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Національність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Французи</c:v>
                </c:pt>
                <c:pt idx="1">
                  <c:v>Монегски (корінне населення)</c:v>
                </c:pt>
                <c:pt idx="2">
                  <c:v>Італійці</c:v>
                </c:pt>
                <c:pt idx="3">
                  <c:v>Інші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0.21</c:v>
                </c:pt>
                <c:pt idx="2">
                  <c:v>0.16</c:v>
                </c:pt>
                <c:pt idx="3">
                  <c:v>0.16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2101131938410046"/>
          <c:y val="5.8507432811985477E-2"/>
          <c:w val="0.27168993071359937"/>
          <c:h val="0.9414925671880145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1;&#1085;&#1072;\Desktop\&#1084;&#1072;&#1083;&#1100;&#1090;&#1072;%20&#1080;%20&#1084;&#1086;&#1085;&#1072;&#1082;&#1086;\&#1084;&#1086;&#1085;&#1072;&#1082;&#1086;\Pigloo-La%20danse%20des%20canards%20(Bonus-Version%20originale)%20(La%20banquise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1280611_18-f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25881">
            <a:off x="3910431" y="348311"/>
            <a:ext cx="4927576" cy="1944216"/>
          </a:xfrm>
        </p:spPr>
        <p:txBody>
          <a:bodyPr>
            <a:prstTxWarp prst="textPlain">
              <a:avLst>
                <a:gd name="adj" fmla="val 45700"/>
              </a:avLst>
            </a:prstTxWarp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Gabriola" pitchFamily="82" charset="0"/>
              </a:rPr>
              <a:t>Монако</a:t>
            </a:r>
            <a:r>
              <a:rPr lang="ru-RU" b="1" dirty="0" smtClean="0">
                <a:latin typeface="Gabriola" pitchFamily="82" charset="0"/>
              </a:rPr>
              <a:t/>
            </a:r>
            <a:br>
              <a:rPr lang="ru-RU" b="1" dirty="0" smtClean="0">
                <a:latin typeface="Gabriola" pitchFamily="82" charset="0"/>
              </a:rPr>
            </a:br>
            <a:endParaRPr lang="ru-RU" b="1" dirty="0">
              <a:latin typeface="Gabriola" pitchFamily="82" charset="0"/>
            </a:endParaRPr>
          </a:p>
        </p:txBody>
      </p:sp>
      <p:pic>
        <p:nvPicPr>
          <p:cNvPr id="5" name="Рисунок 4" descr="532px-Coat_of_arms_of_Monaco.svg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419984" cy="3284984"/>
          </a:xfrm>
          <a:prstGeom prst="rect">
            <a:avLst/>
          </a:prstGeom>
        </p:spPr>
      </p:pic>
      <p:pic>
        <p:nvPicPr>
          <p:cNvPr id="6" name="Рисунок 5" descr="general_656127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37315"/>
            <a:ext cx="3275856" cy="2620685"/>
          </a:xfrm>
          <a:prstGeom prst="rect">
            <a:avLst/>
          </a:prstGeom>
        </p:spPr>
      </p:pic>
      <p:pic>
        <p:nvPicPr>
          <p:cNvPr id="7" name="Pigloo-La danse des canards (Bonus-Version originale) (La banquis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419872" y="6353944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18248707.jpg"/>
          <p:cNvPicPr>
            <a:picLocks noChangeAspect="1"/>
          </p:cNvPicPr>
          <p:nvPr/>
        </p:nvPicPr>
        <p:blipFill>
          <a:blip r:embed="rId2" cstate="print"/>
          <a:srcRect r="157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60648"/>
            <a:ext cx="5220072" cy="5976664"/>
          </a:xfrm>
          <a:solidFill>
            <a:schemeClr val="bg1">
              <a:alpha val="38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Саме</a:t>
            </a:r>
            <a:r>
              <a:rPr lang="ru-RU" b="1" dirty="0" smtClean="0"/>
              <a:t> </a:t>
            </a:r>
            <a:r>
              <a:rPr lang="ru-RU" b="1" dirty="0" err="1" smtClean="0"/>
              <a:t>з-за</a:t>
            </a:r>
            <a:r>
              <a:rPr lang="ru-RU" b="1" dirty="0" smtClean="0"/>
              <a:t> того, </a:t>
            </a:r>
            <a:r>
              <a:rPr lang="ru-RU" b="1" dirty="0" err="1" smtClean="0"/>
              <a:t>що</a:t>
            </a:r>
            <a:r>
              <a:rPr lang="ru-RU" b="1" dirty="0" smtClean="0"/>
              <a:t> Монако </a:t>
            </a:r>
            <a:r>
              <a:rPr lang="ru-RU" b="1" dirty="0" err="1" smtClean="0"/>
              <a:t>знаходиться</a:t>
            </a:r>
            <a:r>
              <a:rPr lang="ru-RU" b="1" dirty="0" smtClean="0"/>
              <a:t> на </a:t>
            </a:r>
            <a:r>
              <a:rPr lang="ru-RU" b="1" dirty="0" err="1" smtClean="0"/>
              <a:t>порівняно</a:t>
            </a:r>
            <a:r>
              <a:rPr lang="ru-RU" b="1" dirty="0" smtClean="0"/>
              <a:t> </a:t>
            </a:r>
            <a:r>
              <a:rPr lang="ru-RU" b="1" dirty="0" err="1" smtClean="0"/>
              <a:t>невеликій</a:t>
            </a:r>
            <a:r>
              <a:rPr lang="ru-RU" b="1" dirty="0" smtClean="0"/>
              <a:t> </a:t>
            </a:r>
            <a:r>
              <a:rPr lang="ru-RU" b="1" dirty="0" err="1" smtClean="0"/>
              <a:t>ділянці</a:t>
            </a:r>
            <a:r>
              <a:rPr lang="ru-RU" b="1" dirty="0" smtClean="0"/>
              <a:t> </a:t>
            </a:r>
            <a:r>
              <a:rPr lang="ru-RU" b="1" dirty="0" err="1" smtClean="0"/>
              <a:t>землі</a:t>
            </a:r>
            <a:r>
              <a:rPr lang="ru-RU" b="1" dirty="0" smtClean="0"/>
              <a:t>, </a:t>
            </a:r>
            <a:r>
              <a:rPr lang="ru-RU" b="1" dirty="0" err="1" smtClean="0"/>
              <a:t>країна</a:t>
            </a:r>
            <a:r>
              <a:rPr lang="ru-RU" b="1" dirty="0" smtClean="0"/>
              <a:t> не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дозволити</a:t>
            </a:r>
            <a:r>
              <a:rPr lang="ru-RU" b="1" dirty="0" smtClean="0"/>
              <a:t> </a:t>
            </a:r>
            <a:r>
              <a:rPr lang="ru-RU" b="1" dirty="0" err="1" smtClean="0"/>
              <a:t>займатися</a:t>
            </a:r>
            <a:r>
              <a:rPr lang="ru-RU" b="1" dirty="0" smtClean="0"/>
              <a:t> </a:t>
            </a:r>
            <a:r>
              <a:rPr lang="ru-RU" b="1" dirty="0" err="1" smtClean="0"/>
              <a:t>сільським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господарством</a:t>
            </a:r>
            <a:r>
              <a:rPr lang="ru-RU" b="1" dirty="0" smtClean="0"/>
              <a:t> </a:t>
            </a:r>
            <a:r>
              <a:rPr lang="ru-RU" b="1" dirty="0" err="1" smtClean="0"/>
              <a:t>всерйоз</a:t>
            </a:r>
            <a:r>
              <a:rPr lang="ru-RU" b="1" dirty="0" smtClean="0"/>
              <a:t>. </a:t>
            </a:r>
            <a:r>
              <a:rPr lang="ru-RU" b="1" dirty="0" err="1" smtClean="0"/>
              <a:t>Сільське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господарство</a:t>
            </a:r>
            <a:r>
              <a:rPr lang="ru-RU" b="1" dirty="0" smtClean="0"/>
              <a:t> </a:t>
            </a:r>
            <a:r>
              <a:rPr lang="ru-RU" b="1" dirty="0" err="1" smtClean="0"/>
              <a:t>займає</a:t>
            </a:r>
            <a:r>
              <a:rPr lang="ru-RU" b="1" dirty="0" smtClean="0"/>
              <a:t> тут </a:t>
            </a:r>
            <a:r>
              <a:rPr lang="ru-RU" b="1" dirty="0" err="1" smtClean="0"/>
              <a:t>всього</a:t>
            </a:r>
            <a:r>
              <a:rPr lang="ru-RU" b="1" dirty="0" smtClean="0"/>
              <a:t> 6% </a:t>
            </a:r>
            <a:r>
              <a:rPr lang="ru-RU" b="1" dirty="0" err="1" smtClean="0"/>
              <a:t>всієї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промисловості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. Вся </a:t>
            </a:r>
            <a:r>
              <a:rPr lang="ru-RU" b="1" dirty="0" err="1" smtClean="0"/>
              <a:t>продукція</a:t>
            </a:r>
            <a:r>
              <a:rPr lang="ru-RU" b="1" dirty="0" smtClean="0"/>
              <a:t> </a:t>
            </a:r>
            <a:r>
              <a:rPr lang="ru-RU" b="1" dirty="0" err="1" smtClean="0"/>
              <a:t>споживається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всередині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, </a:t>
            </a:r>
            <a:r>
              <a:rPr lang="ru-RU" b="1" dirty="0" err="1" smtClean="0"/>
              <a:t>нічого</a:t>
            </a:r>
            <a:r>
              <a:rPr lang="ru-RU" b="1" dirty="0" smtClean="0"/>
              <a:t> не </a:t>
            </a:r>
            <a:r>
              <a:rPr lang="ru-RU" b="1" dirty="0" err="1" smtClean="0"/>
              <a:t>йде</a:t>
            </a:r>
            <a:r>
              <a:rPr lang="ru-RU" b="1" dirty="0" smtClean="0"/>
              <a:t> на </a:t>
            </a:r>
            <a:r>
              <a:rPr lang="ru-RU" b="1" dirty="0" err="1" smtClean="0"/>
              <a:t>експорт</a:t>
            </a:r>
            <a:r>
              <a:rPr lang="ru-RU" b="1" dirty="0" smtClean="0"/>
              <a:t>, тому </a:t>
            </a:r>
            <a:r>
              <a:rPr lang="ru-RU" b="1" dirty="0" err="1" smtClean="0"/>
              <a:t>що</a:t>
            </a:r>
            <a:r>
              <a:rPr lang="ru-RU" b="1" dirty="0" smtClean="0"/>
              <a:t> таких </a:t>
            </a:r>
            <a:r>
              <a:rPr lang="ru-RU" b="1" dirty="0" err="1" smtClean="0"/>
              <a:t>кількостей</a:t>
            </a:r>
            <a:r>
              <a:rPr lang="ru-RU" b="1" dirty="0" smtClean="0"/>
              <a:t> просто </a:t>
            </a:r>
            <a:r>
              <a:rPr lang="ru-RU" b="1" dirty="0" err="1" smtClean="0"/>
              <a:t>недостатньо</a:t>
            </a:r>
            <a:r>
              <a:rPr lang="ru-RU" b="1" dirty="0" smtClean="0"/>
              <a:t> для </a:t>
            </a:r>
            <a:r>
              <a:rPr lang="ru-RU" b="1" dirty="0" err="1" smtClean="0"/>
              <a:t>вивозу</a:t>
            </a:r>
            <a:r>
              <a:rPr lang="ru-RU" b="1" dirty="0" smtClean="0"/>
              <a:t>. Тут </a:t>
            </a:r>
            <a:r>
              <a:rPr lang="ru-RU" b="1" dirty="0" err="1" smtClean="0"/>
              <a:t>займаються</a:t>
            </a:r>
            <a:r>
              <a:rPr lang="ru-RU" b="1" dirty="0" smtClean="0"/>
              <a:t> </a:t>
            </a:r>
            <a:r>
              <a:rPr lang="ru-RU" b="1" dirty="0" err="1" smtClean="0"/>
              <a:t>вирощуванням</a:t>
            </a:r>
            <a:r>
              <a:rPr lang="ru-RU" b="1" dirty="0" smtClean="0"/>
              <a:t> </a:t>
            </a:r>
            <a:r>
              <a:rPr lang="ru-RU" b="1" dirty="0" err="1" smtClean="0"/>
              <a:t>цукрового</a:t>
            </a:r>
            <a:r>
              <a:rPr lang="ru-RU" b="1" dirty="0" smtClean="0"/>
              <a:t> очерету, </a:t>
            </a:r>
            <a:r>
              <a:rPr lang="ru-RU" b="1" dirty="0" err="1" smtClean="0"/>
              <a:t>кокосових</a:t>
            </a:r>
            <a:r>
              <a:rPr lang="ru-RU" b="1" dirty="0" smtClean="0"/>
              <a:t> пальм, ямсу. Ну </a:t>
            </a:r>
            <a:r>
              <a:rPr lang="ru-RU" b="1" dirty="0" err="1" smtClean="0"/>
              <a:t>і</a:t>
            </a:r>
            <a:r>
              <a:rPr lang="ru-RU" b="1" dirty="0" smtClean="0"/>
              <a:t> практично все,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дозволити</a:t>
            </a:r>
            <a:r>
              <a:rPr lang="ru-RU" b="1" dirty="0" smtClean="0"/>
              <a:t> </a:t>
            </a:r>
            <a:r>
              <a:rPr lang="ru-RU" b="1" dirty="0" err="1" smtClean="0"/>
              <a:t>собі</a:t>
            </a:r>
            <a:r>
              <a:rPr lang="ru-RU" b="1" dirty="0" smtClean="0"/>
              <a:t> </a:t>
            </a:r>
            <a:r>
              <a:rPr lang="ru-RU" b="1" dirty="0" err="1" smtClean="0"/>
              <a:t>ця</a:t>
            </a:r>
            <a:r>
              <a:rPr lang="ru-RU" b="1" dirty="0" smtClean="0"/>
              <a:t> </a:t>
            </a:r>
            <a:r>
              <a:rPr lang="ru-RU" b="1" dirty="0" err="1" smtClean="0"/>
              <a:t>мініатюрна</a:t>
            </a:r>
            <a:r>
              <a:rPr lang="ru-RU" b="1" dirty="0" smtClean="0"/>
              <a:t> красива </a:t>
            </a:r>
            <a:r>
              <a:rPr lang="ru-RU" b="1" dirty="0" err="1" smtClean="0"/>
              <a:t>країна</a:t>
            </a:r>
            <a:r>
              <a:rPr lang="ru-RU" b="1" dirty="0" smtClean="0"/>
              <a:t>. </a:t>
            </a:r>
            <a:r>
              <a:rPr lang="ru-RU" b="1" dirty="0" err="1" smtClean="0"/>
              <a:t>Крім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в Монако </a:t>
            </a:r>
            <a:r>
              <a:rPr lang="ru-RU" b="1" dirty="0" err="1" smtClean="0"/>
              <a:t>займаються</a:t>
            </a:r>
            <a:r>
              <a:rPr lang="ru-RU" b="1" dirty="0" smtClean="0"/>
              <a:t> </a:t>
            </a:r>
            <a:r>
              <a:rPr lang="ru-RU" b="1" dirty="0" err="1" smtClean="0"/>
              <a:t>тваринництвом</a:t>
            </a:r>
            <a:r>
              <a:rPr lang="ru-RU" b="1" dirty="0" smtClean="0"/>
              <a:t>, </a:t>
            </a:r>
            <a:r>
              <a:rPr lang="ru-RU" b="1" dirty="0" err="1" smtClean="0"/>
              <a:t>знову</a:t>
            </a:r>
            <a:r>
              <a:rPr lang="ru-RU" b="1" dirty="0" smtClean="0"/>
              <a:t> таки в </a:t>
            </a:r>
            <a:r>
              <a:rPr lang="ru-RU" b="1" dirty="0" err="1" smtClean="0"/>
              <a:t>мізерних</a:t>
            </a:r>
            <a:r>
              <a:rPr lang="ru-RU" b="1" dirty="0" smtClean="0"/>
              <a:t> </a:t>
            </a:r>
            <a:r>
              <a:rPr lang="ru-RU" b="1" dirty="0" err="1" smtClean="0"/>
              <a:t>розмірах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основному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дрібні</a:t>
            </a:r>
            <a:r>
              <a:rPr lang="ru-RU" b="1" dirty="0" smtClean="0"/>
              <a:t> </a:t>
            </a:r>
            <a:r>
              <a:rPr lang="ru-RU" b="1" dirty="0" err="1" smtClean="0"/>
              <a:t>домашні</a:t>
            </a:r>
            <a:r>
              <a:rPr lang="ru-RU" b="1" dirty="0" smtClean="0"/>
              <a:t> </a:t>
            </a:r>
            <a:r>
              <a:rPr lang="ru-RU" b="1" dirty="0" err="1" smtClean="0"/>
              <a:t>тварини</a:t>
            </a:r>
            <a:r>
              <a:rPr lang="ru-RU" b="1" dirty="0" smtClean="0"/>
              <a:t>. </a:t>
            </a:r>
            <a:r>
              <a:rPr lang="ru-RU" b="1" dirty="0" err="1" smtClean="0"/>
              <a:t>Також</a:t>
            </a:r>
            <a:r>
              <a:rPr lang="ru-RU" b="1" dirty="0" smtClean="0"/>
              <a:t> поставлено на </a:t>
            </a:r>
            <a:r>
              <a:rPr lang="ru-RU" b="1" dirty="0" err="1" smtClean="0"/>
              <a:t>скромну</a:t>
            </a:r>
            <a:r>
              <a:rPr lang="ru-RU" b="1" dirty="0" smtClean="0"/>
              <a:t> ногу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рибальство</a:t>
            </a:r>
            <a:r>
              <a:rPr lang="ru-RU" b="1" dirty="0" smtClean="0"/>
              <a:t>. Але </a:t>
            </a:r>
            <a:r>
              <a:rPr lang="ru-RU" b="1" dirty="0" err="1" smtClean="0"/>
              <a:t>найцікавіше</a:t>
            </a:r>
            <a:r>
              <a:rPr lang="ru-RU" b="1" dirty="0" smtClean="0"/>
              <a:t> 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видобуток</a:t>
            </a:r>
            <a:r>
              <a:rPr lang="ru-RU" b="1" dirty="0" smtClean="0"/>
              <a:t> </a:t>
            </a:r>
            <a:r>
              <a:rPr lang="ru-RU" b="1" dirty="0" err="1" smtClean="0"/>
              <a:t>перлів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перламутрових</a:t>
            </a:r>
            <a:r>
              <a:rPr lang="ru-RU" b="1" dirty="0" smtClean="0"/>
              <a:t> раковин,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користуються</a:t>
            </a:r>
            <a:r>
              <a:rPr lang="ru-RU" b="1" dirty="0" smtClean="0"/>
              <a:t> великим попитом у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. В </a:t>
            </a:r>
            <a:r>
              <a:rPr lang="ru-RU" b="1" dirty="0" err="1" smtClean="0"/>
              <a:t>принципі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все,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дозволити</a:t>
            </a:r>
            <a:r>
              <a:rPr lang="ru-RU" b="1" dirty="0" smtClean="0"/>
              <a:t> </a:t>
            </a:r>
            <a:r>
              <a:rPr lang="ru-RU" b="1" dirty="0" err="1" smtClean="0"/>
              <a:t>собі</a:t>
            </a:r>
            <a:r>
              <a:rPr lang="ru-RU" b="1" dirty="0" smtClean="0"/>
              <a:t> Монако.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продукти</a:t>
            </a:r>
            <a:r>
              <a:rPr lang="ru-RU" b="1" dirty="0" smtClean="0"/>
              <a:t> </a:t>
            </a:r>
            <a:r>
              <a:rPr lang="ru-RU" b="1" dirty="0" err="1" smtClean="0"/>
              <a:t>країна</a:t>
            </a:r>
            <a:r>
              <a:rPr lang="ru-RU" b="1" dirty="0" smtClean="0"/>
              <a:t> </a:t>
            </a:r>
            <a:r>
              <a:rPr lang="ru-RU" b="1" dirty="0" err="1" smtClean="0"/>
              <a:t>отримує</a:t>
            </a:r>
            <a:r>
              <a:rPr lang="ru-RU" b="1" dirty="0" smtClean="0"/>
              <a:t> шляхом </a:t>
            </a:r>
            <a:r>
              <a:rPr lang="ru-RU" b="1" dirty="0" err="1" smtClean="0"/>
              <a:t>імпорту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країн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b46e854e4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212976"/>
            <a:ext cx="4644008" cy="3645024"/>
          </a:xfrm>
        </p:spPr>
      </p:pic>
      <p:pic>
        <p:nvPicPr>
          <p:cNvPr id="5" name="Рисунок 4" descr="lavandovyie-polya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3140968"/>
          </a:xfrm>
          <a:prstGeom prst="rect">
            <a:avLst/>
          </a:prstGeom>
        </p:spPr>
      </p:pic>
      <p:pic>
        <p:nvPicPr>
          <p:cNvPr id="6" name="Рисунок 5" descr="218_1300051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27984" cy="3140968"/>
          </a:xfrm>
          <a:prstGeom prst="rect">
            <a:avLst/>
          </a:prstGeom>
        </p:spPr>
      </p:pic>
      <p:pic>
        <p:nvPicPr>
          <p:cNvPr id="7" name="Рисунок 6" descr="bunnehnibblescarro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68560" y="3140968"/>
            <a:ext cx="4956042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5"/>
          <p:cNvSpPr>
            <a:spLocks noChangeArrowheads="1" noChangeShapeType="1" noTextEdit="1"/>
          </p:cNvSpPr>
          <p:nvPr/>
        </p:nvSpPr>
        <p:spPr bwMode="auto">
          <a:xfrm>
            <a:off x="899592" y="2060848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Імпорт</a:t>
            </a:r>
            <a:endParaRPr lang="ru-RU" sz="3600" b="1" kern="10" dirty="0">
              <a:ln w="9525">
                <a:solidFill>
                  <a:srgbClr val="FF6699"/>
                </a:solidFill>
                <a:round/>
                <a:headEnd/>
                <a:tailEnd/>
              </a:ln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5" name="AutoShape 79"/>
          <p:cNvSpPr>
            <a:spLocks noChangeArrowheads="1"/>
          </p:cNvSpPr>
          <p:nvPr/>
        </p:nvSpPr>
        <p:spPr bwMode="auto">
          <a:xfrm>
            <a:off x="539552" y="2420888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WordArt 76"/>
          <p:cNvSpPr>
            <a:spLocks noChangeArrowheads="1" noChangeShapeType="1" noTextEdit="1"/>
          </p:cNvSpPr>
          <p:nvPr/>
        </p:nvSpPr>
        <p:spPr bwMode="auto">
          <a:xfrm>
            <a:off x="5940152" y="2060848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Експорт</a:t>
            </a:r>
            <a:endParaRPr lang="ru-RU" sz="3600" b="1" kern="10" dirty="0">
              <a:ln w="9525">
                <a:solidFill>
                  <a:srgbClr val="FF6699"/>
                </a:solidFill>
                <a:round/>
                <a:headEnd/>
                <a:tailEnd/>
              </a:ln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7" name="AutoShape 78"/>
          <p:cNvSpPr>
            <a:spLocks noChangeArrowheads="1"/>
          </p:cNvSpPr>
          <p:nvPr/>
        </p:nvSpPr>
        <p:spPr bwMode="auto">
          <a:xfrm>
            <a:off x="5724128" y="2420888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lin ang="27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96952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Франция-водоснабдіння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електроенергія</a:t>
            </a:r>
            <a:endParaRPr lang="ru-RU" sz="20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72000" y="1601416"/>
            <a:ext cx="0" cy="5256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general_65612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340768"/>
            <a:ext cx="1843683" cy="147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3528" y="3789040"/>
            <a:ext cx="30963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Италия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Великобритания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Испания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Германия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Китай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Євросоюз(45%)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328498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Практично відсутній</a:t>
            </a:r>
            <a:endParaRPr lang="ru-RU" sz="2400" b="1" dirty="0"/>
          </a:p>
        </p:txBody>
      </p:sp>
      <p:pic>
        <p:nvPicPr>
          <p:cNvPr id="14" name="Рисунок 13" descr="15111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4030">
            <a:off x="7516797" y="92653"/>
            <a:ext cx="1460391" cy="206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70bd2a898d.jpg"/>
          <p:cNvPicPr>
            <a:picLocks noChangeAspect="1"/>
          </p:cNvPicPr>
          <p:nvPr/>
        </p:nvPicPr>
        <p:blipFill>
          <a:blip r:embed="rId2" cstate="print"/>
          <a:srcRect t="8341"/>
          <a:stretch>
            <a:fillRect/>
          </a:stretch>
        </p:blipFill>
        <p:spPr>
          <a:xfrm>
            <a:off x="0" y="0"/>
            <a:ext cx="9144000" cy="52383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4221088"/>
            <a:ext cx="9468544" cy="2636912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Найбільш відомим та красивим місто в Монако є Монте-Карло. Усі його знають за найстарішим у світі казино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Казино </a:t>
            </a:r>
            <a:r>
              <a:rPr lang="ru-RU" b="1" dirty="0" smtClean="0">
                <a:solidFill>
                  <a:schemeClr val="bg1"/>
                </a:solidFill>
              </a:rPr>
              <a:t>Монте-Карло Перший </a:t>
            </a:r>
            <a:r>
              <a:rPr lang="ru-RU" b="1" dirty="0" err="1" smtClean="0">
                <a:solidFill>
                  <a:schemeClr val="bg1"/>
                </a:solidFill>
              </a:rPr>
              <a:t>гральний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будинок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Європі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одне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найстаріших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найбільш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респектабельних</a:t>
            </a:r>
            <a:r>
              <a:rPr lang="ru-RU" b="1" dirty="0" smtClean="0">
                <a:solidFill>
                  <a:schemeClr val="bg1"/>
                </a:solidFill>
              </a:rPr>
              <a:t> казино </a:t>
            </a:r>
            <a:r>
              <a:rPr lang="ru-RU" b="1" dirty="0" err="1" smtClean="0">
                <a:solidFill>
                  <a:schemeClr val="bg1"/>
                </a:solidFill>
              </a:rPr>
              <a:t>світу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багату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історію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культурні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традиції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/>
              <a:t>Перша </a:t>
            </a:r>
            <a:r>
              <a:rPr lang="ru-RU" b="1" dirty="0" err="1" smtClean="0"/>
              <a:t>будівля</a:t>
            </a:r>
            <a:r>
              <a:rPr lang="ru-RU" b="1" dirty="0" smtClean="0"/>
              <a:t> казино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відкрито</a:t>
            </a:r>
            <a:r>
              <a:rPr lang="ru-RU" b="1" dirty="0" smtClean="0"/>
              <a:t> в 1862 </a:t>
            </a:r>
            <a:r>
              <a:rPr lang="ru-RU" b="1" dirty="0" err="1" smtClean="0"/>
              <a:t>році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незабаром</a:t>
            </a:r>
            <a:r>
              <a:rPr lang="ru-RU" b="1" dirty="0" smtClean="0"/>
              <a:t> </a:t>
            </a:r>
            <a:r>
              <a:rPr lang="ru-RU" b="1" dirty="0" err="1" smtClean="0"/>
              <a:t>майже</a:t>
            </a:r>
            <a:r>
              <a:rPr lang="ru-RU" b="1" dirty="0" smtClean="0"/>
              <a:t> </a:t>
            </a:r>
            <a:r>
              <a:rPr lang="ru-RU" b="1" dirty="0" err="1" smtClean="0"/>
              <a:t>повністю</a:t>
            </a:r>
            <a:r>
              <a:rPr lang="ru-RU" b="1" dirty="0" smtClean="0"/>
              <a:t> </a:t>
            </a:r>
            <a:r>
              <a:rPr lang="ru-RU" b="1" dirty="0" err="1" smtClean="0"/>
              <a:t>згоріло</a:t>
            </a:r>
            <a:r>
              <a:rPr lang="ru-RU" b="1" dirty="0" smtClean="0"/>
              <a:t> при </a:t>
            </a:r>
            <a:r>
              <a:rPr lang="ru-RU" b="1" dirty="0" err="1" smtClean="0"/>
              <a:t>пожежі</a:t>
            </a:r>
            <a:r>
              <a:rPr lang="ru-RU" b="1" dirty="0" smtClean="0"/>
              <a:t>, </a:t>
            </a:r>
            <a:r>
              <a:rPr lang="ru-RU" b="1" dirty="0" err="1" smtClean="0"/>
              <a:t>залишився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ігровий</a:t>
            </a:r>
            <a:r>
              <a:rPr lang="ru-RU" b="1" dirty="0" smtClean="0"/>
              <a:t> зал,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реставрації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перетворений</a:t>
            </a:r>
            <a:r>
              <a:rPr lang="ru-RU" b="1" dirty="0" smtClean="0"/>
              <a:t> у вестибюль, через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обов'язково</a:t>
            </a:r>
            <a:r>
              <a:rPr lang="ru-RU" b="1" dirty="0" smtClean="0"/>
              <a:t> проходить </a:t>
            </a:r>
            <a:r>
              <a:rPr lang="ru-RU" b="1" dirty="0" err="1" smtClean="0"/>
              <a:t>кожен</a:t>
            </a:r>
            <a:r>
              <a:rPr lang="ru-RU" b="1" dirty="0" smtClean="0"/>
              <a:t> </a:t>
            </a:r>
            <a:r>
              <a:rPr lang="ru-RU" b="1" dirty="0" err="1" smtClean="0"/>
              <a:t>відвідувач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err="1" smtClean="0"/>
              <a:t>Розкіш</a:t>
            </a:r>
            <a:r>
              <a:rPr lang="ru-RU" b="1" dirty="0" smtClean="0"/>
              <a:t>, </a:t>
            </a:r>
            <a:r>
              <a:rPr lang="ru-RU" b="1" dirty="0" err="1" smtClean="0"/>
              <a:t>задоволення</a:t>
            </a:r>
            <a:r>
              <a:rPr lang="ru-RU" b="1" dirty="0" smtClean="0"/>
              <a:t>, </a:t>
            </a:r>
            <a:r>
              <a:rPr lang="ru-RU" b="1" dirty="0" err="1" smtClean="0"/>
              <a:t>блиск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багатство</a:t>
            </a:r>
            <a:r>
              <a:rPr lang="ru-RU" b="1" dirty="0" smtClean="0"/>
              <a:t> в </a:t>
            </a:r>
            <a:r>
              <a:rPr lang="ru-RU" b="1" dirty="0" err="1" smtClean="0"/>
              <a:t>концентрованому</a:t>
            </a:r>
            <a:r>
              <a:rPr lang="ru-RU" b="1" dirty="0" smtClean="0"/>
              <a:t> </a:t>
            </a:r>
            <a:r>
              <a:rPr lang="ru-RU" b="1" dirty="0" err="1" smtClean="0"/>
              <a:t>вигляді</a:t>
            </a:r>
            <a:r>
              <a:rPr lang="ru-RU" b="1" dirty="0" smtClean="0"/>
              <a:t> </a:t>
            </a:r>
            <a:r>
              <a:rPr lang="ru-RU" b="1" dirty="0" err="1" smtClean="0"/>
              <a:t>розлиті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повітрі</a:t>
            </a:r>
            <a:r>
              <a:rPr lang="ru-RU" b="1" dirty="0" smtClean="0"/>
              <a:t> </a:t>
            </a:r>
            <a:r>
              <a:rPr lang="ru-RU" b="1" dirty="0" err="1" smtClean="0"/>
              <a:t>біля</a:t>
            </a:r>
            <a:r>
              <a:rPr lang="ru-RU" b="1" dirty="0" smtClean="0"/>
              <a:t> </a:t>
            </a:r>
            <a:r>
              <a:rPr lang="ru-RU" b="1" dirty="0" err="1" smtClean="0"/>
              <a:t>будівлі</a:t>
            </a:r>
            <a:r>
              <a:rPr lang="ru-RU" b="1" dirty="0" smtClean="0"/>
              <a:t> Казино Монте-Карло </a:t>
            </a:r>
            <a:r>
              <a:rPr lang="ru-RU" b="1" dirty="0" err="1" smtClean="0"/>
              <a:t>і</a:t>
            </a:r>
            <a:r>
              <a:rPr lang="ru-RU" b="1" dirty="0" smtClean="0"/>
              <a:t>, </a:t>
            </a:r>
            <a:r>
              <a:rPr lang="ru-RU" b="1" dirty="0" err="1" smtClean="0"/>
              <a:t>зрозуміло</a:t>
            </a:r>
            <a:r>
              <a:rPr lang="ru-RU" b="1" dirty="0" smtClean="0"/>
              <a:t>, в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інтер'єрах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D315CB52E3C3FE1D6313EC214A5FD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27074"/>
            <a:ext cx="6912768" cy="4730926"/>
          </a:xfrm>
          <a:prstGeom prst="rect">
            <a:avLst/>
          </a:prstGeom>
        </p:spPr>
      </p:pic>
      <p:pic>
        <p:nvPicPr>
          <p:cNvPr id="6" name="Рисунок 5" descr="1258105350_1609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5428" cy="2996952"/>
          </a:xfrm>
          <a:prstGeom prst="rect">
            <a:avLst/>
          </a:prstGeom>
        </p:spPr>
      </p:pic>
      <p:pic>
        <p:nvPicPr>
          <p:cNvPr id="4" name="Содержимое 3" descr="montecasin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33289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irls-formula-1-2011-5jpg_smal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32849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0"/>
            <a:ext cx="4644008" cy="5013176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Гран-прі</a:t>
            </a:r>
            <a:r>
              <a:rPr lang="ru-RU" sz="2000" b="1" dirty="0" smtClean="0"/>
              <a:t> Монако</a:t>
            </a:r>
            <a:r>
              <a:rPr lang="ru-RU" sz="2000" dirty="0" smtClean="0"/>
              <a:t> </a:t>
            </a:r>
            <a:r>
              <a:rPr lang="en-US" sz="2000" dirty="0" smtClean="0"/>
              <a:t>— </a:t>
            </a:r>
            <a:r>
              <a:rPr lang="ru-RU" sz="2000" dirty="0" smtClean="0"/>
              <a:t>гонка «Формули-1», проводиться на </a:t>
            </a:r>
            <a:r>
              <a:rPr lang="ru-RU" sz="2000" dirty="0" err="1" smtClean="0"/>
              <a:t>міській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трасі</a:t>
            </a:r>
            <a:r>
              <a:rPr lang="ru-RU" sz="2000" dirty="0" smtClean="0"/>
              <a:t> Монте-Карло у </a:t>
            </a:r>
            <a:r>
              <a:rPr lang="ru-RU" sz="2000" dirty="0" err="1" smtClean="0"/>
              <a:t>князівстві</a:t>
            </a:r>
            <a:r>
              <a:rPr lang="ru-RU" sz="2000" dirty="0" smtClean="0"/>
              <a:t> Монако. Проводиться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чемпіонату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 1950 року по </a:t>
            </a:r>
            <a:r>
              <a:rPr lang="ru-RU" sz="2000" dirty="0" err="1" smtClean="0"/>
              <a:t>теперішній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Гран-прі</a:t>
            </a:r>
            <a:r>
              <a:rPr lang="ru-RU" sz="2000" dirty="0" smtClean="0"/>
              <a:t> </a:t>
            </a:r>
            <a:r>
              <a:rPr lang="ru-RU" sz="2000" dirty="0" smtClean="0"/>
              <a:t>Монако </a:t>
            </a:r>
            <a:r>
              <a:rPr lang="ru-RU" sz="2000" dirty="0" err="1" smtClean="0"/>
              <a:t>вважається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найважливіших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найпрестижніших</a:t>
            </a:r>
            <a:r>
              <a:rPr lang="ru-RU" sz="2000" dirty="0" smtClean="0"/>
              <a:t> гонок у </a:t>
            </a:r>
            <a:r>
              <a:rPr lang="ru-RU" sz="2000" dirty="0" err="1" smtClean="0"/>
              <a:t>світі</a:t>
            </a:r>
            <a:endParaRPr lang="ru-RU" sz="2000" dirty="0"/>
          </a:p>
        </p:txBody>
      </p:sp>
      <p:pic>
        <p:nvPicPr>
          <p:cNvPr id="4" name="Рисунок 3" descr="Monte-Carlo_The-Formula-1-Grand-Prix_10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284" y="3284984"/>
            <a:ext cx="4377716" cy="3573016"/>
          </a:xfrm>
          <a:prstGeom prst="rect">
            <a:avLst/>
          </a:prstGeom>
        </p:spPr>
      </p:pic>
      <p:pic>
        <p:nvPicPr>
          <p:cNvPr id="5" name="Рисунок 4" descr="2011monaco_sunday_05.jpg"/>
          <p:cNvPicPr>
            <a:picLocks noChangeAspect="1"/>
          </p:cNvPicPr>
          <p:nvPr/>
        </p:nvPicPr>
        <p:blipFill>
          <a:blip r:embed="rId4" cstate="print"/>
          <a:srcRect l="14086"/>
          <a:stretch>
            <a:fillRect/>
          </a:stretch>
        </p:blipFill>
        <p:spPr>
          <a:xfrm>
            <a:off x="0" y="3284177"/>
            <a:ext cx="4788024" cy="35738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fbef01dd788c5c0dd0f9523c826d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835" b="9318"/>
          <a:stretch>
            <a:fillRect/>
          </a:stretch>
        </p:blipFill>
        <p:spPr>
          <a:xfrm>
            <a:off x="0" y="-1"/>
            <a:ext cx="9144000" cy="68302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 за увагу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81328"/>
            <a:ext cx="1187624" cy="4766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Зміст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ac8c1e1b8fb.jpg"/>
          <p:cNvPicPr>
            <a:picLocks noChangeAspect="1"/>
          </p:cNvPicPr>
          <p:nvPr/>
        </p:nvPicPr>
        <p:blipFill>
          <a:blip r:embed="rId2" cstate="print"/>
          <a:srcRect l="12443"/>
          <a:stretch>
            <a:fillRect/>
          </a:stretch>
        </p:blipFill>
        <p:spPr>
          <a:xfrm>
            <a:off x="0" y="0"/>
            <a:ext cx="9144000" cy="68769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4800" dirty="0" smtClean="0">
                <a:solidFill>
                  <a:srgbClr val="FFFF00"/>
                </a:solidFill>
                <a:latin typeface="Comic Sans MS" pitchFamily="66" charset="0"/>
              </a:rPr>
              <a:t>План: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500" b="1" dirty="0" smtClean="0">
                <a:latin typeface="Comic Sans MS" pitchFamily="66" charset="0"/>
              </a:rPr>
              <a:t>1</a:t>
            </a:r>
            <a:r>
              <a:rPr lang="uk-UA" sz="3500" b="1" dirty="0" smtClean="0">
                <a:latin typeface="Comic Sans MS" pitchFamily="66" charset="0"/>
              </a:rPr>
              <a:t>. Загальні відомості.</a:t>
            </a:r>
          </a:p>
          <a:p>
            <a:r>
              <a:rPr lang="uk-UA" sz="3500" b="1" dirty="0" smtClean="0">
                <a:latin typeface="Comic Sans MS" pitchFamily="66" charset="0"/>
              </a:rPr>
              <a:t>2. Географічне положення.</a:t>
            </a:r>
            <a:endParaRPr lang="ru-RU" sz="3500" b="1" dirty="0" smtClean="0">
              <a:latin typeface="Comic Sans MS" pitchFamily="66" charset="0"/>
            </a:endParaRPr>
          </a:p>
          <a:p>
            <a:r>
              <a:rPr lang="uk-UA" sz="3500" b="1" dirty="0" smtClean="0">
                <a:latin typeface="Comic Sans MS" pitchFamily="66" charset="0"/>
              </a:rPr>
              <a:t>3. Природні умови і ресурси.</a:t>
            </a:r>
            <a:endParaRPr lang="ru-RU" sz="3500" b="1" dirty="0" smtClean="0">
              <a:latin typeface="Comic Sans MS" pitchFamily="66" charset="0"/>
            </a:endParaRPr>
          </a:p>
          <a:p>
            <a:r>
              <a:rPr lang="uk-UA" sz="3500" b="1" dirty="0" smtClean="0">
                <a:latin typeface="Comic Sans MS" pitchFamily="66" charset="0"/>
              </a:rPr>
              <a:t>4. Населення.</a:t>
            </a:r>
            <a:endParaRPr lang="ru-RU" sz="3500" b="1" dirty="0" smtClean="0">
              <a:latin typeface="Comic Sans MS" pitchFamily="66" charset="0"/>
            </a:endParaRPr>
          </a:p>
          <a:p>
            <a:r>
              <a:rPr lang="uk-UA" sz="3500" b="1" dirty="0" smtClean="0">
                <a:latin typeface="Comic Sans MS" pitchFamily="66" charset="0"/>
              </a:rPr>
              <a:t>5. Загальна характеристика господарства:</a:t>
            </a:r>
            <a:endParaRPr lang="ru-RU" sz="3500" b="1" dirty="0" smtClean="0">
              <a:latin typeface="Comic Sans MS" pitchFamily="66" charset="0"/>
            </a:endParaRPr>
          </a:p>
          <a:p>
            <a:pPr marL="800100" lvl="1" indent="-342900">
              <a:buNone/>
            </a:pPr>
            <a:r>
              <a:rPr lang="uk-UA" sz="3500" b="1" dirty="0" smtClean="0">
                <a:latin typeface="Comic Sans MS" pitchFamily="66" charset="0"/>
              </a:rPr>
              <a:t> - промисловість;</a:t>
            </a:r>
          </a:p>
          <a:p>
            <a:pPr marL="800100" lvl="1" indent="-342900">
              <a:buNone/>
            </a:pPr>
            <a:r>
              <a:rPr lang="uk-UA" sz="3500" b="1" dirty="0" smtClean="0">
                <a:latin typeface="Comic Sans MS" pitchFamily="66" charset="0"/>
              </a:rPr>
              <a:t> - сільське господарство;</a:t>
            </a:r>
          </a:p>
          <a:p>
            <a:pPr marL="800100" lvl="1" indent="-342900">
              <a:buNone/>
            </a:pPr>
            <a:r>
              <a:rPr lang="uk-UA" sz="3500" b="1" dirty="0" smtClean="0">
                <a:latin typeface="Comic Sans MS" pitchFamily="66" charset="0"/>
              </a:rPr>
              <a:t> - транспорт.</a:t>
            </a:r>
            <a:endParaRPr lang="ru-RU" sz="3500" b="1" dirty="0" smtClean="0">
              <a:latin typeface="Comic Sans MS" pitchFamily="66" charset="0"/>
            </a:endParaRPr>
          </a:p>
          <a:p>
            <a:r>
              <a:rPr lang="uk-UA" sz="3500" b="1" dirty="0" smtClean="0">
                <a:latin typeface="Comic Sans MS" pitchFamily="66" charset="0"/>
              </a:rPr>
              <a:t>6. Зовнішньоекономічні зв’язки. </a:t>
            </a:r>
          </a:p>
          <a:p>
            <a:r>
              <a:rPr lang="uk-UA" sz="3500" b="1" dirty="0" smtClean="0">
                <a:latin typeface="Comic Sans MS" pitchFamily="66" charset="0"/>
              </a:rPr>
              <a:t>7. Традиції.</a:t>
            </a:r>
            <a:endParaRPr lang="ru-RU" sz="3500" b="1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7_Monako_Monte_Kar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4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48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Загальні відомості:</a:t>
            </a:r>
            <a:endParaRPr lang="ru-RU" sz="4800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1"/>
            <a:ext cx="7308304" cy="4248472"/>
          </a:xfrm>
          <a:solidFill>
            <a:schemeClr val="bg1">
              <a:alpha val="5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latin typeface="Comic Sans MS" pitchFamily="66" charset="0"/>
              </a:rPr>
              <a:t>Площа:</a:t>
            </a:r>
            <a:r>
              <a:rPr lang="ru-RU" dirty="0" smtClean="0">
                <a:latin typeface="Comic Sans MS" pitchFamily="66" charset="0"/>
              </a:rPr>
              <a:t>1,95</a:t>
            </a:r>
            <a:r>
              <a:rPr lang="ru-RU" dirty="0" smtClean="0">
                <a:latin typeface="Comic Sans MS" pitchFamily="66" charset="0"/>
              </a:rPr>
              <a:t> км²</a:t>
            </a:r>
            <a:endParaRPr lang="uk-UA" dirty="0" smtClean="0"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Офіційна назва:</a:t>
            </a:r>
            <a:r>
              <a:rPr lang="en-US" b="1" dirty="0" smtClean="0">
                <a:latin typeface="Comic Sans MS" pitchFamily="66" charset="0"/>
              </a:rPr>
              <a:t> </a:t>
            </a:r>
          </a:p>
          <a:p>
            <a:r>
              <a:rPr lang="uk-UA" b="1" dirty="0" smtClean="0">
                <a:latin typeface="Comic Sans MS" pitchFamily="66" charset="0"/>
              </a:rPr>
              <a:t>Столиця: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Монако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Населення: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35 </a:t>
            </a:r>
            <a:r>
              <a:rPr lang="ru-RU" dirty="0" smtClean="0">
                <a:latin typeface="Comic Sans MS" pitchFamily="66" charset="0"/>
              </a:rPr>
              <a:t>657 </a:t>
            </a:r>
            <a:r>
              <a:rPr lang="ru-RU" dirty="0" err="1" smtClean="0">
                <a:latin typeface="Comic Sans MS" pitchFamily="66" charset="0"/>
              </a:rPr>
              <a:t>чол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Форма правління: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Конституційна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монархія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Глава </a:t>
            </a:r>
            <a:r>
              <a:rPr lang="uk-UA" b="1" dirty="0" smtClean="0">
                <a:latin typeface="Comic Sans MS" pitchFamily="66" charset="0"/>
              </a:rPr>
              <a:t>держави: </a:t>
            </a:r>
            <a:r>
              <a:rPr lang="ru-RU" dirty="0" smtClean="0">
                <a:latin typeface="Comic Sans MS" pitchFamily="66" charset="0"/>
              </a:rPr>
              <a:t>Князь-Альбер </a:t>
            </a:r>
            <a:r>
              <a:rPr lang="en-US" dirty="0" smtClean="0">
                <a:latin typeface="Comic Sans MS" pitchFamily="66" charset="0"/>
              </a:rPr>
              <a:t>II</a:t>
            </a:r>
            <a:endParaRPr lang="uk-UA" dirty="0" smtClean="0"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Вищий </a:t>
            </a:r>
            <a:r>
              <a:rPr lang="uk-UA" b="1" dirty="0" smtClean="0">
                <a:latin typeface="Comic Sans MS" pitchFamily="66" charset="0"/>
              </a:rPr>
              <a:t>законодавчий орган: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Уряд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Адміністративний </a:t>
            </a:r>
            <a:r>
              <a:rPr lang="uk-UA" b="1" dirty="0" smtClean="0">
                <a:latin typeface="Comic Sans MS" pitchFamily="66" charset="0"/>
              </a:rPr>
              <a:t>поділ: </a:t>
            </a:r>
            <a:r>
              <a:rPr lang="ru-RU" dirty="0" smtClean="0">
                <a:latin typeface="Comic Sans MS" pitchFamily="66" charset="0"/>
              </a:rPr>
              <a:t>3 </a:t>
            </a:r>
            <a:r>
              <a:rPr lang="ru-RU" dirty="0" err="1" smtClean="0">
                <a:latin typeface="Comic Sans MS" pitchFamily="66" charset="0"/>
              </a:rPr>
              <a:t>комуни</a:t>
            </a:r>
            <a:endParaRPr lang="uk-UA" dirty="0" smtClean="0"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Державна мова: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французька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Релігія: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Католицизм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Валюта:</a:t>
            </a:r>
            <a:r>
              <a:rPr lang="uk-UA" dirty="0" smtClean="0">
                <a:latin typeface="Comic Sans MS" pitchFamily="66" charset="0"/>
              </a:rPr>
              <a:t>Євро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429250"/>
            <a:ext cx="27051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0"/>
            <a:ext cx="3851920" cy="6858000"/>
          </a:xfrm>
          <a:solidFill>
            <a:srgbClr val="FDF777">
              <a:alpha val="50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На </a:t>
            </a:r>
            <a:r>
              <a:rPr lang="ru-RU" b="1" dirty="0" err="1" smtClean="0"/>
              <a:t>суші</a:t>
            </a:r>
            <a:r>
              <a:rPr lang="ru-RU" b="1" dirty="0" smtClean="0"/>
              <a:t> </a:t>
            </a:r>
            <a:r>
              <a:rPr lang="ru-RU" b="1" dirty="0" err="1" smtClean="0"/>
              <a:t>князівство</a:t>
            </a:r>
            <a:r>
              <a:rPr lang="ru-RU" b="1" dirty="0" smtClean="0"/>
              <a:t> </a:t>
            </a:r>
            <a:r>
              <a:rPr lang="ru-RU" b="1" dirty="0" err="1" smtClean="0"/>
              <a:t>межує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Францією,Площа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 становить 1,91 км2.За </a:t>
            </a:r>
            <a:r>
              <a:rPr lang="ru-RU" b="1" dirty="0" err="1" smtClean="0"/>
              <a:t>останні</a:t>
            </a:r>
            <a:r>
              <a:rPr lang="ru-RU" b="1" dirty="0" smtClean="0"/>
              <a:t> 20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територія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 </a:t>
            </a:r>
            <a:r>
              <a:rPr lang="ru-RU" b="1" dirty="0" err="1" smtClean="0"/>
              <a:t>збільшилася</a:t>
            </a:r>
            <a:r>
              <a:rPr lang="ru-RU" b="1" dirty="0" smtClean="0"/>
              <a:t> </a:t>
            </a:r>
            <a:r>
              <a:rPr lang="ru-RU" b="1" dirty="0" err="1" smtClean="0"/>
              <a:t>майже</a:t>
            </a:r>
            <a:r>
              <a:rPr lang="ru-RU" b="1" dirty="0" smtClean="0"/>
              <a:t> на 40 га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осушення</a:t>
            </a:r>
            <a:r>
              <a:rPr lang="ru-RU" b="1" dirty="0" smtClean="0"/>
              <a:t> моря.</a:t>
            </a:r>
            <a:br>
              <a:rPr lang="ru-RU" b="1" dirty="0" smtClean="0"/>
            </a:br>
            <a:r>
              <a:rPr lang="ru-RU" b="1" dirty="0" err="1" smtClean="0"/>
              <a:t>Приморські</a:t>
            </a:r>
            <a:r>
              <a:rPr lang="ru-RU" b="1" dirty="0" smtClean="0"/>
              <a:t> </a:t>
            </a:r>
            <a:r>
              <a:rPr lang="ru-RU" b="1" dirty="0" err="1" smtClean="0"/>
              <a:t>Альпи</a:t>
            </a:r>
            <a:r>
              <a:rPr lang="ru-RU" b="1" dirty="0" smtClean="0"/>
              <a:t> </a:t>
            </a:r>
            <a:r>
              <a:rPr lang="ru-RU" b="1" dirty="0" err="1" smtClean="0"/>
              <a:t>надійно</a:t>
            </a:r>
            <a:r>
              <a:rPr lang="ru-RU" b="1" dirty="0" smtClean="0"/>
              <a:t> </a:t>
            </a:r>
            <a:r>
              <a:rPr lang="ru-RU" b="1" dirty="0" err="1" smtClean="0"/>
              <a:t>захищають</a:t>
            </a:r>
            <a:r>
              <a:rPr lang="ru-RU" b="1" dirty="0" smtClean="0"/>
              <a:t> </a:t>
            </a:r>
            <a:r>
              <a:rPr lang="ru-RU" b="1" dirty="0" err="1" smtClean="0"/>
              <a:t>князівство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холодних</a:t>
            </a:r>
            <a:r>
              <a:rPr lang="ru-RU" b="1" dirty="0" smtClean="0"/>
              <a:t> </a:t>
            </a:r>
            <a:r>
              <a:rPr lang="ru-RU" b="1" dirty="0" err="1" smtClean="0"/>
              <a:t>північних</a:t>
            </a:r>
            <a:r>
              <a:rPr lang="ru-RU" b="1" dirty="0" smtClean="0"/>
              <a:t> </a:t>
            </a:r>
            <a:r>
              <a:rPr lang="ru-RU" b="1" dirty="0" err="1" smtClean="0"/>
              <a:t>вітрів</a:t>
            </a:r>
            <a:r>
              <a:rPr lang="ru-RU" b="1" dirty="0" smtClean="0"/>
              <a:t>. </a:t>
            </a:r>
            <a:r>
              <a:rPr lang="ru-RU" b="1" dirty="0" err="1" smtClean="0"/>
              <a:t>Узбережжя</a:t>
            </a:r>
            <a:r>
              <a:rPr lang="ru-RU" b="1" dirty="0" smtClean="0"/>
              <a:t> </a:t>
            </a:r>
            <a:r>
              <a:rPr lang="ru-RU" b="1" dirty="0" err="1" smtClean="0"/>
              <a:t>Середземного</a:t>
            </a:r>
            <a:r>
              <a:rPr lang="ru-RU" b="1" dirty="0" smtClean="0"/>
              <a:t> моря </a:t>
            </a:r>
            <a:r>
              <a:rPr lang="ru-RU" b="1" dirty="0" err="1" smtClean="0"/>
              <a:t>приваблює</a:t>
            </a:r>
            <a:r>
              <a:rPr lang="ru-RU" b="1" dirty="0" smtClean="0"/>
              <a:t> знаменитостей на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 </a:t>
            </a:r>
            <a:r>
              <a:rPr lang="ru-RU" b="1" dirty="0" err="1" smtClean="0"/>
              <a:t>сюди</a:t>
            </a:r>
            <a:r>
              <a:rPr lang="ru-RU" b="1" dirty="0" smtClean="0"/>
              <a:t>. </a:t>
            </a:r>
            <a:r>
              <a:rPr lang="ru-RU" b="1" dirty="0" err="1" smtClean="0"/>
              <a:t>Дивовижна</a:t>
            </a:r>
            <a:r>
              <a:rPr lang="ru-RU" b="1" dirty="0" smtClean="0"/>
              <a:t> по </a:t>
            </a:r>
            <a:r>
              <a:rPr lang="ru-RU" b="1" dirty="0" err="1" smtClean="0"/>
              <a:t>красі</a:t>
            </a:r>
            <a:r>
              <a:rPr lang="ru-RU" b="1" dirty="0" smtClean="0"/>
              <a:t> бухта </a:t>
            </a:r>
            <a:r>
              <a:rPr lang="ru-RU" b="1" dirty="0" err="1" smtClean="0"/>
              <a:t>є</a:t>
            </a:r>
            <a:r>
              <a:rPr lang="ru-RU" b="1" dirty="0" smtClean="0"/>
              <a:t> одним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достоїнств</a:t>
            </a:r>
            <a:r>
              <a:rPr lang="ru-RU" b="1" dirty="0" smtClean="0"/>
              <a:t> </a:t>
            </a:r>
            <a:r>
              <a:rPr lang="ru-RU" b="1" dirty="0" err="1" smtClean="0"/>
              <a:t>князівства</a:t>
            </a:r>
            <a:r>
              <a:rPr lang="ru-RU" b="1" dirty="0" smtClean="0"/>
              <a:t>. </a:t>
            </a:r>
            <a:r>
              <a:rPr lang="ru-RU" b="1" dirty="0" err="1" smtClean="0"/>
              <a:t>Велику</a:t>
            </a:r>
            <a:r>
              <a:rPr lang="ru-RU" b="1" dirty="0" smtClean="0"/>
              <a:t> </a:t>
            </a:r>
            <a:r>
              <a:rPr lang="ru-RU" b="1" dirty="0" err="1" smtClean="0"/>
              <a:t>площу</a:t>
            </a:r>
            <a:r>
              <a:rPr lang="ru-RU" b="1" dirty="0" smtClean="0"/>
              <a:t> в </a:t>
            </a:r>
            <a:r>
              <a:rPr lang="ru-RU" b="1" dirty="0" err="1" smtClean="0"/>
              <a:t>країні</a:t>
            </a:r>
            <a:r>
              <a:rPr lang="ru-RU" b="1" dirty="0" smtClean="0"/>
              <a:t> </a:t>
            </a:r>
            <a:r>
              <a:rPr lang="ru-RU" b="1" dirty="0" err="1" smtClean="0"/>
              <a:t>займають</a:t>
            </a:r>
            <a:r>
              <a:rPr lang="ru-RU" b="1" dirty="0" smtClean="0"/>
              <a:t> </a:t>
            </a:r>
            <a:r>
              <a:rPr lang="ru-RU" b="1" dirty="0" err="1" smtClean="0"/>
              <a:t>штучні</a:t>
            </a:r>
            <a:r>
              <a:rPr lang="ru-RU" b="1" dirty="0" smtClean="0"/>
              <a:t> </a:t>
            </a:r>
            <a:r>
              <a:rPr lang="ru-RU" b="1" dirty="0" err="1" smtClean="0"/>
              <a:t>зелені</a:t>
            </a:r>
            <a:r>
              <a:rPr lang="ru-RU" b="1" dirty="0" smtClean="0"/>
              <a:t> </a:t>
            </a:r>
            <a:r>
              <a:rPr lang="ru-RU" b="1" dirty="0" err="1" smtClean="0"/>
              <a:t>насадження</a:t>
            </a:r>
            <a:r>
              <a:rPr lang="ru-RU" b="1" dirty="0" smtClean="0"/>
              <a:t>, парки, </a:t>
            </a:r>
            <a:r>
              <a:rPr lang="ru-RU" b="1" dirty="0" err="1" smtClean="0"/>
              <a:t>сквери</a:t>
            </a:r>
            <a:r>
              <a:rPr lang="ru-RU" b="1" dirty="0" smtClean="0"/>
              <a:t>. З </a:t>
            </a:r>
            <a:r>
              <a:rPr lang="ru-RU" b="1" dirty="0" err="1" smtClean="0"/>
              <a:t>цієї</a:t>
            </a:r>
            <a:r>
              <a:rPr lang="ru-RU" b="1" dirty="0" smtClean="0"/>
              <a:t> причини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хто</a:t>
            </a:r>
            <a:r>
              <a:rPr lang="ru-RU" b="1" dirty="0" smtClean="0"/>
              <a:t> по праву </a:t>
            </a:r>
            <a:r>
              <a:rPr lang="ru-RU" b="1" dirty="0" err="1" smtClean="0"/>
              <a:t>вважають</a:t>
            </a:r>
            <a:r>
              <a:rPr lang="ru-RU" b="1" dirty="0" smtClean="0"/>
              <a:t> Монако </a:t>
            </a:r>
            <a:r>
              <a:rPr lang="ru-RU" b="1" dirty="0" err="1" smtClean="0"/>
              <a:t>райським</a:t>
            </a:r>
            <a:r>
              <a:rPr lang="ru-RU" b="1" dirty="0" smtClean="0"/>
              <a:t> садом.</a:t>
            </a:r>
            <a:endParaRPr lang="ru-RU" b="1" dirty="0"/>
          </a:p>
        </p:txBody>
      </p:sp>
      <p:pic>
        <p:nvPicPr>
          <p:cNvPr id="4" name="Рисунок 3" descr="2907305_monaco.gif"/>
          <p:cNvPicPr>
            <a:picLocks noChangeAspect="1"/>
          </p:cNvPicPr>
          <p:nvPr/>
        </p:nvPicPr>
        <p:blipFill>
          <a:blip r:embed="rId2" cstate="print"/>
          <a:srcRect l="2819" r="4459"/>
          <a:stretch>
            <a:fillRect/>
          </a:stretch>
        </p:blipFill>
        <p:spPr>
          <a:xfrm>
            <a:off x="0" y="0"/>
            <a:ext cx="57241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517328fe633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6858000"/>
          </a:xfrm>
          <a:solidFill>
            <a:schemeClr val="bg1">
              <a:alpha val="46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Монако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</a:t>
            </a:r>
            <a:r>
              <a:rPr lang="ru-RU" dirty="0" err="1" smtClean="0"/>
              <a:t>високому</a:t>
            </a:r>
            <a:r>
              <a:rPr lang="ru-RU" dirty="0" smtClean="0"/>
              <a:t> </a:t>
            </a:r>
            <a:r>
              <a:rPr lang="ru-RU" dirty="0" err="1" smtClean="0"/>
              <a:t>морському</a:t>
            </a:r>
            <a:r>
              <a:rPr lang="ru-RU" dirty="0" smtClean="0"/>
              <a:t> </a:t>
            </a:r>
            <a:r>
              <a:rPr lang="ru-RU" dirty="0" err="1" smtClean="0"/>
              <a:t>березі</a:t>
            </a:r>
            <a:r>
              <a:rPr lang="ru-RU" dirty="0" smtClean="0"/>
              <a:t>, </a:t>
            </a:r>
            <a:r>
              <a:rPr lang="ru-RU" dirty="0" err="1" smtClean="0"/>
              <a:t>утвореному</a:t>
            </a:r>
            <a:r>
              <a:rPr lang="ru-RU" dirty="0" smtClean="0"/>
              <a:t> </a:t>
            </a:r>
            <a:r>
              <a:rPr lang="ru-RU" dirty="0" err="1" smtClean="0"/>
              <a:t>вапняковими</a:t>
            </a:r>
            <a:r>
              <a:rPr lang="ru-RU" dirty="0" smtClean="0"/>
              <a:t> горами,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являють</a:t>
            </a:r>
            <a:r>
              <a:rPr lang="ru-RU" dirty="0" smtClean="0"/>
              <a:t> собою </a:t>
            </a:r>
            <a:r>
              <a:rPr lang="ru-RU" dirty="0" err="1" smtClean="0"/>
              <a:t>південне</a:t>
            </a:r>
            <a:r>
              <a:rPr lang="ru-RU" dirty="0" smtClean="0"/>
              <a:t> </a:t>
            </a:r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Приморських</a:t>
            </a:r>
            <a:r>
              <a:rPr lang="ru-RU" dirty="0" smtClean="0"/>
              <a:t> Альп. </a:t>
            </a:r>
            <a:r>
              <a:rPr lang="ru-RU" dirty="0" err="1" smtClean="0"/>
              <a:t>Мис</a:t>
            </a:r>
            <a:r>
              <a:rPr lang="ru-RU" dirty="0" smtClean="0"/>
              <a:t> Монако </a:t>
            </a:r>
            <a:r>
              <a:rPr lang="ru-RU" dirty="0" err="1" smtClean="0"/>
              <a:t>скелястий</a:t>
            </a:r>
            <a:r>
              <a:rPr lang="ru-RU" dirty="0" smtClean="0"/>
              <a:t>, </a:t>
            </a:r>
            <a:r>
              <a:rPr lang="ru-RU" dirty="0" err="1" smtClean="0"/>
              <a:t>виступає</a:t>
            </a:r>
            <a:r>
              <a:rPr lang="ru-RU" dirty="0" smtClean="0"/>
              <a:t> далеко в море, </a:t>
            </a:r>
            <a:r>
              <a:rPr lang="ru-RU" dirty="0" err="1" smtClean="0"/>
              <a:t>Ла-Кондамін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невеликим </a:t>
            </a:r>
            <a:r>
              <a:rPr lang="ru-RU" dirty="0" err="1" smtClean="0"/>
              <a:t>відкритим</a:t>
            </a:r>
            <a:r>
              <a:rPr lang="ru-RU" dirty="0" smtClean="0"/>
              <a:t> </a:t>
            </a:r>
            <a:r>
              <a:rPr lang="ru-RU" dirty="0" err="1" smtClean="0"/>
              <a:t>затокою</a:t>
            </a:r>
            <a:r>
              <a:rPr lang="ru-RU" dirty="0" smtClean="0"/>
              <a:t>. </a:t>
            </a:r>
            <a:r>
              <a:rPr lang="ru-RU" dirty="0" err="1" smtClean="0"/>
              <a:t>Горбистий</a:t>
            </a:r>
            <a:r>
              <a:rPr lang="ru-RU" dirty="0" smtClean="0"/>
              <a:t> </a:t>
            </a:r>
            <a:r>
              <a:rPr lang="ru-RU" dirty="0" err="1" smtClean="0"/>
              <a:t>рельєф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порізаний</a:t>
            </a:r>
            <a:r>
              <a:rPr lang="ru-RU" dirty="0" smtClean="0"/>
              <a:t>, </a:t>
            </a:r>
            <a:r>
              <a:rPr lang="ru-RU" dirty="0" err="1" smtClean="0"/>
              <a:t>скелястий</a:t>
            </a:r>
            <a:r>
              <a:rPr lang="ru-RU" dirty="0" smtClean="0"/>
              <a:t>. </a:t>
            </a:r>
            <a:r>
              <a:rPr lang="ru-RU" dirty="0" err="1" smtClean="0"/>
              <a:t>Найвища</a:t>
            </a:r>
            <a:r>
              <a:rPr lang="ru-RU" dirty="0" smtClean="0"/>
              <a:t> точка - </a:t>
            </a:r>
            <a:r>
              <a:rPr lang="ru-RU" dirty="0" err="1" smtClean="0"/>
              <a:t>Монт-Ажель</a:t>
            </a:r>
            <a:r>
              <a:rPr lang="ru-RU" dirty="0" smtClean="0"/>
              <a:t> (140 м.). </a:t>
            </a:r>
            <a:br>
              <a:rPr lang="ru-RU" dirty="0" smtClean="0"/>
            </a:b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середземноморський</a:t>
            </a:r>
            <a:r>
              <a:rPr lang="ru-RU" dirty="0" smtClean="0"/>
              <a:t>: </a:t>
            </a:r>
            <a:r>
              <a:rPr lang="ru-RU" dirty="0" err="1" smtClean="0"/>
              <a:t>помірно</a:t>
            </a:r>
            <a:r>
              <a:rPr lang="ru-RU" dirty="0" smtClean="0"/>
              <a:t> тепла зима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сухе</a:t>
            </a:r>
            <a:r>
              <a:rPr lang="ru-RU" dirty="0" smtClean="0"/>
              <a:t> </a:t>
            </a:r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лето.Число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у </a:t>
            </a:r>
            <a:r>
              <a:rPr lang="ru-RU" dirty="0" err="1" smtClean="0"/>
              <a:t>році</a:t>
            </a:r>
            <a:r>
              <a:rPr lang="ru-RU" dirty="0" smtClean="0"/>
              <a:t> - </a:t>
            </a:r>
            <a:r>
              <a:rPr lang="ru-RU" dirty="0" err="1" smtClean="0"/>
              <a:t>близько</a:t>
            </a:r>
            <a:r>
              <a:rPr lang="ru-RU" dirty="0" smtClean="0"/>
              <a:t> 300. </a:t>
            </a:r>
            <a:r>
              <a:rPr lang="ru-RU" dirty="0" err="1" smtClean="0"/>
              <a:t>Нестійку</a:t>
            </a:r>
            <a:r>
              <a:rPr lang="ru-RU" dirty="0" smtClean="0"/>
              <a:t> погоду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мрячать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тривають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3 </a:t>
            </a:r>
            <a:r>
              <a:rPr lang="ru-RU" dirty="0" err="1" smtClean="0"/>
              <a:t>днів</a:t>
            </a:r>
            <a:r>
              <a:rPr lang="ru-RU" dirty="0" smtClean="0"/>
              <a:t>, приносить </a:t>
            </a:r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східний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південно-західний</a:t>
            </a:r>
            <a:r>
              <a:rPr lang="ru-RU" dirty="0" smtClean="0"/>
              <a:t> </a:t>
            </a:r>
            <a:r>
              <a:rPr lang="ru-RU" dirty="0" err="1" smtClean="0"/>
              <a:t>вітер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моря «</a:t>
            </a:r>
            <a:r>
              <a:rPr lang="ru-RU" dirty="0" err="1" smtClean="0"/>
              <a:t>марін</a:t>
            </a:r>
            <a:r>
              <a:rPr lang="ru-RU" dirty="0" smtClean="0"/>
              <a:t>».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дме</a:t>
            </a:r>
            <a:r>
              <a:rPr lang="ru-RU" dirty="0" smtClean="0"/>
              <a:t> </a:t>
            </a:r>
            <a:r>
              <a:rPr lang="ru-RU" dirty="0" err="1" smtClean="0"/>
              <a:t>поривчастий</a:t>
            </a:r>
            <a:r>
              <a:rPr lang="ru-RU" dirty="0" smtClean="0"/>
              <a:t>, </a:t>
            </a:r>
            <a:r>
              <a:rPr lang="ru-RU" dirty="0" err="1" smtClean="0"/>
              <a:t>сухий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холодний</a:t>
            </a:r>
            <a:r>
              <a:rPr lang="ru-RU" dirty="0" smtClean="0"/>
              <a:t> </a:t>
            </a:r>
            <a:r>
              <a:rPr lang="ru-RU" dirty="0" err="1" smtClean="0"/>
              <a:t>вітер</a:t>
            </a:r>
            <a:r>
              <a:rPr lang="ru-RU" dirty="0" smtClean="0"/>
              <a:t> «</a:t>
            </a:r>
            <a:r>
              <a:rPr lang="ru-RU" dirty="0" err="1" smtClean="0"/>
              <a:t>містраль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пониження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0_31586_9b5907a2_-2-XL.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3899926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17328fe633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61538408_1279128964_tour_4214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297" y="3346723"/>
            <a:ext cx="4681703" cy="351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960a15438f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27984" cy="332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b55756464fd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7316" y="0"/>
            <a:ext cx="4606684" cy="32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tr-ly.com_1390578319_501.jpg"/>
          <p:cNvPicPr>
            <a:picLocks noChangeAspect="1"/>
          </p:cNvPicPr>
          <p:nvPr/>
        </p:nvPicPr>
        <p:blipFill>
          <a:blip r:embed="rId6" cstate="print"/>
          <a:srcRect l="23923" b="11642"/>
          <a:stretch>
            <a:fillRect/>
          </a:stretch>
        </p:blipFill>
        <p:spPr>
          <a:xfrm>
            <a:off x="0" y="3382277"/>
            <a:ext cx="4427984" cy="3475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365104"/>
            <a:ext cx="4716016" cy="2492896"/>
          </a:xfrm>
          <a:solidFill>
            <a:srgbClr val="FDF777">
              <a:alpha val="70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Люди у Монако дуже жваві та привітні. Вони завжди веселяться,не дуже люблять дивитися у завтрашній день. Проводять вільний час у шумних компаніях. Навіщо сумувати та скиглити,якщо життя одне? Ось </a:t>
            </a:r>
            <a:r>
              <a:rPr lang="uk-UA" b="1" dirty="0" smtClean="0"/>
              <a:t>д</a:t>
            </a:r>
            <a:r>
              <a:rPr lang="uk-UA" b="1" dirty="0" smtClean="0"/>
              <a:t>евіз усіх жителів Монако</a:t>
            </a:r>
            <a:endParaRPr lang="ru-RU" b="1" dirty="0"/>
          </a:p>
        </p:txBody>
      </p:sp>
      <p:pic>
        <p:nvPicPr>
          <p:cNvPr id="5" name="Рисунок 4" descr="monaco-girls-richard-branson-makes-a-rare-appearance-in-the-paddock-33jpg_smal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40250" cy="3295625"/>
          </a:xfrm>
          <a:prstGeom prst="rect">
            <a:avLst/>
          </a:prstGeom>
        </p:spPr>
      </p:pic>
      <p:pic>
        <p:nvPicPr>
          <p:cNvPr id="6" name="Рисунок 5" descr="play-crap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01979"/>
            <a:ext cx="4860032" cy="3456022"/>
          </a:xfrm>
          <a:prstGeom prst="rect">
            <a:avLst/>
          </a:prstGeom>
        </p:spPr>
      </p:pic>
      <p:pic>
        <p:nvPicPr>
          <p:cNvPr id="4" name="Рисунок 3" descr="monaco-monte-carlo-grid-girls-16jpg.jpg"/>
          <p:cNvPicPr>
            <a:picLocks noChangeAspect="1"/>
          </p:cNvPicPr>
          <p:nvPr/>
        </p:nvPicPr>
        <p:blipFill>
          <a:blip r:embed="rId4" cstate="print"/>
          <a:srcRect t="17606" b="10498"/>
          <a:stretch>
            <a:fillRect/>
          </a:stretch>
        </p:blipFill>
        <p:spPr>
          <a:xfrm>
            <a:off x="5076056" y="0"/>
            <a:ext cx="4067944" cy="4393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140968"/>
          <a:ext cx="5220072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2-photos-people-tetes-couronnees-Albert-II-de-Monaco-Caroline-et-Charlene_inside_full_content_pm_v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4048" cy="3169941"/>
          </a:xfrm>
          <a:prstGeom prst="rect">
            <a:avLst/>
          </a:prstGeom>
        </p:spPr>
      </p:pic>
      <p:pic>
        <p:nvPicPr>
          <p:cNvPr id="6" name="Рисунок 5" descr="prince-albert-and-charlene-wittstock-engag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4743" y="1340768"/>
            <a:ext cx="3879257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t203_10092313140051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5868144" cy="4005063"/>
          </a:xfrm>
          <a:solidFill>
            <a:schemeClr val="bg1">
              <a:alpha val="46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У Монако </a:t>
            </a:r>
            <a:r>
              <a:rPr lang="ru-RU" b="1" dirty="0" err="1" smtClean="0"/>
              <a:t>розвинуті</a:t>
            </a:r>
            <a:r>
              <a:rPr lang="ru-RU" b="1" dirty="0" smtClean="0"/>
              <a:t> на </a:t>
            </a:r>
            <a:r>
              <a:rPr lang="ru-RU" b="1" dirty="0" err="1" smtClean="0"/>
              <a:t>високому</a:t>
            </a:r>
            <a:r>
              <a:rPr lang="ru-RU" b="1" dirty="0" smtClean="0"/>
              <a:t> </a:t>
            </a:r>
            <a:r>
              <a:rPr lang="ru-RU" b="1" dirty="0" err="1" smtClean="0"/>
              <a:t>рівні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галузі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промисловості</a:t>
            </a:r>
            <a:r>
              <a:rPr lang="ru-RU" b="1" dirty="0" smtClean="0"/>
              <a:t>, як </a:t>
            </a:r>
            <a:r>
              <a:rPr lang="ru-RU" b="1" dirty="0" err="1" smtClean="0"/>
              <a:t>електронна</a:t>
            </a:r>
            <a:r>
              <a:rPr lang="ru-RU" b="1" dirty="0" smtClean="0"/>
              <a:t>, </a:t>
            </a:r>
            <a:r>
              <a:rPr lang="ru-RU" b="1" dirty="0" err="1" smtClean="0"/>
              <a:t>електротехнічна</a:t>
            </a:r>
            <a:r>
              <a:rPr lang="ru-RU" b="1" dirty="0" smtClean="0"/>
              <a:t>, </a:t>
            </a:r>
            <a:r>
              <a:rPr lang="ru-RU" b="1" dirty="0" err="1" smtClean="0"/>
              <a:t>хімічна</a:t>
            </a:r>
            <a:r>
              <a:rPr lang="ru-RU" b="1" dirty="0" smtClean="0"/>
              <a:t>, </a:t>
            </a:r>
            <a:r>
              <a:rPr lang="ru-RU" b="1" dirty="0" err="1" smtClean="0"/>
              <a:t>фармацевтична</a:t>
            </a:r>
            <a:r>
              <a:rPr lang="ru-RU" b="1" dirty="0" smtClean="0"/>
              <a:t>. Так само </a:t>
            </a:r>
            <a:r>
              <a:rPr lang="ru-RU" b="1" dirty="0" err="1" smtClean="0"/>
              <a:t>розвиваються</a:t>
            </a:r>
            <a:r>
              <a:rPr lang="ru-RU" b="1" dirty="0" smtClean="0"/>
              <a:t>: </a:t>
            </a:r>
            <a:r>
              <a:rPr lang="ru-RU" b="1" dirty="0" err="1" smtClean="0"/>
              <a:t>точне</a:t>
            </a:r>
            <a:r>
              <a:rPr lang="ru-RU" b="1" dirty="0" smtClean="0"/>
              <a:t> </a:t>
            </a:r>
            <a:r>
              <a:rPr lang="ru-RU" b="1" dirty="0" err="1" smtClean="0"/>
              <a:t>приладобудування</a:t>
            </a:r>
            <a:r>
              <a:rPr lang="ru-RU" b="1" dirty="0" smtClean="0"/>
              <a:t>, </a:t>
            </a:r>
            <a:r>
              <a:rPr lang="ru-RU" b="1" dirty="0" err="1" smtClean="0"/>
              <a:t>виробництво</a:t>
            </a:r>
            <a:r>
              <a:rPr lang="ru-RU" b="1" dirty="0" smtClean="0"/>
              <a:t> </a:t>
            </a:r>
            <a:r>
              <a:rPr lang="ru-RU" b="1" dirty="0" err="1" smtClean="0"/>
              <a:t>будівельних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, фаянсу, </a:t>
            </a:r>
            <a:r>
              <a:rPr lang="ru-RU" b="1" dirty="0" err="1" smtClean="0"/>
              <a:t>кераміки</a:t>
            </a:r>
            <a:r>
              <a:rPr lang="ru-RU" b="1" dirty="0" smtClean="0"/>
              <a:t>. </a:t>
            </a:r>
            <a:r>
              <a:rPr lang="ru-RU" b="1" dirty="0" err="1" smtClean="0"/>
              <a:t>Істотне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займають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торгівля</a:t>
            </a:r>
            <a:r>
              <a:rPr lang="ru-RU" b="1" dirty="0" smtClean="0"/>
              <a:t>,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сувенірів</a:t>
            </a:r>
            <a:r>
              <a:rPr lang="ru-RU" b="1" dirty="0" smtClean="0"/>
              <a:t> та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. В </a:t>
            </a:r>
            <a:r>
              <a:rPr lang="ru-RU" b="1" dirty="0" err="1" smtClean="0"/>
              <a:t>державі</a:t>
            </a:r>
            <a:r>
              <a:rPr lang="ru-RU" b="1" dirty="0" smtClean="0"/>
              <a:t> </a:t>
            </a:r>
            <a:r>
              <a:rPr lang="ru-RU" b="1" dirty="0" err="1" smtClean="0"/>
              <a:t>високий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зайнятості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та </a:t>
            </a:r>
            <a:r>
              <a:rPr lang="ru-RU" b="1" dirty="0" err="1" smtClean="0"/>
              <a:t>життєвий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. </a:t>
            </a:r>
            <a:r>
              <a:rPr lang="ru-RU" b="1" dirty="0" err="1" smtClean="0"/>
              <a:t>Присутня</a:t>
            </a:r>
            <a:r>
              <a:rPr lang="ru-RU" b="1" dirty="0" smtClean="0"/>
              <a:t> </a:t>
            </a:r>
            <a:r>
              <a:rPr lang="ru-RU" b="1" dirty="0" err="1" smtClean="0"/>
              <a:t>державна</a:t>
            </a:r>
            <a:r>
              <a:rPr lang="ru-RU" b="1" dirty="0" smtClean="0"/>
              <a:t> </a:t>
            </a:r>
            <a:r>
              <a:rPr lang="ru-RU" b="1" dirty="0" err="1" smtClean="0"/>
              <a:t>монополія</a:t>
            </a:r>
            <a:r>
              <a:rPr lang="ru-RU" b="1" dirty="0" smtClean="0"/>
              <a:t> на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 </a:t>
            </a:r>
            <a:r>
              <a:rPr lang="ru-RU" b="1" dirty="0" err="1" smtClean="0"/>
              <a:t>телефонної</a:t>
            </a:r>
            <a:r>
              <a:rPr lang="ru-RU" b="1" dirty="0" smtClean="0"/>
              <a:t> </a:t>
            </a:r>
            <a:r>
              <a:rPr lang="ru-RU" b="1" dirty="0" err="1" smtClean="0"/>
              <a:t>мережі</a:t>
            </a:r>
            <a:r>
              <a:rPr lang="ru-RU" b="1" dirty="0" smtClean="0"/>
              <a:t>, продаж </a:t>
            </a:r>
            <a:r>
              <a:rPr lang="ru-RU" b="1" dirty="0" err="1" smtClean="0"/>
              <a:t>тютюнових</a:t>
            </a:r>
            <a:r>
              <a:rPr lang="ru-RU" b="1" dirty="0" smtClean="0"/>
              <a:t> </a:t>
            </a:r>
            <a:r>
              <a:rPr lang="ru-RU" b="1" dirty="0" err="1" smtClean="0"/>
              <a:t>виробів</a:t>
            </a:r>
            <a:r>
              <a:rPr lang="ru-RU" b="1" dirty="0" smtClean="0"/>
              <a:t> та </a:t>
            </a:r>
            <a:r>
              <a:rPr lang="ru-RU" b="1" dirty="0" err="1" smtClean="0"/>
              <a:t>поштові</a:t>
            </a:r>
            <a:r>
              <a:rPr lang="ru-RU" b="1" dirty="0" smtClean="0"/>
              <a:t> </a:t>
            </a:r>
            <a:r>
              <a:rPr lang="ru-RU" b="1" dirty="0" err="1" smtClean="0"/>
              <a:t>послуги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 smtClean="0">
                <a:latin typeface="Comic Sans MS" pitchFamily="66" charset="0"/>
              </a:rPr>
              <a:t>Промисловість</a:t>
            </a:r>
            <a:r>
              <a:rPr lang="ru-RU" sz="4000" dirty="0" smtClean="0">
                <a:latin typeface="Comic Sans MS" pitchFamily="66" charset="0"/>
              </a:rPr>
              <a:t>: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485</Words>
  <Application>Microsoft Office PowerPoint</Application>
  <PresentationFormat>Экран (4:3)</PresentationFormat>
  <Paragraphs>47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Монако </vt:lpstr>
      <vt:lpstr>План:</vt:lpstr>
      <vt:lpstr>Загальні відомості: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Монако </dc:title>
  <dc:creator>Яна</dc:creator>
  <cp:lastModifiedBy>Яна</cp:lastModifiedBy>
  <cp:revision>15</cp:revision>
  <dcterms:created xsi:type="dcterms:W3CDTF">2014-05-25T12:11:29Z</dcterms:created>
  <dcterms:modified xsi:type="dcterms:W3CDTF">2014-05-25T18:47:46Z</dcterms:modified>
</cp:coreProperties>
</file>