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5" r:id="rId7"/>
    <p:sldId id="266" r:id="rId8"/>
    <p:sldId id="267" r:id="rId9"/>
    <p:sldId id="268" r:id="rId10"/>
    <p:sldId id="271" r:id="rId11"/>
    <p:sldId id="272"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94660"/>
  </p:normalViewPr>
  <p:slideViewPr>
    <p:cSldViewPr>
      <p:cViewPr varScale="1">
        <p:scale>
          <a:sx n="67" d="100"/>
          <a:sy n="67" d="100"/>
        </p:scale>
        <p:origin x="-58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1DB020D6-0963-494B-A82F-2A823E68DAE0}" type="datetimeFigureOut">
              <a:rPr lang="ru-RU" smtClean="0"/>
              <a:t>28.11.2013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F069495-CB5B-4BEA-899B-1EBF0D509844}"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B020D6-0963-494B-A82F-2A823E68DAE0}" type="datetimeFigureOut">
              <a:rPr lang="ru-RU" smtClean="0"/>
              <a:t>28.11.2013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069495-CB5B-4BEA-899B-1EBF0D50984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B020D6-0963-494B-A82F-2A823E68DAE0}" type="datetimeFigureOut">
              <a:rPr lang="ru-RU" smtClean="0"/>
              <a:t>28.11.2013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069495-CB5B-4BEA-899B-1EBF0D50984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1DB020D6-0963-494B-A82F-2A823E68DAE0}" type="datetimeFigureOut">
              <a:rPr lang="ru-RU" smtClean="0"/>
              <a:t>28.11.2013</a:t>
            </a:fld>
            <a:endParaRPr lang="ru-RU"/>
          </a:p>
        </p:txBody>
      </p:sp>
      <p:sp>
        <p:nvSpPr>
          <p:cNvPr id="9" name="Номер слайда 8"/>
          <p:cNvSpPr>
            <a:spLocks noGrp="1"/>
          </p:cNvSpPr>
          <p:nvPr>
            <p:ph type="sldNum" sz="quarter" idx="15"/>
          </p:nvPr>
        </p:nvSpPr>
        <p:spPr/>
        <p:txBody>
          <a:bodyPr rtlCol="0"/>
          <a:lstStyle/>
          <a:p>
            <a:fld id="{DF069495-CB5B-4BEA-899B-1EBF0D509844}"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1DB020D6-0963-494B-A82F-2A823E68DAE0}" type="datetimeFigureOut">
              <a:rPr lang="ru-RU" smtClean="0"/>
              <a:t>28.11.2013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F069495-CB5B-4BEA-899B-1EBF0D509844}"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1DB020D6-0963-494B-A82F-2A823E68DAE0}" type="datetimeFigureOut">
              <a:rPr lang="ru-RU" smtClean="0"/>
              <a:t>28.11.2013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069495-CB5B-4BEA-899B-1EBF0D509844}" type="slidenum">
              <a:rPr lang="ru-RU" smtClean="0"/>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1DB020D6-0963-494B-A82F-2A823E68DAE0}" type="datetimeFigureOut">
              <a:rPr lang="ru-RU" smtClean="0"/>
              <a:t>28.11.2013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F069495-CB5B-4BEA-899B-1EBF0D509844}" type="slidenum">
              <a:rPr lang="ru-RU" smtClean="0"/>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1DB020D6-0963-494B-A82F-2A823E68DAE0}" type="datetimeFigureOut">
              <a:rPr lang="ru-RU" smtClean="0"/>
              <a:t>28.11.2013</a:t>
            </a:fld>
            <a:endParaRPr lang="ru-RU"/>
          </a:p>
        </p:txBody>
      </p:sp>
      <p:sp>
        <p:nvSpPr>
          <p:cNvPr id="7" name="Номер слайда 6"/>
          <p:cNvSpPr>
            <a:spLocks noGrp="1"/>
          </p:cNvSpPr>
          <p:nvPr>
            <p:ph type="sldNum" sz="quarter" idx="11"/>
          </p:nvPr>
        </p:nvSpPr>
        <p:spPr/>
        <p:txBody>
          <a:bodyPr rtlCol="0"/>
          <a:lstStyle/>
          <a:p>
            <a:fld id="{DF069495-CB5B-4BEA-899B-1EBF0D509844}"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DB020D6-0963-494B-A82F-2A823E68DAE0}" type="datetimeFigureOut">
              <a:rPr lang="ru-RU" smtClean="0"/>
              <a:t>28.11.2013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F069495-CB5B-4BEA-899B-1EBF0D509844}"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1DB020D6-0963-494B-A82F-2A823E68DAE0}" type="datetimeFigureOut">
              <a:rPr lang="ru-RU" smtClean="0"/>
              <a:t>28.11.2013</a:t>
            </a:fld>
            <a:endParaRPr lang="ru-RU"/>
          </a:p>
        </p:txBody>
      </p:sp>
      <p:sp>
        <p:nvSpPr>
          <p:cNvPr id="22" name="Номер слайда 21"/>
          <p:cNvSpPr>
            <a:spLocks noGrp="1"/>
          </p:cNvSpPr>
          <p:nvPr>
            <p:ph type="sldNum" sz="quarter" idx="15"/>
          </p:nvPr>
        </p:nvSpPr>
        <p:spPr/>
        <p:txBody>
          <a:bodyPr rtlCol="0"/>
          <a:lstStyle/>
          <a:p>
            <a:fld id="{DF069495-CB5B-4BEA-899B-1EBF0D509844}"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1DB020D6-0963-494B-A82F-2A823E68DAE0}" type="datetimeFigureOut">
              <a:rPr lang="ru-RU" smtClean="0"/>
              <a:t>28.11.2013</a:t>
            </a:fld>
            <a:endParaRPr lang="ru-RU"/>
          </a:p>
        </p:txBody>
      </p:sp>
      <p:sp>
        <p:nvSpPr>
          <p:cNvPr id="18" name="Номер слайда 17"/>
          <p:cNvSpPr>
            <a:spLocks noGrp="1"/>
          </p:cNvSpPr>
          <p:nvPr>
            <p:ph type="sldNum" sz="quarter" idx="11"/>
          </p:nvPr>
        </p:nvSpPr>
        <p:spPr/>
        <p:txBody>
          <a:bodyPr rtlCol="0"/>
          <a:lstStyle/>
          <a:p>
            <a:fld id="{DF069495-CB5B-4BEA-899B-1EBF0D509844}"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B020D6-0963-494B-A82F-2A823E68DAE0}" type="datetimeFigureOut">
              <a:rPr lang="ru-RU" smtClean="0"/>
              <a:t>28.11.2013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F069495-CB5B-4BEA-899B-1EBF0D509844}"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smtClean="0"/>
              <a:t>The Language of the British Isles</a:t>
            </a:r>
            <a:endParaRPr lang="ru-RU"/>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708920"/>
            <a:ext cx="7467600" cy="1143000"/>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b="1" smtClean="0"/>
              <a:t/>
            </a:r>
            <a:br>
              <a:rPr lang="en-US" b="1" smtClean="0"/>
            </a:br>
            <a:r>
              <a:rPr lang="en-US" smtClean="0"/>
              <a:t>Irish Gaelic</a:t>
            </a:r>
            <a:endParaRPr lang="ru-RU"/>
          </a:p>
        </p:txBody>
      </p:sp>
      <p:sp>
        <p:nvSpPr>
          <p:cNvPr id="3" name="Содержимое 2"/>
          <p:cNvSpPr>
            <a:spLocks noGrp="1"/>
          </p:cNvSpPr>
          <p:nvPr>
            <p:ph sz="quarter" idx="1"/>
          </p:nvPr>
        </p:nvSpPr>
        <p:spPr/>
        <p:txBody>
          <a:bodyPr/>
          <a:lstStyle/>
          <a:p>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457200" y="260648"/>
            <a:ext cx="3970784" cy="621330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sz="1800" smtClean="0"/>
              <a:t>Irish Gaelic (Gaeilge nah Eireann)  is a Celtic language spoken mainly in Ireland. There are also Irish speakers in the United Kingdom, U.S., Canada, and Australia. The language is sometimes referred to as Gaelic</a:t>
            </a:r>
            <a:r>
              <a:rPr lang="en-US" sz="1800" b="1" smtClean="0"/>
              <a:t>, </a:t>
            </a:r>
            <a:r>
              <a:rPr lang="en-US" sz="1800" smtClean="0"/>
              <a:t>Irish Gaelic, or Erse, but in Ireland it is simply called Irish. It is estimated that it is spoken by some </a:t>
            </a:r>
            <a:r>
              <a:rPr lang="en-US" sz="1800" smtClean="0"/>
              <a:t>260,000 </a:t>
            </a:r>
            <a:r>
              <a:rPr lang="en-US" sz="1800" smtClean="0"/>
              <a:t>people. Ireland was wholly Gaelic-speaking until the 17th century, but the dominance of English and the effects of 19th-century potato famines and emigration led to a steep decline in the population. Today, Irish is spoken as a first language by a small minority of the population of Ireland.</a:t>
            </a:r>
            <a:endParaRPr lang="ru-RU" sz="1800"/>
          </a:p>
        </p:txBody>
      </p:sp>
      <p:pic>
        <p:nvPicPr>
          <p:cNvPr id="23554" name="Picture 2" descr="http://aboutworldlanguages.com/awl-images/IrishGaelic/images/IrelandMap.jpg"/>
          <p:cNvPicPr>
            <a:picLocks noChangeAspect="1" noChangeArrowheads="1"/>
          </p:cNvPicPr>
          <p:nvPr/>
        </p:nvPicPr>
        <p:blipFill>
          <a:blip r:embed="rId2" cstate="print"/>
          <a:srcRect/>
          <a:stretch>
            <a:fillRect/>
          </a:stretch>
        </p:blipFill>
        <p:spPr bwMode="auto">
          <a:xfrm>
            <a:off x="4644008" y="620688"/>
            <a:ext cx="4229040" cy="5328592"/>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2852936"/>
            <a:ext cx="7725544" cy="1143000"/>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smtClean="0"/>
              <a:t>Celtic and Germanic</a:t>
            </a:r>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0" y="260648"/>
            <a:ext cx="4572000" cy="6408711"/>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en-US" sz="1700"/>
              <a:t>The Roman period in Britain lasted </a:t>
            </a:r>
            <a:r>
              <a:rPr lang="en-US" sz="1700"/>
              <a:t>until </a:t>
            </a:r>
            <a:r>
              <a:rPr lang="en-US" sz="1700" smtClean="0"/>
              <a:t>440. </a:t>
            </a:r>
            <a:r>
              <a:rPr lang="en-US" sz="1700"/>
              <a:t>In 449 – as we are informed by the Venerable Bede in </a:t>
            </a:r>
            <a:r>
              <a:rPr lang="en-US" sz="1700"/>
              <a:t>his </a:t>
            </a:r>
            <a:r>
              <a:rPr lang="en-US" sz="1700" smtClean="0"/>
              <a:t>‘</a:t>
            </a:r>
            <a:r>
              <a:rPr lang="en-US" sz="1700"/>
              <a:t>A church history of the English people’ – Germanic tribes arrived </a:t>
            </a:r>
            <a:r>
              <a:rPr lang="en-US" sz="1700"/>
              <a:t>in </a:t>
            </a:r>
            <a:r>
              <a:rPr lang="en-US" sz="1700" smtClean="0"/>
              <a:t>Britain). </a:t>
            </a:r>
            <a:r>
              <a:rPr lang="en-US" sz="1700"/>
              <a:t>With their coming the seed of the later English language in Britain was laid</a:t>
            </a:r>
            <a:r>
              <a:rPr lang="en-US" sz="1700"/>
              <a:t>. </a:t>
            </a:r>
            <a:r>
              <a:rPr lang="en-US" sz="1700" smtClean="0"/>
              <a:t>There are not many loan words from Brythonic in Old English – </a:t>
            </a:r>
            <a:r>
              <a:rPr lang="en-US" sz="1700" i="1" smtClean="0"/>
              <a:t>dry</a:t>
            </a:r>
            <a:r>
              <a:rPr lang="en-US" sz="1700" smtClean="0"/>
              <a:t> ‘magic’ is one of them – but there was nonetheless an influence of the former on the latter, most probably as a result of long, low-level contact between Celts and Germanic tribes, chiefly in south and central England where they were in continuous contact over many centuries. Some syntactic features in modern English may well be traced back to this contact, for instance, the use of possessive pronouns with parts of the body, e.g. </a:t>
            </a:r>
            <a:r>
              <a:rPr lang="en-US" sz="1700" i="1" smtClean="0"/>
              <a:t>my leg, my teeth</a:t>
            </a:r>
            <a:r>
              <a:rPr lang="en-US" sz="1700" smtClean="0"/>
              <a:t> (cf. Irish </a:t>
            </a:r>
            <a:r>
              <a:rPr lang="en-US" sz="1700" i="1" smtClean="0"/>
              <a:t>mo chos, mo fhiacla</a:t>
            </a:r>
            <a:r>
              <a:rPr lang="en-US" sz="1700" smtClean="0"/>
              <a:t>) and the use of progressive forms to express a continuous verbal action, e.g. </a:t>
            </a:r>
            <a:r>
              <a:rPr lang="en-US" sz="1700" i="1" smtClean="0"/>
              <a:t>I’m reading a book</a:t>
            </a:r>
            <a:r>
              <a:rPr lang="en-US" sz="1700" smtClean="0"/>
              <a:t> (cf. Irish </a:t>
            </a:r>
            <a:r>
              <a:rPr lang="en-US" sz="1700" i="1" smtClean="0"/>
              <a:t>Tá mé ag léamh leabhair</a:t>
            </a:r>
            <a:r>
              <a:rPr lang="en-US" sz="1700" smtClean="0"/>
              <a:t>). </a:t>
            </a:r>
            <a:endParaRPr lang="ru-RU" sz="1700"/>
          </a:p>
        </p:txBody>
      </p:sp>
      <p:pic>
        <p:nvPicPr>
          <p:cNvPr id="17410" name="Picture 2" descr="http://www.uni-due.de/DI/ContinentalGermanic.jpg"/>
          <p:cNvPicPr>
            <a:picLocks noChangeAspect="1" noChangeArrowheads="1"/>
          </p:cNvPicPr>
          <p:nvPr/>
        </p:nvPicPr>
        <p:blipFill>
          <a:blip r:embed="rId2" cstate="print"/>
          <a:srcRect/>
          <a:stretch>
            <a:fillRect/>
          </a:stretch>
        </p:blipFill>
        <p:spPr bwMode="auto">
          <a:xfrm>
            <a:off x="4644008" y="188640"/>
            <a:ext cx="4256142" cy="6480719"/>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780928"/>
            <a:ext cx="7467600" cy="1143000"/>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a:t>Scandinavian</a:t>
            </a:r>
            <a:endParaRPr lang="ru-RU"/>
          </a:p>
        </p:txBody>
      </p:sp>
      <p:sp>
        <p:nvSpPr>
          <p:cNvPr id="3" name="Содержимое 2"/>
          <p:cNvSpPr>
            <a:spLocks noGrp="1"/>
          </p:cNvSpPr>
          <p:nvPr>
            <p:ph sz="quarter" idx="1"/>
          </p:nvPr>
        </p:nvSpPr>
        <p:spPr/>
        <p:txBody>
          <a:bodyPr/>
          <a:lstStyle/>
          <a:p>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457200" y="260648"/>
            <a:ext cx="3898776" cy="6213304"/>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en-US" sz="1600" smtClean="0"/>
              <a:t>From the </a:t>
            </a:r>
            <a:r>
              <a:rPr lang="en-US" sz="1600" smtClean="0"/>
              <a:t>8th </a:t>
            </a:r>
            <a:r>
              <a:rPr lang="en-US" sz="1600" smtClean="0"/>
              <a:t>century, </a:t>
            </a:r>
            <a:r>
              <a:rPr lang="en-US" sz="1600" smtClean="0"/>
              <a:t>both England and Ireland were subject to incursions </a:t>
            </a:r>
            <a:r>
              <a:rPr lang="en-US" sz="1600" smtClean="0"/>
              <a:t>by </a:t>
            </a:r>
            <a:r>
              <a:rPr lang="en-US" sz="1600" smtClean="0"/>
              <a:t>Scandinavians. </a:t>
            </a:r>
            <a:r>
              <a:rPr lang="en-US" sz="1600" smtClean="0"/>
              <a:t>The Scandinavian settlements in England are chiefly in the north-east of the </a:t>
            </a:r>
            <a:r>
              <a:rPr lang="en-US" sz="1600" smtClean="0"/>
              <a:t>country </a:t>
            </a:r>
            <a:r>
              <a:rPr lang="en-US" sz="1600" smtClean="0"/>
              <a:t>and </a:t>
            </a:r>
            <a:r>
              <a:rPr lang="en-US" sz="1600" smtClean="0"/>
              <a:t>in Ireland the main settlements were at the estuaries of major rivers, such as the Liffey (Dublin) or the Suir (Waterford). </a:t>
            </a:r>
            <a:r>
              <a:rPr lang="en-US" sz="1600" smtClean="0"/>
              <a:t>A </a:t>
            </a:r>
            <a:r>
              <a:rPr lang="en-US" sz="1600" smtClean="0"/>
              <a:t>Norn </a:t>
            </a:r>
            <a:r>
              <a:rPr lang="en-US" sz="1600" smtClean="0"/>
              <a:t>– survived until a few centuries ago in the north of </a:t>
            </a:r>
            <a:r>
              <a:rPr lang="en-US" sz="1600" smtClean="0"/>
              <a:t>Scotland</a:t>
            </a:r>
            <a:r>
              <a:rPr lang="en-US" sz="1600" smtClean="0"/>
              <a:t>.</a:t>
            </a:r>
            <a:r>
              <a:rPr lang="en-US" sz="1600" smtClean="0"/>
              <a:t> The linguistic impact of the Scandinavians on both English and Irish was considerable. There are many loanwords in both languages which can be clearly traced to the contact with </a:t>
            </a:r>
            <a:r>
              <a:rPr lang="en-US" sz="1600" smtClean="0"/>
              <a:t>these </a:t>
            </a:r>
            <a:r>
              <a:rPr lang="en-US" sz="1600" smtClean="0"/>
              <a:t>people.</a:t>
            </a:r>
            <a:br>
              <a:rPr lang="en-US" sz="1600" smtClean="0"/>
            </a:br>
            <a:r>
              <a:rPr lang="en-US" sz="1600" smtClean="0"/>
              <a:t> </a:t>
            </a:r>
            <a:r>
              <a:rPr lang="en-US" sz="1600" smtClean="0"/>
              <a:t>In English, the plural pronoun forms in initial </a:t>
            </a:r>
            <a:r>
              <a:rPr lang="en-US" sz="1600" i="1" smtClean="0"/>
              <a:t>th-</a:t>
            </a:r>
            <a:r>
              <a:rPr lang="en-US" sz="1600" smtClean="0"/>
              <a:t>, i.e. </a:t>
            </a:r>
            <a:r>
              <a:rPr lang="en-US" sz="1600" i="1" smtClean="0"/>
              <a:t>they, them, their</a:t>
            </a:r>
            <a:r>
              <a:rPr lang="en-US" sz="1600" smtClean="0"/>
              <a:t>, are of Scandinavian origin as is the plural form of ‘to be’, </a:t>
            </a:r>
            <a:r>
              <a:rPr lang="en-US" sz="1600" i="1" smtClean="0"/>
              <a:t>are</a:t>
            </a:r>
            <a:r>
              <a:rPr lang="en-US" sz="1600" smtClean="0"/>
              <a:t>. </a:t>
            </a:r>
            <a:endParaRPr lang="ru-RU" sz="1600"/>
          </a:p>
        </p:txBody>
      </p:sp>
      <p:pic>
        <p:nvPicPr>
          <p:cNvPr id="15362" name="Picture 2" descr="http://www.uni-due.de/DI/Scandinavian_Britain.gif"/>
          <p:cNvPicPr>
            <a:picLocks noChangeAspect="1" noChangeArrowheads="1"/>
          </p:cNvPicPr>
          <p:nvPr/>
        </p:nvPicPr>
        <p:blipFill>
          <a:blip r:embed="rId2" cstate="print"/>
          <a:srcRect/>
          <a:stretch>
            <a:fillRect/>
          </a:stretch>
        </p:blipFill>
        <p:spPr bwMode="auto">
          <a:xfrm>
            <a:off x="4427984" y="260648"/>
            <a:ext cx="4302050" cy="6192688"/>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708920"/>
            <a:ext cx="7467600" cy="1143000"/>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smtClean="0"/>
              <a:t>Manx</a:t>
            </a:r>
            <a:endParaRPr lang="ru-RU"/>
          </a:p>
        </p:txBody>
      </p:sp>
      <p:sp>
        <p:nvSpPr>
          <p:cNvPr id="3" name="Содержимое 2"/>
          <p:cNvSpPr>
            <a:spLocks noGrp="1"/>
          </p:cNvSpPr>
          <p:nvPr>
            <p:ph sz="quarter" idx="1"/>
          </p:nvPr>
        </p:nvSpPr>
        <p:spPr/>
        <p:txBody>
          <a:bodyPr/>
          <a:lstStyle/>
          <a:p>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457200" y="332656"/>
            <a:ext cx="3898776" cy="6141296"/>
          </a:xfrm>
        </p:spPr>
        <p:style>
          <a:lnRef idx="2">
            <a:schemeClr val="accent2">
              <a:shade val="50000"/>
            </a:schemeClr>
          </a:lnRef>
          <a:fillRef idx="1">
            <a:schemeClr val="accent2"/>
          </a:fillRef>
          <a:effectRef idx="0">
            <a:schemeClr val="accent2"/>
          </a:effectRef>
          <a:fontRef idx="minor">
            <a:schemeClr val="lt1"/>
          </a:fontRef>
        </p:style>
        <p:txBody>
          <a:bodyPr>
            <a:normAutofit fontScale="92500" lnSpcReduction="10000"/>
          </a:bodyPr>
          <a:lstStyle/>
          <a:p>
            <a:r>
              <a:rPr lang="en-US" smtClean="0"/>
              <a:t>The Manx language is a Celtic language of the Goidelic subdivision, and descendant of Old Irish. It is sometimes called Manx Gaelic to distinguish it from the local variety of English.</a:t>
            </a:r>
          </a:p>
          <a:p>
            <a:r>
              <a:rPr lang="en-US" smtClean="0"/>
              <a:t>The language was historically the dominant one on the island, but fell out of use during the twentieth century, and is considered to have become extinct </a:t>
            </a:r>
            <a:r>
              <a:rPr lang="en-US" smtClean="0"/>
              <a:t>in </a:t>
            </a:r>
            <a:r>
              <a:rPr lang="en-US" smtClean="0"/>
              <a:t>1974. </a:t>
            </a:r>
            <a:r>
              <a:rPr lang="en-US" smtClean="0"/>
              <a:t>At the present time, less than one hundred children receive their education exclusively in Manx.</a:t>
            </a:r>
          </a:p>
          <a:p>
            <a:endParaRPr lang="ru-RU"/>
          </a:p>
        </p:txBody>
      </p:sp>
      <p:pic>
        <p:nvPicPr>
          <p:cNvPr id="29698" name="Picture 2" descr="http://upload.wikimedia.org/wikipedia/commons/thumb/3/35/The_Isle_of_Man.svg/399px-The_Isle_of_Man.svg.png"/>
          <p:cNvPicPr>
            <a:picLocks noChangeAspect="1" noChangeArrowheads="1"/>
          </p:cNvPicPr>
          <p:nvPr/>
        </p:nvPicPr>
        <p:blipFill>
          <a:blip r:embed="rId2" cstate="print"/>
          <a:srcRect l="16209" t="36709" r="22198" b="16864"/>
          <a:stretch>
            <a:fillRect/>
          </a:stretch>
        </p:blipFill>
        <p:spPr bwMode="auto">
          <a:xfrm>
            <a:off x="4499992" y="836712"/>
            <a:ext cx="4136274" cy="468052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708920"/>
            <a:ext cx="7467600" cy="1143000"/>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smtClean="0"/>
              <a:t>Welsh</a:t>
            </a:r>
            <a:endParaRPr lang="ru-RU"/>
          </a:p>
        </p:txBody>
      </p:sp>
      <p:sp>
        <p:nvSpPr>
          <p:cNvPr id="3" name="Содержимое 2"/>
          <p:cNvSpPr>
            <a:spLocks noGrp="1"/>
          </p:cNvSpPr>
          <p:nvPr>
            <p:ph sz="quarter" idx="1"/>
          </p:nvPr>
        </p:nvSpPr>
        <p:spPr/>
        <p:txBody>
          <a:bodyPr/>
          <a:lstStyle/>
          <a:p>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179512" y="332656"/>
            <a:ext cx="4402832" cy="6141296"/>
          </a:xfrm>
        </p:spPr>
        <p:style>
          <a:lnRef idx="2">
            <a:schemeClr val="accent2">
              <a:shade val="50000"/>
            </a:schemeClr>
          </a:lnRef>
          <a:fillRef idx="1">
            <a:schemeClr val="accent2"/>
          </a:fillRef>
          <a:effectRef idx="0">
            <a:schemeClr val="accent2"/>
          </a:effectRef>
          <a:fontRef idx="minor">
            <a:schemeClr val="lt1"/>
          </a:fontRef>
        </p:style>
        <p:txBody>
          <a:bodyPr>
            <a:normAutofit fontScale="85000" lnSpcReduction="20000"/>
          </a:bodyPr>
          <a:lstStyle/>
          <a:p>
            <a:r>
              <a:rPr lang="en-US" smtClean="0"/>
              <a:t>Welsh emerged in the 6th century from </a:t>
            </a:r>
            <a:r>
              <a:rPr lang="en-US" smtClean="0"/>
              <a:t>Common </a:t>
            </a:r>
            <a:r>
              <a:rPr lang="en-US" smtClean="0"/>
              <a:t>Brittonic.</a:t>
            </a:r>
            <a:endParaRPr lang="en-US" smtClean="0"/>
          </a:p>
          <a:p>
            <a:r>
              <a:rPr lang="en-US" smtClean="0"/>
              <a:t>Four periods are identified in the history of Welsh, with rather indistinct boundaries: The period immediately following the language's emergence </a:t>
            </a:r>
            <a:r>
              <a:rPr lang="en-US" smtClean="0"/>
              <a:t>from </a:t>
            </a:r>
            <a:r>
              <a:rPr lang="en-US" smtClean="0"/>
              <a:t>Brittonic </a:t>
            </a:r>
            <a:r>
              <a:rPr lang="en-US" smtClean="0"/>
              <a:t>is sometimes referred to as </a:t>
            </a:r>
            <a:r>
              <a:rPr lang="en-US" b="1" smtClean="0"/>
              <a:t>Primitive </a:t>
            </a:r>
            <a:r>
              <a:rPr lang="en-US" b="1" smtClean="0"/>
              <a:t>Welsh</a:t>
            </a:r>
            <a:r>
              <a:rPr lang="en-US" smtClean="0"/>
              <a:t>;this </a:t>
            </a:r>
            <a:r>
              <a:rPr lang="en-US" smtClean="0"/>
              <a:t>was followed by the </a:t>
            </a:r>
            <a:r>
              <a:rPr lang="en-US" b="1" smtClean="0"/>
              <a:t>Old Welsh </a:t>
            </a:r>
            <a:r>
              <a:rPr lang="en-US" smtClean="0"/>
              <a:t>period, considered to stretch from the beginning of the 9th century to the 12th </a:t>
            </a:r>
            <a:r>
              <a:rPr lang="en-US" smtClean="0"/>
              <a:t>century</a:t>
            </a:r>
            <a:r>
              <a:rPr lang="en-US" smtClean="0"/>
              <a:t>. </a:t>
            </a:r>
            <a:r>
              <a:rPr lang="en-US" b="1" smtClean="0"/>
              <a:t>The Middle Welsh </a:t>
            </a:r>
            <a:r>
              <a:rPr lang="en-US" smtClean="0"/>
              <a:t>period is considered to have lasted from then until the 14th century, when </a:t>
            </a:r>
            <a:r>
              <a:rPr lang="en-US" b="1" smtClean="0"/>
              <a:t>the Modern Welsh </a:t>
            </a:r>
            <a:r>
              <a:rPr lang="en-US" smtClean="0"/>
              <a:t>period began, which in turn divided into </a:t>
            </a:r>
            <a:r>
              <a:rPr lang="en-US" b="1" smtClean="0"/>
              <a:t>Early and Late Modern Welsh</a:t>
            </a:r>
            <a:r>
              <a:rPr lang="en-US" smtClean="0"/>
              <a:t>.</a:t>
            </a:r>
          </a:p>
          <a:p>
            <a:r>
              <a:rPr lang="en-US" smtClean="0"/>
              <a:t>The name </a:t>
            </a:r>
            <a:r>
              <a:rPr lang="en-US" i="1" smtClean="0"/>
              <a:t>Welsh</a:t>
            </a:r>
            <a:r>
              <a:rPr lang="en-US" smtClean="0"/>
              <a:t> originated as an exonym given to its speakers by the Anglo-Saxons, meaning "foreign </a:t>
            </a:r>
            <a:r>
              <a:rPr lang="en-US" smtClean="0"/>
              <a:t>speech</a:t>
            </a:r>
            <a:r>
              <a:rPr lang="en-US" smtClean="0"/>
              <a:t>". </a:t>
            </a:r>
            <a:r>
              <a:rPr lang="en-US" smtClean="0"/>
              <a:t>The native term for the language is </a:t>
            </a:r>
            <a:r>
              <a:rPr lang="en-US" i="1" smtClean="0"/>
              <a:t>Cymraeg</a:t>
            </a:r>
            <a:r>
              <a:rPr lang="en-US" smtClean="0"/>
              <a:t> and </a:t>
            </a:r>
            <a:r>
              <a:rPr lang="en-US" i="1" smtClean="0"/>
              <a:t>Cymru</a:t>
            </a:r>
            <a:r>
              <a:rPr lang="en-US" smtClean="0"/>
              <a:t> for "Wales".</a:t>
            </a:r>
          </a:p>
          <a:p>
            <a:endParaRPr lang="ru-RU"/>
          </a:p>
        </p:txBody>
      </p:sp>
      <p:pic>
        <p:nvPicPr>
          <p:cNvPr id="27650" name="Picture 2" descr="File:Welsh2011w.png"/>
          <p:cNvPicPr>
            <a:picLocks noChangeAspect="1" noChangeArrowheads="1"/>
          </p:cNvPicPr>
          <p:nvPr/>
        </p:nvPicPr>
        <p:blipFill>
          <a:blip r:embed="rId2" cstate="print"/>
          <a:srcRect/>
          <a:stretch>
            <a:fillRect/>
          </a:stretch>
        </p:blipFill>
        <p:spPr bwMode="auto">
          <a:xfrm>
            <a:off x="4716016" y="692696"/>
            <a:ext cx="4169543" cy="5544616"/>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101</TotalTime>
  <Words>531</Words>
  <Application>Microsoft Office PowerPoint</Application>
  <PresentationFormat>Экран (4:3)</PresentationFormat>
  <Paragraphs>14</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Эркер</vt:lpstr>
      <vt:lpstr>The Language of the British Isles</vt:lpstr>
      <vt:lpstr>Celtic and Germanic</vt:lpstr>
      <vt:lpstr>Слайд 3</vt:lpstr>
      <vt:lpstr>Scandinavian</vt:lpstr>
      <vt:lpstr>Слайд 5</vt:lpstr>
      <vt:lpstr>Manx</vt:lpstr>
      <vt:lpstr>Слайд 7</vt:lpstr>
      <vt:lpstr>Welsh</vt:lpstr>
      <vt:lpstr>Слайд 9</vt:lpstr>
      <vt:lpstr> Irish Gaelic</vt:lpstr>
      <vt:lpstr>Слайд 11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Language of the British Isles</dc:title>
  <dc:creator>Полина</dc:creator>
  <cp:lastModifiedBy>Полина</cp:lastModifiedBy>
  <cp:revision>11</cp:revision>
  <dcterms:created xsi:type="dcterms:W3CDTF">2013-11-28T19:00:50Z</dcterms:created>
  <dcterms:modified xsi:type="dcterms:W3CDTF">2013-11-28T20:42:16Z</dcterms:modified>
</cp:coreProperties>
</file>