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7"/>
  </p:notesMasterIdLst>
  <p:handoutMasterIdLst>
    <p:handoutMasterId r:id="rId38"/>
  </p:handoutMasterIdLst>
  <p:sldIdLst>
    <p:sldId id="278" r:id="rId2"/>
    <p:sldId id="258" r:id="rId3"/>
    <p:sldId id="259" r:id="rId4"/>
    <p:sldId id="293" r:id="rId5"/>
    <p:sldId id="261" r:id="rId6"/>
    <p:sldId id="262" r:id="rId7"/>
    <p:sldId id="263" r:id="rId8"/>
    <p:sldId id="264" r:id="rId9"/>
    <p:sldId id="279"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80" r:id="rId23"/>
    <p:sldId id="281" r:id="rId24"/>
    <p:sldId id="286" r:id="rId25"/>
    <p:sldId id="294" r:id="rId26"/>
    <p:sldId id="282" r:id="rId27"/>
    <p:sldId id="284" r:id="rId28"/>
    <p:sldId id="287" r:id="rId29"/>
    <p:sldId id="297" r:id="rId30"/>
    <p:sldId id="288" r:id="rId31"/>
    <p:sldId id="291" r:id="rId32"/>
    <p:sldId id="292" r:id="rId33"/>
    <p:sldId id="295" r:id="rId34"/>
    <p:sldId id="296" r:id="rId35"/>
    <p:sldId id="298"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434" autoAdjust="0"/>
  </p:normalViewPr>
  <p:slideViewPr>
    <p:cSldViewPr snapToGrid="0">
      <p:cViewPr varScale="1">
        <p:scale>
          <a:sx n="70" d="100"/>
          <a:sy n="70" d="100"/>
        </p:scale>
        <p:origin x="816"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66079D-5F22-4545-BA5E-C6CDC0D7E044}" type="datetimeFigureOut">
              <a:rPr lang="ru-RU" smtClean="0"/>
              <a:t>08.06.2014</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477A54-3DC6-4344-BA57-3DD9DB6A3FF7}" type="slidenum">
              <a:rPr lang="ru-RU" smtClean="0"/>
              <a:t>‹#›</a:t>
            </a:fld>
            <a:endParaRPr lang="ru-RU"/>
          </a:p>
        </p:txBody>
      </p:sp>
    </p:spTree>
    <p:extLst>
      <p:ext uri="{BB962C8B-B14F-4D97-AF65-F5344CB8AC3E}">
        <p14:creationId xmlns:p14="http://schemas.microsoft.com/office/powerpoint/2010/main" val="987404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01C6F-89E0-4FC4-A6F4-138EC70B8624}" type="datetimeFigureOut">
              <a:rPr lang="ru-RU" smtClean="0"/>
              <a:t>08.06.2014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C72FA-310F-4EE8-8081-A0D2BAEF0734}" type="slidenum">
              <a:rPr lang="ru-RU" smtClean="0"/>
              <a:t>‹#›</a:t>
            </a:fld>
            <a:endParaRPr lang="ru-RU"/>
          </a:p>
        </p:txBody>
      </p:sp>
    </p:spTree>
    <p:extLst>
      <p:ext uri="{BB962C8B-B14F-4D97-AF65-F5344CB8AC3E}">
        <p14:creationId xmlns:p14="http://schemas.microsoft.com/office/powerpoint/2010/main" val="197741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1C72FA-310F-4EE8-8081-A0D2BAEF0734}" type="slidenum">
              <a:rPr lang="ru-RU" smtClean="0"/>
              <a:t>30</a:t>
            </a:fld>
            <a:endParaRPr lang="ru-RU"/>
          </a:p>
        </p:txBody>
      </p:sp>
    </p:spTree>
    <p:extLst>
      <p:ext uri="{BB962C8B-B14F-4D97-AF65-F5344CB8AC3E}">
        <p14:creationId xmlns:p14="http://schemas.microsoft.com/office/powerpoint/2010/main" val="213334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6D148EC-30D3-4638-AA26-984E96DCB11F}" type="datetimeFigureOut">
              <a:rPr lang="ru-RU" smtClean="0"/>
              <a:t>08.06.2014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275943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6D148EC-30D3-4638-AA26-984E96DCB11F}" type="datetimeFigureOut">
              <a:rPr lang="ru-RU" smtClean="0"/>
              <a:t>08.06.2014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1939515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6D148EC-30D3-4638-AA26-984E96DCB11F}" type="datetimeFigureOut">
              <a:rPr lang="ru-RU" smtClean="0"/>
              <a:t>08.06.2014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96DD9D7-7037-4E30-90CB-D5A9F29A69EB}"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6163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6D148EC-30D3-4638-AA26-984E96DCB11F}" type="datetimeFigureOut">
              <a:rPr lang="ru-RU" smtClean="0"/>
              <a:t>08.06.2014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3559234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6D148EC-30D3-4638-AA26-984E96DCB11F}" type="datetimeFigureOut">
              <a:rPr lang="ru-RU" smtClean="0"/>
              <a:t>08.06.2014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6DD9D7-7037-4E30-90CB-D5A9F29A69EB}"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42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6D148EC-30D3-4638-AA26-984E96DCB11F}" type="datetimeFigureOut">
              <a:rPr lang="ru-RU" smtClean="0"/>
              <a:t>08.06.2014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976571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D148EC-30D3-4638-AA26-984E96DCB11F}" type="datetimeFigureOut">
              <a:rPr lang="ru-RU" smtClean="0"/>
              <a:t>08.06.2014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343382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D148EC-30D3-4638-AA26-984E96DCB11F}" type="datetimeFigureOut">
              <a:rPr lang="ru-RU" smtClean="0"/>
              <a:t>08.06.2014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181135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D148EC-30D3-4638-AA26-984E96DCB11F}" type="datetimeFigureOut">
              <a:rPr lang="ru-RU" smtClean="0"/>
              <a:t>08.06.2014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161141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6D148EC-30D3-4638-AA26-984E96DCB11F}" type="datetimeFigureOut">
              <a:rPr lang="ru-RU" smtClean="0"/>
              <a:t>08.06.2014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483062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6D148EC-30D3-4638-AA26-984E96DCB11F}" type="datetimeFigureOut">
              <a:rPr lang="ru-RU" smtClean="0"/>
              <a:t>08.06.2014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261930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6D148EC-30D3-4638-AA26-984E96DCB11F}" type="datetimeFigureOut">
              <a:rPr lang="ru-RU" smtClean="0"/>
              <a:t>08.06.2014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349271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6D148EC-30D3-4638-AA26-984E96DCB11F}" type="datetimeFigureOut">
              <a:rPr lang="ru-RU" smtClean="0"/>
              <a:t>08.06.2014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169963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148EC-30D3-4638-AA26-984E96DCB11F}" type="datetimeFigureOut">
              <a:rPr lang="ru-RU" smtClean="0"/>
              <a:t>08.06.2014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198708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6D148EC-30D3-4638-AA26-984E96DCB11F}" type="datetimeFigureOut">
              <a:rPr lang="ru-RU" smtClean="0"/>
              <a:t>08.06.2014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376450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6D148EC-30D3-4638-AA26-984E96DCB11F}" type="datetimeFigureOut">
              <a:rPr lang="ru-RU" smtClean="0"/>
              <a:t>08.06.2014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6DD9D7-7037-4E30-90CB-D5A9F29A69EB}" type="slidenum">
              <a:rPr lang="ru-RU" smtClean="0"/>
              <a:t>‹#›</a:t>
            </a:fld>
            <a:endParaRPr lang="ru-RU"/>
          </a:p>
        </p:txBody>
      </p:sp>
    </p:spTree>
    <p:extLst>
      <p:ext uri="{BB962C8B-B14F-4D97-AF65-F5344CB8AC3E}">
        <p14:creationId xmlns:p14="http://schemas.microsoft.com/office/powerpoint/2010/main" val="267748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accent2">
                <a:lumMod val="40000"/>
                <a:lumOff val="60000"/>
              </a:schemeClr>
            </a:gs>
            <a:gs pos="26000">
              <a:schemeClr val="bg2">
                <a:shade val="98000"/>
                <a:satMod val="120000"/>
                <a:lumMod val="98000"/>
              </a:schemeClr>
            </a:gs>
          </a:gsLst>
          <a:lin ang="27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6D148EC-30D3-4638-AA26-984E96DCB11F}" type="datetimeFigureOut">
              <a:rPr lang="ru-RU" smtClean="0"/>
              <a:t>08.06.2014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96DD9D7-7037-4E30-90CB-D5A9F29A69EB}" type="slidenum">
              <a:rPr lang="ru-RU" smtClean="0"/>
              <a:t>‹#›</a:t>
            </a:fld>
            <a:endParaRPr lang="ru-RU"/>
          </a:p>
        </p:txBody>
      </p:sp>
    </p:spTree>
    <p:extLst>
      <p:ext uri="{BB962C8B-B14F-4D97-AF65-F5344CB8AC3E}">
        <p14:creationId xmlns:p14="http://schemas.microsoft.com/office/powerpoint/2010/main" val="390476211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4.jp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44114" y="226157"/>
            <a:ext cx="2303772" cy="646331"/>
          </a:xfrm>
          <a:prstGeom prst="rect">
            <a:avLst/>
          </a:prstGeom>
        </p:spPr>
        <p:txBody>
          <a:bodyPr wrap="none">
            <a:spAutoFit/>
          </a:bodyPr>
          <a:lstStyle/>
          <a:p>
            <a:pPr lvl="0"/>
            <a:r>
              <a:rPr lang="ru-RU" sz="3600" b="1" u="sng" dirty="0">
                <a:solidFill>
                  <a:prstClr val="black"/>
                </a:solidFill>
              </a:rPr>
              <a:t>Портфоліо</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686" y="1458266"/>
            <a:ext cx="3642610" cy="3617547"/>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3423525" y="1500454"/>
            <a:ext cx="9319147" cy="23083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lvl="0"/>
            <a:r>
              <a:rPr lang="ru-RU" sz="5400" dirty="0" smtClean="0">
                <a:solidFill>
                  <a:prstClr val="black"/>
                </a:solidFill>
                <a:latin typeface="Monotype Corsiva" panose="03010101010201010101" pitchFamily="66" charset="0"/>
              </a:rPr>
              <a:t>	    </a:t>
            </a:r>
            <a:r>
              <a:rPr lang="ru-RU" sz="7200" dirty="0" smtClean="0">
                <a:solidFill>
                  <a:prstClr val="black"/>
                </a:solidFill>
                <a:latin typeface="Monotype Corsiva" panose="03010101010201010101" pitchFamily="66" charset="0"/>
              </a:rPr>
              <a:t>Проект </a:t>
            </a:r>
            <a:r>
              <a:rPr lang="ru-RU" sz="7200" dirty="0">
                <a:solidFill>
                  <a:prstClr val="black"/>
                </a:solidFill>
                <a:latin typeface="Monotype Corsiva" panose="03010101010201010101" pitchFamily="66" charset="0"/>
              </a:rPr>
              <a:t>на тему:</a:t>
            </a:r>
          </a:p>
          <a:p>
            <a:pPr lvl="0"/>
            <a:r>
              <a:rPr lang="ru-RU" sz="7200" dirty="0" smtClean="0">
                <a:solidFill>
                  <a:prstClr val="black"/>
                </a:solidFill>
                <a:latin typeface="Monotype Corsiva" panose="03010101010201010101" pitchFamily="66" charset="0"/>
              </a:rPr>
              <a:t>               Аргентина</a:t>
            </a:r>
            <a:endParaRPr lang="ru-RU" sz="7200" dirty="0">
              <a:solidFill>
                <a:prstClr val="black"/>
              </a:solidFill>
              <a:latin typeface="Monotype Corsiva" panose="03010101010201010101" pitchFamily="66" charset="0"/>
            </a:endParaRPr>
          </a:p>
        </p:txBody>
      </p:sp>
      <p:sp>
        <p:nvSpPr>
          <p:cNvPr id="5" name="Прямоугольник 4"/>
          <p:cNvSpPr/>
          <p:nvPr/>
        </p:nvSpPr>
        <p:spPr>
          <a:xfrm>
            <a:off x="6227004" y="4436745"/>
            <a:ext cx="5469128" cy="461665"/>
          </a:xfrm>
          <a:prstGeom prst="rect">
            <a:avLst/>
          </a:prstGeom>
        </p:spPr>
        <p:txBody>
          <a:bodyPr wrap="square">
            <a:spAutoFit/>
          </a:bodyPr>
          <a:lstStyle/>
          <a:p>
            <a:pPr lvl="0"/>
            <a:r>
              <a:rPr lang="ru-RU" sz="2400" dirty="0">
                <a:solidFill>
                  <a:prstClr val="black"/>
                </a:solidFill>
                <a:latin typeface="Monotype Corsiva" panose="03010101010201010101" pitchFamily="66" charset="0"/>
              </a:rPr>
              <a:t> </a:t>
            </a:r>
            <a:r>
              <a:rPr lang="ru-RU" sz="2400" dirty="0" smtClean="0">
                <a:solidFill>
                  <a:prstClr val="black"/>
                </a:solidFill>
                <a:latin typeface="Monotype Corsiva" panose="03010101010201010101" pitchFamily="66" charset="0"/>
              </a:rPr>
              <a:t>		</a:t>
            </a:r>
            <a:endParaRPr lang="ru-RU" dirty="0"/>
          </a:p>
        </p:txBody>
      </p:sp>
    </p:spTree>
    <p:extLst>
      <p:ext uri="{BB962C8B-B14F-4D97-AF65-F5344CB8AC3E}">
        <p14:creationId xmlns:p14="http://schemas.microsoft.com/office/powerpoint/2010/main" val="336925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6925" y="259307"/>
            <a:ext cx="8911687" cy="968991"/>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uk-UA" sz="4800"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Буенос-Айрес</a:t>
            </a:r>
            <a:endParaRPr lang="ru-RU" sz="4800"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sp>
        <p:nvSpPr>
          <p:cNvPr id="3" name="Прямоугольник 2"/>
          <p:cNvSpPr/>
          <p:nvPr/>
        </p:nvSpPr>
        <p:spPr>
          <a:xfrm>
            <a:off x="1588958" y="1272373"/>
            <a:ext cx="9938478" cy="2191497"/>
          </a:xfrm>
          <a:prstGeom prst="rect">
            <a:avLst/>
          </a:prstGeom>
        </p:spPr>
        <p:txBody>
          <a:bodyPr wrap="square">
            <a:spAutoFit/>
          </a:bodyPr>
          <a:lstStyle/>
          <a:p>
            <a:pPr>
              <a:lnSpc>
                <a:spcPct val="107000"/>
              </a:lnSpc>
              <a:spcAft>
                <a:spcPts val="800"/>
              </a:spcAft>
            </a:pPr>
            <a:r>
              <a:rPr lang="ru-RU" sz="3200" b="1" dirty="0">
                <a:latin typeface="Monotype Corsiva" panose="03010101010201010101" pitchFamily="66" charset="0"/>
                <a:ea typeface="Batang" panose="02030600000101010101" pitchFamily="18" charset="-127"/>
                <a:cs typeface="Microsoft Uighur" panose="02000000000000000000" pitchFamily="2" charset="-78"/>
              </a:rPr>
              <a:t>Буенос-Айрес </a:t>
            </a:r>
            <a:r>
              <a:rPr lang="uk-UA" sz="3200" b="1" dirty="0">
                <a:latin typeface="Monotype Corsiva" panose="03010101010201010101" pitchFamily="66" charset="0"/>
                <a:ea typeface="Batang" panose="02030600000101010101" pitchFamily="18" charset="-127"/>
                <a:cs typeface="Microsoft Uighur" panose="02000000000000000000" pitchFamily="2" charset="-78"/>
              </a:rPr>
              <a:t>(</a:t>
            </a:r>
            <a:r>
              <a:rPr lang="ru-RU" sz="3200" b="1" dirty="0">
                <a:latin typeface="Monotype Corsiva" panose="03010101010201010101" pitchFamily="66" charset="0"/>
                <a:ea typeface="Batang" panose="02030600000101010101" pitchFamily="18" charset="-127"/>
                <a:cs typeface="Microsoft Uighur" panose="02000000000000000000" pitchFamily="2" charset="-78"/>
              </a:rPr>
              <a:t>Добрі </a:t>
            </a:r>
            <a:r>
              <a:rPr lang="uk-UA" sz="3200" b="1" dirty="0">
                <a:latin typeface="Monotype Corsiva" panose="03010101010201010101" pitchFamily="66" charset="0"/>
                <a:ea typeface="Batang" panose="02030600000101010101" pitchFamily="18" charset="-127"/>
                <a:cs typeface="Microsoft Uighur" panose="02000000000000000000" pitchFamily="2" charset="-78"/>
              </a:rPr>
              <a:t>в</a:t>
            </a:r>
            <a:r>
              <a:rPr lang="ru-RU" sz="3200" b="1" dirty="0">
                <a:latin typeface="Monotype Corsiva" panose="03010101010201010101" pitchFamily="66" charset="0"/>
                <a:ea typeface="Batang" panose="02030600000101010101" pitchFamily="18" charset="-127"/>
                <a:cs typeface="Microsoft Uighur" panose="02000000000000000000" pitchFamily="2" charset="-78"/>
              </a:rPr>
              <a:t>ітри</a:t>
            </a:r>
            <a:r>
              <a:rPr lang="uk-UA" sz="3200" b="1" dirty="0">
                <a:latin typeface="Monotype Corsiva" panose="03010101010201010101" pitchFamily="66" charset="0"/>
                <a:ea typeface="Batang" panose="02030600000101010101" pitchFamily="18" charset="-127"/>
                <a:cs typeface="Microsoft Uighur" panose="02000000000000000000" pitchFamily="2" charset="-78"/>
              </a:rPr>
              <a:t>)</a:t>
            </a:r>
            <a:r>
              <a:rPr lang="ru-RU" sz="3200" b="1" dirty="0">
                <a:latin typeface="Monotype Corsiva" panose="03010101010201010101" pitchFamily="66" charset="0"/>
                <a:ea typeface="Batang" panose="02030600000101010101" pitchFamily="18" charset="-127"/>
                <a:cs typeface="Microsoft Uighur" panose="02000000000000000000" pitchFamily="2" charset="-78"/>
              </a:rPr>
              <a:t>— столиця Аргентини, адміністративний, культурний і економічний центр країни й одне з найбільших міст Південної Америки. Утворює одну з найбільших агломерацій у світі — Великий Буенос-Айрес.</a:t>
            </a:r>
            <a:endParaRPr lang="ru-RU" sz="3200" b="1" dirty="0">
              <a:effectLst/>
              <a:latin typeface="Calibri" panose="020F0502020204030204" pitchFamily="34" charset="0"/>
              <a:ea typeface="Batang" panose="02030600000101010101" pitchFamily="18" charset="-127"/>
              <a:cs typeface="Microsoft Uighur" panose="02000000000000000000" pitchFamily="2" charset="-78"/>
            </a:endParaRPr>
          </a:p>
        </p:txBody>
      </p:sp>
    </p:spTree>
    <p:extLst>
      <p:ext uri="{BB962C8B-B14F-4D97-AF65-F5344CB8AC3E}">
        <p14:creationId xmlns:p14="http://schemas.microsoft.com/office/powerpoint/2010/main" val="3533129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Выноска-облако 15"/>
          <p:cNvSpPr/>
          <p:nvPr/>
        </p:nvSpPr>
        <p:spPr>
          <a:xfrm>
            <a:off x="655093" y="0"/>
            <a:ext cx="10649803" cy="5636525"/>
          </a:xfrm>
          <a:prstGeom prst="cloudCallou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 name="Прямоугольник 1"/>
          <p:cNvSpPr/>
          <p:nvPr/>
        </p:nvSpPr>
        <p:spPr>
          <a:xfrm>
            <a:off x="2006221" y="909336"/>
            <a:ext cx="8461611" cy="3552704"/>
          </a:xfrm>
          <a:prstGeom prst="rect">
            <a:avLst/>
          </a:prstGeom>
        </p:spPr>
        <p:txBody>
          <a:bodyPr wrap="square">
            <a:spAutoFit/>
          </a:bodyPr>
          <a:lstStyle/>
          <a:p>
            <a:pPr>
              <a:lnSpc>
                <a:spcPct val="107000"/>
              </a:lnSpc>
              <a:spcAft>
                <a:spcPts val="800"/>
              </a:spcAft>
            </a:pPr>
            <a:r>
              <a:rPr lang="ru-RU" dirty="0">
                <a:latin typeface="Monotype Corsiva" panose="03010101010201010101" pitchFamily="66" charset="0"/>
                <a:ea typeface="Batang" panose="02030600000101010101" pitchFamily="18" charset="-127"/>
                <a:cs typeface="Microsoft Uighur" panose="02000000000000000000" pitchFamily="2" charset="-78"/>
              </a:rPr>
              <a:t>Буенос-Айрес заснований в 1536 (за іншими даними в 1535) році іспанським конкістадором Педро Мендосою на південному березі Ла-Плати і включав велике поселення і зручну гавань, яка давала можливість подорожувати по Атлантиці. Місто отримало назву Реаль-де-Нуестра-Сеньйора-Санта-Марія-дель-Буен-Айре на честь Богоматері Бонаріа, покровительки моряків.</a:t>
            </a:r>
            <a:endParaRPr lang="ru-RU" dirty="0">
              <a:latin typeface="Calibri" panose="020F0502020204030204" pitchFamily="34" charset="0"/>
              <a:ea typeface="Batang" panose="02030600000101010101" pitchFamily="18" charset="-127"/>
              <a:cs typeface="Microsoft Uighur" panose="02000000000000000000" pitchFamily="2" charset="-78"/>
            </a:endParaRPr>
          </a:p>
          <a:p>
            <a:pPr>
              <a:lnSpc>
                <a:spcPct val="107000"/>
              </a:lnSpc>
              <a:spcAft>
                <a:spcPts val="800"/>
              </a:spcAft>
            </a:pPr>
            <a:r>
              <a:rPr lang="ru-RU" dirty="0">
                <a:latin typeface="Monotype Corsiva" panose="03010101010201010101" pitchFamily="66" charset="0"/>
                <a:ea typeface="Batang" panose="02030600000101010101" pitchFamily="18" charset="-127"/>
                <a:cs typeface="Microsoft Uighur" panose="02000000000000000000" pitchFamily="2" charset="-78"/>
              </a:rPr>
              <a:t>При нападі індіанців в 1541 р. місто було спалене і покинуте. В 1580 р. воно було відновлене Хуаном де Гараєм під назвою Сьюдад-де-ла-Сантісіма-Трінідад</a:t>
            </a:r>
            <a:r>
              <a:rPr lang="uk-UA" dirty="0">
                <a:latin typeface="Monotype Corsiva" panose="03010101010201010101" pitchFamily="66" charset="0"/>
                <a:ea typeface="Batang" panose="02030600000101010101" pitchFamily="18" charset="-127"/>
                <a:cs typeface="Microsoft Uighur" panose="02000000000000000000" pitchFamily="2" charset="-78"/>
              </a:rPr>
              <a:t>(</a:t>
            </a:r>
            <a:r>
              <a:rPr lang="ru-RU" dirty="0">
                <a:latin typeface="Monotype Corsiva" panose="03010101010201010101" pitchFamily="66" charset="0"/>
                <a:ea typeface="Batang" panose="02030600000101010101" pitchFamily="18" charset="-127"/>
                <a:cs typeface="Microsoft Uighur" panose="02000000000000000000" pitchFamily="2" charset="-78"/>
              </a:rPr>
              <a:t>місто пресвятої Трійці</a:t>
            </a:r>
            <a:r>
              <a:rPr lang="uk-UA" dirty="0">
                <a:latin typeface="Monotype Corsiva" panose="03010101010201010101" pitchFamily="66" charset="0"/>
                <a:ea typeface="Batang" panose="02030600000101010101" pitchFamily="18" charset="-127"/>
                <a:cs typeface="Microsoft Uighur" panose="02000000000000000000" pitchFamily="2" charset="-78"/>
              </a:rPr>
              <a:t>)</a:t>
            </a:r>
            <a:r>
              <a:rPr lang="ru-RU" dirty="0">
                <a:latin typeface="Monotype Corsiva" panose="03010101010201010101" pitchFamily="66" charset="0"/>
                <a:ea typeface="Batang" panose="02030600000101010101" pitchFamily="18" charset="-127"/>
                <a:cs typeface="Microsoft Uighur" panose="02000000000000000000" pitchFamily="2" charset="-78"/>
              </a:rPr>
              <a:t>. Для порту було залишено стару назву — Пуерто-де-Буенос-Айрес</a:t>
            </a:r>
            <a:r>
              <a:rPr lang="uk-UA" dirty="0">
                <a:latin typeface="Monotype Corsiva" panose="03010101010201010101" pitchFamily="66" charset="0"/>
                <a:ea typeface="Batang" panose="02030600000101010101" pitchFamily="18" charset="-127"/>
                <a:cs typeface="Microsoft Uighur" panose="02000000000000000000" pitchFamily="2" charset="-78"/>
              </a:rPr>
              <a:t>.</a:t>
            </a:r>
            <a:endParaRPr lang="ru-RU" dirty="0">
              <a:latin typeface="Calibri" panose="020F0502020204030204" pitchFamily="34" charset="0"/>
              <a:ea typeface="Batang" panose="02030600000101010101" pitchFamily="18" charset="-127"/>
              <a:cs typeface="Microsoft Uighur" panose="02000000000000000000" pitchFamily="2" charset="-78"/>
            </a:endParaRPr>
          </a:p>
          <a:p>
            <a:pPr>
              <a:lnSpc>
                <a:spcPct val="107000"/>
              </a:lnSpc>
              <a:spcAft>
                <a:spcPts val="800"/>
              </a:spcAft>
            </a:pPr>
            <a:r>
              <a:rPr lang="ru-RU" dirty="0">
                <a:latin typeface="Monotype Corsiva" panose="03010101010201010101" pitchFamily="66" charset="0"/>
                <a:ea typeface="Batang" panose="02030600000101010101" pitchFamily="18" charset="-127"/>
                <a:cs typeface="Microsoft Uighur" panose="02000000000000000000" pitchFamily="2" charset="-78"/>
              </a:rPr>
              <a:t>Злиття морського порту і містечка, що стояло неподалеку, стало причиною об'єднання їх назв в одну довгу фразу «Місто Пресвятої Трійці і порт Богоматері Святої Марії хороших вітрів»</a:t>
            </a:r>
            <a:r>
              <a:rPr lang="uk-UA" dirty="0">
                <a:latin typeface="Monotype Corsiva" panose="03010101010201010101" pitchFamily="66" charset="0"/>
                <a:ea typeface="Batang" panose="02030600000101010101" pitchFamily="18" charset="-127"/>
                <a:cs typeface="Microsoft Uighur" panose="02000000000000000000" pitchFamily="2" charset="-78"/>
              </a:rPr>
              <a:t>.</a:t>
            </a:r>
            <a:r>
              <a:rPr lang="ru-RU" dirty="0">
                <a:latin typeface="Monotype Corsiva" panose="03010101010201010101" pitchFamily="66" charset="0"/>
                <a:ea typeface="Batang" panose="02030600000101010101" pitchFamily="18" charset="-127"/>
                <a:cs typeface="Microsoft Uighur" panose="02000000000000000000" pitchFamily="2" charset="-78"/>
              </a:rPr>
              <a:t> На початку XIX в. назву було скорочено до Буенос-Айрес («хороші вітри»). Сучасні жителі Аргентини ще більш скоротили назву — в </a:t>
            </a:r>
            <a:r>
              <a:rPr lang="ru-RU" dirty="0" smtClean="0">
                <a:latin typeface="Monotype Corsiva" panose="03010101010201010101" pitchFamily="66" charset="0"/>
                <a:ea typeface="Batang" panose="02030600000101010101" pitchFamily="18" charset="-127"/>
                <a:cs typeface="Microsoft Uighur" panose="02000000000000000000" pitchFamily="2" charset="-78"/>
              </a:rPr>
              <a:t>наші </a:t>
            </a:r>
            <a:r>
              <a:rPr lang="ru-RU" dirty="0">
                <a:latin typeface="Monotype Corsiva" panose="03010101010201010101" pitchFamily="66" charset="0"/>
                <a:ea typeface="Batang" panose="02030600000101010101" pitchFamily="18" charset="-127"/>
                <a:cs typeface="Microsoft Uighur" panose="02000000000000000000" pitchFamily="2" charset="-78"/>
              </a:rPr>
              <a:t>дні його неофіційно називають Байрес</a:t>
            </a:r>
            <a:r>
              <a:rPr lang="uk-UA" dirty="0">
                <a:latin typeface="Monotype Corsiva" panose="03010101010201010101" pitchFamily="66" charset="0"/>
                <a:ea typeface="Batang" panose="02030600000101010101" pitchFamily="18" charset="-127"/>
                <a:cs typeface="Microsoft Uighur" panose="02000000000000000000" pitchFamily="2" charset="-78"/>
              </a:rPr>
              <a:t>.</a:t>
            </a:r>
            <a:endParaRPr lang="ru-RU" dirty="0">
              <a:latin typeface="Calibri" panose="020F0502020204030204" pitchFamily="34" charset="0"/>
              <a:ea typeface="Batang" panose="02030600000101010101" pitchFamily="18" charset="-127"/>
              <a:cs typeface="Microsoft Uighur" panose="02000000000000000000" pitchFamily="2" charset="-78"/>
            </a:endParaRPr>
          </a:p>
        </p:txBody>
      </p:sp>
    </p:spTree>
    <p:extLst>
      <p:ext uri="{BB962C8B-B14F-4D97-AF65-F5344CB8AC3E}">
        <p14:creationId xmlns:p14="http://schemas.microsoft.com/office/powerpoint/2010/main" val="2563609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2238233" y="504967"/>
            <a:ext cx="8123616" cy="270225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424752" y="583391"/>
            <a:ext cx="7750577" cy="2494786"/>
          </a:xfrm>
          <a:prstGeom prst="rect">
            <a:avLst/>
          </a:prstGeom>
        </p:spPr>
        <p:txBody>
          <a:bodyPr wrap="square">
            <a:spAutoFit/>
          </a:bodyPr>
          <a:lstStyle/>
          <a:p>
            <a:pPr>
              <a:lnSpc>
                <a:spcPct val="107000"/>
              </a:lnSpc>
              <a:spcAft>
                <a:spcPts val="800"/>
              </a:spcAft>
            </a:pPr>
            <a:r>
              <a:rPr lang="ru-RU" sz="2000" dirty="0">
                <a:latin typeface="Monotype Corsiva" panose="03010101010201010101" pitchFamily="66" charset="0"/>
                <a:ea typeface="Batang" panose="02030600000101010101" pitchFamily="18" charset="-127"/>
                <a:cs typeface="Microsoft Uighur" panose="02000000000000000000" pitchFamily="2" charset="-78"/>
              </a:rPr>
              <a:t>Від часів свого заснування місто неодноразово намагалися захопити. 1582 року це намагався зробити англійський корсар. 1587 року Буенос-Айрес хотів узяти англієць Томас Кавендіш. 1658 року на місто напали за наказом Людовіка XIV, короля Франції. 1699 року місто намагалася захопити банда піратів.</a:t>
            </a:r>
            <a:endParaRPr lang="ru-RU" sz="2000" dirty="0">
              <a:latin typeface="Calibri" panose="020F0502020204030204" pitchFamily="34" charset="0"/>
              <a:ea typeface="Batang" panose="02030600000101010101" pitchFamily="18" charset="-127"/>
              <a:cs typeface="Microsoft Uighur" panose="02000000000000000000" pitchFamily="2" charset="-78"/>
            </a:endParaRPr>
          </a:p>
          <a:p>
            <a:pPr>
              <a:lnSpc>
                <a:spcPct val="107000"/>
              </a:lnSpc>
              <a:spcAft>
                <a:spcPts val="800"/>
              </a:spcAft>
            </a:pPr>
            <a:r>
              <a:rPr lang="ru-RU" sz="2000" dirty="0">
                <a:latin typeface="Monotype Corsiva" panose="03010101010201010101" pitchFamily="66" charset="0"/>
                <a:ea typeface="Batang" panose="02030600000101010101" pitchFamily="18" charset="-127"/>
                <a:cs typeface="Microsoft Uighur" panose="02000000000000000000" pitchFamily="2" charset="-78"/>
              </a:rPr>
              <a:t>Буенос-Айрес отримав статус столиці іспанської колонії Ріо-де-Ла-Плата 1776 року, завдяки чому розпочався період його процвітання та притоку мігрантів з країн Європи</a:t>
            </a:r>
            <a:r>
              <a:rPr lang="uk-UA" sz="2000" dirty="0">
                <a:latin typeface="Monotype Corsiva" panose="03010101010201010101" pitchFamily="66" charset="0"/>
                <a:ea typeface="Batang" panose="02030600000101010101" pitchFamily="18" charset="-127"/>
                <a:cs typeface="Microsoft Uighur" panose="02000000000000000000" pitchFamily="2" charset="-78"/>
              </a:rPr>
              <a:t>.</a:t>
            </a:r>
            <a:endParaRPr lang="ru-RU" sz="2000" dirty="0">
              <a:effectLst/>
              <a:latin typeface="Calibri" panose="020F0502020204030204" pitchFamily="34" charset="0"/>
              <a:ea typeface="Batang" panose="02030600000101010101" pitchFamily="18" charset="-127"/>
              <a:cs typeface="Microsoft Uighur" panose="02000000000000000000" pitchFamily="2" charset="-78"/>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88" y="3524561"/>
            <a:ext cx="3937568" cy="2622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p:cNvPicPr>
            <a:picLocks noChangeAspect="1"/>
          </p:cNvPicPr>
          <p:nvPr/>
        </p:nvPicPr>
        <p:blipFill>
          <a:blip r:embed="rId3"/>
          <a:stretch>
            <a:fillRect/>
          </a:stretch>
        </p:blipFill>
        <p:spPr>
          <a:xfrm>
            <a:off x="7646595" y="3504411"/>
            <a:ext cx="4115157" cy="2642971"/>
          </a:xfrm>
          <a:prstGeom prst="rect">
            <a:avLst/>
          </a:prstGeom>
        </p:spPr>
      </p:pic>
      <p:pic>
        <p:nvPicPr>
          <p:cNvPr id="8" name="Рисунок 7"/>
          <p:cNvPicPr>
            <a:picLocks noChangeAspect="1"/>
          </p:cNvPicPr>
          <p:nvPr/>
        </p:nvPicPr>
        <p:blipFill>
          <a:blip r:embed="rId4"/>
          <a:stretch>
            <a:fillRect/>
          </a:stretch>
        </p:blipFill>
        <p:spPr>
          <a:xfrm>
            <a:off x="4242461" y="3923216"/>
            <a:ext cx="4115157" cy="2798307"/>
          </a:xfrm>
          <a:prstGeom prst="rect">
            <a:avLst/>
          </a:prstGeom>
        </p:spPr>
      </p:pic>
    </p:spTree>
    <p:extLst>
      <p:ext uri="{BB962C8B-B14F-4D97-AF65-F5344CB8AC3E}">
        <p14:creationId xmlns:p14="http://schemas.microsoft.com/office/powerpoint/2010/main" val="1639636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832511" y="1210813"/>
            <a:ext cx="10713494" cy="21668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885664" y="0"/>
            <a:ext cx="8607188" cy="101822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07000"/>
              </a:lnSpc>
              <a:spcAft>
                <a:spcPts val="800"/>
              </a:spcAft>
            </a:pPr>
            <a:r>
              <a:rPr lang="ru-RU"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icrosoft Uighur" panose="02000000000000000000" pitchFamily="2" charset="-78"/>
              </a:rPr>
              <a:t> </a:t>
            </a:r>
          </a:p>
          <a:p>
            <a:pPr>
              <a:lnSpc>
                <a:spcPct val="107000"/>
              </a:lnSpc>
              <a:spcAft>
                <a:spcPts val="800"/>
              </a:spcAft>
            </a:pPr>
            <a:r>
              <a:rPr lang="uk-UA" sz="3200" dirty="0" smtClean="0">
                <a:ln w="0"/>
                <a:effectLst>
                  <a:outerShdw blurRad="38100" dist="19050" dir="2700000" algn="tl" rotWithShape="0">
                    <a:schemeClr val="dk1">
                      <a:alpha val="40000"/>
                    </a:schemeClr>
                  </a:outerShdw>
                </a:effectLst>
                <a:latin typeface="Georgia" panose="02040502050405020303" pitchFamily="18" charset="0"/>
                <a:ea typeface="Calibri" panose="020F0502020204030204" pitchFamily="34" charset="0"/>
                <a:cs typeface="Microsoft Uighur" panose="02000000000000000000" pitchFamily="2" charset="-78"/>
              </a:rPr>
              <a:t>    Найзнаменитіші </a:t>
            </a:r>
            <a:r>
              <a:rPr lang="uk-UA" sz="3200" dirty="0">
                <a:ln w="0"/>
                <a:effectLst>
                  <a:outerShdw blurRad="38100" dist="19050" dir="2700000" algn="tl" rotWithShape="0">
                    <a:schemeClr val="dk1">
                      <a:alpha val="40000"/>
                    </a:schemeClr>
                  </a:outerShdw>
                </a:effectLst>
                <a:latin typeface="Georgia" panose="02040502050405020303" pitchFamily="18" charset="0"/>
                <a:ea typeface="Calibri" panose="020F0502020204030204" pitchFamily="34" charset="0"/>
                <a:cs typeface="Microsoft Uighur" panose="02000000000000000000" pitchFamily="2" charset="-78"/>
              </a:rPr>
              <a:t>місця Аргентини</a:t>
            </a:r>
            <a:endParaRPr lang="ru-RU" sz="3200" dirty="0">
              <a:ln w="0"/>
              <a:effectLst>
                <a:outerShdw blurRad="38100" dist="19050" dir="2700000" algn="tl" rotWithShape="0">
                  <a:schemeClr val="dk1">
                    <a:alpha val="40000"/>
                  </a:schemeClr>
                </a:outerShdw>
              </a:effectLst>
              <a:latin typeface="Georgia" panose="02040502050405020303" pitchFamily="18" charset="0"/>
              <a:ea typeface="Calibri" panose="020F0502020204030204" pitchFamily="34" charset="0"/>
              <a:cs typeface="Microsoft Uighur" panose="02000000000000000000" pitchFamily="2" charset="-78"/>
            </a:endParaRPr>
          </a:p>
        </p:txBody>
      </p:sp>
      <p:sp>
        <p:nvSpPr>
          <p:cNvPr id="3" name="Прямоугольник 2"/>
          <p:cNvSpPr/>
          <p:nvPr/>
        </p:nvSpPr>
        <p:spPr>
          <a:xfrm>
            <a:off x="832512" y="1210813"/>
            <a:ext cx="10713493" cy="2166875"/>
          </a:xfrm>
          <a:prstGeom prst="rect">
            <a:avLst/>
          </a:prstGeom>
        </p:spPr>
        <p:txBody>
          <a:bodyPr wrap="square">
            <a:spAutoFit/>
          </a:bodyPr>
          <a:lstStyle/>
          <a:p>
            <a:pPr>
              <a:lnSpc>
                <a:spcPct val="107000"/>
              </a:lnSpc>
              <a:spcAft>
                <a:spcPts val="800"/>
              </a:spcAft>
              <a:tabLst>
                <a:tab pos="5087620" algn="l"/>
              </a:tabLst>
            </a:pPr>
            <a:r>
              <a:rPr lang="ru-RU" dirty="0">
                <a:latin typeface="Monotype Corsiva" panose="03010101010201010101" pitchFamily="66" charset="0"/>
                <a:ea typeface="Calibri" panose="020F0502020204030204" pitchFamily="34" charset="0"/>
                <a:cs typeface="Microsoft Uighur" panose="02000000000000000000" pitchFamily="2" charset="-78"/>
              </a:rPr>
              <a:t>Як природа примудрилася зібрати в одному місці 270 окремих водоспадів - незрозуміло. Аргентинці думають, що постарався індіанський бог, який від злості розрізав річку на частини після того, як від нього втекла наречена. Рев і шум Ігуасу чути за багато миль. Щоб обійти їх, потрібно кілька годин. Чудо природи облямовують густі джунглі.Право називатися «господарем» Ігуасу Аргентина і Бразилія ділять між собою, так як водоспади знаходяться на кордоні між двох країн. Між країнами є цікаві домовленості: приміром, аргентинці не мають права катати туристів над водоспадами на вертольоті (це можуть робити тільки бразильці), зате є монополістами в водних прогулянках на катерах.</a:t>
            </a:r>
            <a:endParaRPr lang="ru-RU" dirty="0">
              <a:effectLst/>
              <a:latin typeface="Monotype Corsiva" panose="03010101010201010101" pitchFamily="66" charset="0"/>
              <a:ea typeface="Calibri" panose="020F0502020204030204" pitchFamily="34" charset="0"/>
              <a:cs typeface="Microsoft Uighur" panose="02000000000000000000" pitchFamily="2" charset="-78"/>
            </a:endParaRPr>
          </a:p>
        </p:txBody>
      </p:sp>
      <p:pic>
        <p:nvPicPr>
          <p:cNvPr id="4" name="Рисунок 3"/>
          <p:cNvPicPr/>
          <p:nvPr/>
        </p:nvPicPr>
        <p:blipFill>
          <a:blip r:embed="rId2"/>
          <a:stretch>
            <a:fillRect/>
          </a:stretch>
        </p:blipFill>
        <p:spPr>
          <a:xfrm rot="21297188">
            <a:off x="1570432" y="3489767"/>
            <a:ext cx="4503763" cy="2814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p:nvPr/>
        </p:nvPicPr>
        <p:blipFill>
          <a:blip r:embed="rId3"/>
          <a:stretch>
            <a:fillRect/>
          </a:stretch>
        </p:blipFill>
        <p:spPr>
          <a:xfrm rot="411840">
            <a:off x="6100546" y="3489767"/>
            <a:ext cx="4503763" cy="2814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89356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60562" y="421229"/>
            <a:ext cx="9621671" cy="170782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760562" y="570331"/>
            <a:ext cx="9744502" cy="1409617"/>
          </a:xfrm>
          <a:prstGeom prst="rect">
            <a:avLst/>
          </a:prstGeom>
        </p:spPr>
        <p:txBody>
          <a:bodyPr wrap="square">
            <a:spAutoFit/>
          </a:bodyPr>
          <a:lstStyle/>
          <a:p>
            <a:pPr>
              <a:lnSpc>
                <a:spcPct val="107000"/>
              </a:lnSpc>
              <a:spcAft>
                <a:spcPts val="800"/>
              </a:spcAft>
              <a:tabLst>
                <a:tab pos="5087620" algn="l"/>
              </a:tabLst>
            </a:pPr>
            <a:r>
              <a:rPr lang="ru-RU" sz="2000" dirty="0">
                <a:latin typeface="Monotype Corsiva" panose="03010101010201010101" pitchFamily="66" charset="0"/>
                <a:ea typeface="Calibri" panose="020F0502020204030204" pitchFamily="34" charset="0"/>
                <a:cs typeface="Microsoft Uighur" panose="02000000000000000000" pitchFamily="2" charset="-78"/>
              </a:rPr>
              <a:t>Floralis </a:t>
            </a:r>
            <a:r>
              <a:rPr lang="ru-RU" sz="2000" dirty="0" smtClean="0">
                <a:latin typeface="Monotype Corsiva" panose="03010101010201010101" pitchFamily="66" charset="0"/>
                <a:ea typeface="Calibri" panose="020F0502020204030204" pitchFamily="34" charset="0"/>
                <a:cs typeface="Microsoft Uighur" panose="02000000000000000000" pitchFamily="2" charset="-78"/>
              </a:rPr>
              <a:t>Genérica («Флораліс </a:t>
            </a:r>
            <a:r>
              <a:rPr lang="ru-RU" sz="2000" dirty="0">
                <a:latin typeface="Monotype Corsiva" panose="03010101010201010101" pitchFamily="66" charset="0"/>
                <a:ea typeface="Calibri" panose="020F0502020204030204" pitchFamily="34" charset="0"/>
                <a:cs typeface="Microsoft Uighur" panose="02000000000000000000" pitchFamily="2" charset="-78"/>
              </a:rPr>
              <a:t>Хенеріка») - це </a:t>
            </a:r>
            <a:r>
              <a:rPr lang="ru-RU" sz="2000" dirty="0" smtClean="0">
                <a:latin typeface="Monotype Corsiva" panose="03010101010201010101" pitchFamily="66" charset="0"/>
                <a:ea typeface="Calibri" panose="020F0502020204030204" pitchFamily="34" charset="0"/>
                <a:cs typeface="Microsoft Uighur" panose="02000000000000000000" pitchFamily="2" charset="-78"/>
              </a:rPr>
              <a:t>величезна </a:t>
            </a:r>
            <a:r>
              <a:rPr lang="ru-RU" sz="2000" dirty="0">
                <a:latin typeface="Monotype Corsiva" panose="03010101010201010101" pitchFamily="66" charset="0"/>
                <a:ea typeface="Calibri" panose="020F0502020204030204" pitchFamily="34" charset="0"/>
                <a:cs typeface="Microsoft Uighur" panose="02000000000000000000" pitchFamily="2" charset="-78"/>
              </a:rPr>
              <a:t>квітка </a:t>
            </a:r>
            <a:r>
              <a:rPr lang="ru-RU" sz="2000" dirty="0" smtClean="0">
                <a:latin typeface="Monotype Corsiva" panose="03010101010201010101" pitchFamily="66" charset="0"/>
                <a:ea typeface="Calibri" panose="020F0502020204030204" pitchFamily="34" charset="0"/>
                <a:cs typeface="Microsoft Uighur" panose="02000000000000000000" pitchFamily="2" charset="-78"/>
              </a:rPr>
              <a:t>неграціозних </a:t>
            </a:r>
            <a:r>
              <a:rPr lang="ru-RU" sz="2000" dirty="0">
                <a:latin typeface="Monotype Corsiva" panose="03010101010201010101" pitchFamily="66" charset="0"/>
                <a:ea typeface="Calibri" panose="020F0502020204030204" pitchFamily="34" charset="0"/>
                <a:cs typeface="Microsoft Uighur" panose="02000000000000000000" pitchFamily="2" charset="-78"/>
              </a:rPr>
              <a:t>габаритів: 23 метри у висоту і в 18 тонн вагою. </a:t>
            </a:r>
            <a:r>
              <a:rPr lang="ru-RU" sz="2000" dirty="0" smtClean="0">
                <a:latin typeface="Monotype Corsiva" panose="03010101010201010101" pitchFamily="66" charset="0"/>
                <a:ea typeface="Calibri" panose="020F0502020204030204" pitchFamily="34" charset="0"/>
                <a:cs typeface="Microsoft Uighur" panose="02000000000000000000" pitchFamily="2" charset="-78"/>
              </a:rPr>
              <a:t>Вона розташована у </a:t>
            </a:r>
            <a:r>
              <a:rPr lang="ru-RU" sz="2000" dirty="0">
                <a:latin typeface="Monotype Corsiva" panose="03010101010201010101" pitchFamily="66" charset="0"/>
                <a:ea typeface="Calibri" panose="020F0502020204030204" pitchFamily="34" charset="0"/>
                <a:cs typeface="Microsoft Uighur" panose="02000000000000000000" pitchFamily="2" charset="-78"/>
              </a:rPr>
              <a:t>парку Національної Єдності Буенос-Айреса в круглому ставку діаметром 44 метри. Автором скульптури є архітектор Едуардо Каталано, який присвятив їй уособлювати «надію, вічну весну і все живе».</a:t>
            </a:r>
            <a:endParaRPr lang="ru-RU" sz="2000" dirty="0">
              <a:effectLst/>
              <a:latin typeface="Monotype Corsiva" panose="03010101010201010101" pitchFamily="66" charset="0"/>
              <a:ea typeface="Calibri" panose="020F0502020204030204" pitchFamily="34" charset="0"/>
              <a:cs typeface="Microsoft Uighur" panose="02000000000000000000" pitchFamily="2" charset="-78"/>
            </a:endParaRPr>
          </a:p>
        </p:txBody>
      </p:sp>
      <p:pic>
        <p:nvPicPr>
          <p:cNvPr id="5" name="Рисунок 4"/>
          <p:cNvPicPr>
            <a:picLocks noChangeAspect="1"/>
          </p:cNvPicPr>
          <p:nvPr/>
        </p:nvPicPr>
        <p:blipFill>
          <a:blip r:embed="rId2"/>
          <a:stretch>
            <a:fillRect/>
          </a:stretch>
        </p:blipFill>
        <p:spPr>
          <a:xfrm>
            <a:off x="1289714" y="2528959"/>
            <a:ext cx="5281683" cy="3219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p:cNvPicPr/>
          <p:nvPr/>
        </p:nvPicPr>
        <p:blipFill>
          <a:blip r:embed="rId3"/>
          <a:stretch>
            <a:fillRect/>
          </a:stretch>
        </p:blipFill>
        <p:spPr>
          <a:xfrm>
            <a:off x="6168790" y="3360123"/>
            <a:ext cx="5486399" cy="3219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3767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046590" y="354841"/>
            <a:ext cx="9212813" cy="256452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147247" y="122830"/>
            <a:ext cx="8934735" cy="2796535"/>
          </a:xfrm>
          <a:prstGeom prst="rect">
            <a:avLst/>
          </a:prstGeom>
        </p:spPr>
        <p:txBody>
          <a:bodyPr wrap="square">
            <a:spAutoFit/>
          </a:bodyPr>
          <a:lstStyle/>
          <a:p>
            <a:pPr>
              <a:lnSpc>
                <a:spcPct val="107000"/>
              </a:lnSpc>
              <a:spcAft>
                <a:spcPts val="800"/>
              </a:spcAft>
            </a:pPr>
            <a:r>
              <a:rPr lang="ru-RU" dirty="0">
                <a:latin typeface="Calibri" panose="020F0502020204030204" pitchFamily="34" charset="0"/>
                <a:ea typeface="Calibri" panose="020F0502020204030204" pitchFamily="34" charset="0"/>
                <a:cs typeface="Microsoft Uighur" panose="02000000000000000000" pitchFamily="2" charset="-78"/>
              </a:rPr>
              <a:t> </a:t>
            </a:r>
          </a:p>
          <a:p>
            <a:pPr>
              <a:lnSpc>
                <a:spcPct val="107000"/>
              </a:lnSpc>
              <a:spcAft>
                <a:spcPts val="800"/>
              </a:spcAft>
            </a:pPr>
            <a:r>
              <a:rPr lang="ru-RU" sz="2000" dirty="0">
                <a:latin typeface="Monotype Corsiva" panose="03010101010201010101" pitchFamily="66" charset="0"/>
                <a:ea typeface="Calibri" panose="020F0502020204030204" pitchFamily="34" charset="0"/>
                <a:cs typeface="Microsoft Uighur" panose="02000000000000000000" pitchFamily="2" charset="-78"/>
              </a:rPr>
              <a:t>З палацу гламурно рожевого кольору управляє країною Крістіна Фернандес де Кіршнер, друга жінка-президент за історію Аргентини. Виглядає цей Рожевий палац по-дівчачому, нагадуючи величезний весільний пиріг, обмазаний полуничним кремом. Зате має сувору історію і служить знаком примирення між червоною і білою (федералістами і унітаристами) політичними партіями, ненавиділи один одного протягом довгих років.Частина палацу, який знаходиться на площі Пласа-де-Майо, займає музей, куди варто сходити тим, хто небайдужий до історії Аргентини.</a:t>
            </a:r>
            <a:endParaRPr lang="ru-RU" sz="2000" dirty="0">
              <a:effectLst/>
              <a:latin typeface="Monotype Corsiva" panose="03010101010201010101" pitchFamily="66" charset="0"/>
              <a:ea typeface="Calibri" panose="020F0502020204030204" pitchFamily="34" charset="0"/>
              <a:cs typeface="Microsoft Uighur" panose="02000000000000000000" pitchFamily="2" charset="-78"/>
            </a:endParaRPr>
          </a:p>
        </p:txBody>
      </p:sp>
      <p:pic>
        <p:nvPicPr>
          <p:cNvPr id="3" name="Рисунок 2"/>
          <p:cNvPicPr/>
          <p:nvPr/>
        </p:nvPicPr>
        <p:blipFill>
          <a:blip r:embed="rId2">
            <a:extLst>
              <a:ext uri="{28A0092B-C50C-407E-A947-70E740481C1C}">
                <a14:useLocalDpi xmlns:a14="http://schemas.microsoft.com/office/drawing/2010/main" val="0"/>
              </a:ext>
            </a:extLst>
          </a:blip>
          <a:stretch>
            <a:fillRect/>
          </a:stretch>
        </p:blipFill>
        <p:spPr>
          <a:xfrm>
            <a:off x="5905770" y="3151375"/>
            <a:ext cx="4408801" cy="2973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Рисунок 3"/>
          <p:cNvPicPr/>
          <p:nvPr/>
        </p:nvPicPr>
        <p:blipFill>
          <a:blip r:embed="rId3"/>
          <a:stretch>
            <a:fillRect/>
          </a:stretch>
        </p:blipFill>
        <p:spPr>
          <a:xfrm>
            <a:off x="1593078" y="3626884"/>
            <a:ext cx="4408801" cy="2973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2166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887104" y="1316068"/>
            <a:ext cx="10686197" cy="406114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146411" y="1653871"/>
            <a:ext cx="10426890" cy="3385542"/>
          </a:xfrm>
          <a:prstGeom prst="rect">
            <a:avLst/>
          </a:prstGeom>
        </p:spPr>
        <p:txBody>
          <a:bodyPr wrap="square">
            <a:spAutoFit/>
          </a:bodyPr>
          <a:lstStyle/>
          <a:p>
            <a:pPr>
              <a:lnSpc>
                <a:spcPct val="107000"/>
              </a:lnSpc>
              <a:spcAft>
                <a:spcPts val="800"/>
              </a:spcAft>
            </a:pPr>
            <a:r>
              <a:rPr lang="ru-RU" sz="2000" dirty="0">
                <a:latin typeface="Monotype Corsiva" panose="03010101010201010101" pitchFamily="66" charset="0"/>
                <a:ea typeface="Calibri" panose="020F0502020204030204" pitchFamily="34" charset="0"/>
                <a:cs typeface="Microsoft Uighur" panose="02000000000000000000" pitchFamily="2" charset="-78"/>
              </a:rPr>
              <a:t>Скарб національного парку Лос-Гласьярес - 30-кілометровий льодовик, який виступає з води на 60 метрів. Подивитися на це диво можна з довгою оглядового майданчика, яка театральним бельетажі висить перед гігантською білосніжною горою.Хрускіт і тріск чутно звідусіль - 30000-річний льодовик Періто Морено хоч і застиг у вічності, але не стоїть на місці, а рухається зі швидкістю два метри на добу. Регулярно лунає гуркіт - і в синє озеро з'їжджає черговий відламався шматок крижаної махини. Дивовижні відчуття можна випробувати, опинившись всередині могутнього айсберга. Для цього потрібно підпливти до льодовика на човні, надіти на ноги альпіністські кішки і зникнути у крижаній бездонною печері, схожою на пащу фантастичної акули.Щоб потрапити на льодовик, потрібно дістатися до містечок Ель-Калафате або </a:t>
            </a:r>
            <a:r>
              <a:rPr lang="ru-RU" sz="2000" dirty="0" smtClean="0">
                <a:latin typeface="Monotype Corsiva" panose="03010101010201010101" pitchFamily="66" charset="0"/>
                <a:ea typeface="Calibri" panose="020F0502020204030204" pitchFamily="34" charset="0"/>
                <a:cs typeface="Microsoft Uighur" panose="02000000000000000000" pitchFamily="2" charset="-78"/>
              </a:rPr>
              <a:t>Ель-Чалтен. </a:t>
            </a:r>
            <a:r>
              <a:rPr lang="ru-RU" sz="2000" dirty="0">
                <a:latin typeface="Monotype Corsiva" panose="03010101010201010101" pitchFamily="66" charset="0"/>
                <a:ea typeface="Calibri" panose="020F0502020204030204" pitchFamily="34" charset="0"/>
                <a:cs typeface="Microsoft Uighur" panose="02000000000000000000" pitchFamily="2" charset="-78"/>
              </a:rPr>
              <a:t>Крім екскурсії на льодовик, заодно варто з'їздити до 3375-метровій горі Фіцрой, однією з найкрасивіших у Патагонії.</a:t>
            </a:r>
            <a:endParaRPr lang="ru-RU" sz="2000" dirty="0">
              <a:effectLst/>
              <a:latin typeface="Monotype Corsiva" panose="03010101010201010101" pitchFamily="66" charset="0"/>
              <a:ea typeface="Calibri" panose="020F0502020204030204" pitchFamily="34" charset="0"/>
              <a:cs typeface="Microsoft Uighur" panose="02000000000000000000" pitchFamily="2" charset="-78"/>
            </a:endParaRPr>
          </a:p>
        </p:txBody>
      </p:sp>
    </p:spTree>
    <p:extLst>
      <p:ext uri="{BB962C8B-B14F-4D97-AF65-F5344CB8AC3E}">
        <p14:creationId xmlns:p14="http://schemas.microsoft.com/office/powerpoint/2010/main" val="4106405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8769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542197" y="1241946"/>
            <a:ext cx="9457899" cy="529533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456800" y="177554"/>
            <a:ext cx="5017720" cy="7050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lnSpc>
                <a:spcPct val="107000"/>
              </a:lnSpc>
              <a:spcAft>
                <a:spcPts val="800"/>
              </a:spcAft>
            </a:pPr>
            <a:r>
              <a:rPr lang="ru-RU" sz="4000" dirty="0">
                <a:ln w="0"/>
                <a:effectLst>
                  <a:outerShdw blurRad="38100" dist="19050" dir="2700000" algn="tl" rotWithShape="0">
                    <a:schemeClr val="dk1">
                      <a:alpha val="40000"/>
                    </a:schemeClr>
                  </a:outerShdw>
                </a:effectLst>
                <a:latin typeface="Georgia" panose="02040502050405020303" pitchFamily="18" charset="0"/>
                <a:ea typeface="Calibri" panose="020F0502020204030204" pitchFamily="34" charset="0"/>
                <a:cs typeface="Microsoft Uighur" panose="02000000000000000000" pitchFamily="2" charset="-78"/>
              </a:rPr>
              <a:t>Аргентинська кухня</a:t>
            </a:r>
          </a:p>
        </p:txBody>
      </p:sp>
      <p:sp>
        <p:nvSpPr>
          <p:cNvPr id="4" name="Прямоугольник 3"/>
          <p:cNvSpPr/>
          <p:nvPr/>
        </p:nvSpPr>
        <p:spPr>
          <a:xfrm>
            <a:off x="1674125" y="1135012"/>
            <a:ext cx="9194042" cy="5509200"/>
          </a:xfrm>
          <a:prstGeom prst="rect">
            <a:avLst/>
          </a:prstGeom>
        </p:spPr>
        <p:txBody>
          <a:bodyPr wrap="square">
            <a:spAutoFit/>
          </a:bodyPr>
          <a:lstStyle/>
          <a:p>
            <a:r>
              <a:rPr lang="ru-RU" dirty="0">
                <a:latin typeface="Monotype Corsiva" panose="03010101010201010101" pitchFamily="66" charset="0"/>
              </a:rPr>
              <a:t>	</a:t>
            </a:r>
            <a:endParaRPr lang="ru-RU" dirty="0" smtClean="0">
              <a:latin typeface="Monotype Corsiva" panose="03010101010201010101" pitchFamily="66" charset="0"/>
            </a:endParaRPr>
          </a:p>
          <a:p>
            <a:r>
              <a:rPr lang="ru-RU" dirty="0" smtClean="0">
                <a:latin typeface="Monotype Corsiva" panose="03010101010201010101" pitchFamily="66" charset="0"/>
              </a:rPr>
              <a:t>	Аргентинська </a:t>
            </a:r>
            <a:r>
              <a:rPr lang="ru-RU" dirty="0">
                <a:latin typeface="Monotype Corsiva" panose="03010101010201010101" pitchFamily="66" charset="0"/>
              </a:rPr>
              <a:t>кухня відзначається значним впливом європейської кухні. Вона поєднує риси італійської та іспанської, індіанських страв, африканської та креольської </a:t>
            </a:r>
            <a:r>
              <a:rPr lang="ru-RU" dirty="0" smtClean="0">
                <a:latin typeface="Monotype Corsiva" panose="03010101010201010101" pitchFamily="66" charset="0"/>
              </a:rPr>
              <a:t>кухні. Основу </a:t>
            </a:r>
            <a:r>
              <a:rPr lang="ru-RU" dirty="0">
                <a:latin typeface="Monotype Corsiva" panose="03010101010201010101" pitchFamily="66" charset="0"/>
              </a:rPr>
              <a:t>аргентинської кухні складають страви з яловичини і вино, а також продукти, які є відносно дешевими у цій країні. Кухня Аргентини формувалася під впливом традицій доколумбових цивілізацій, а потім європейських мігрантів, переважно італійців та іспанців. Типовими аргентинськими стравами і напоями є:</a:t>
            </a:r>
          </a:p>
          <a:p>
            <a:r>
              <a:rPr lang="ru-RU" dirty="0">
                <a:latin typeface="Monotype Corsiva" panose="03010101010201010101" pitchFamily="66" charset="0"/>
              </a:rPr>
              <a:t>Асадо — м'ясо, смажене на вогні</a:t>
            </a:r>
          </a:p>
          <a:p>
            <a:r>
              <a:rPr lang="ru-RU" dirty="0">
                <a:latin typeface="Monotype Corsiva" panose="03010101010201010101" pitchFamily="66" charset="0"/>
              </a:rPr>
              <a:t>Мате — чай з гостролиста парагвайського</a:t>
            </a:r>
          </a:p>
          <a:p>
            <a:r>
              <a:rPr lang="ru-RU" dirty="0">
                <a:latin typeface="Monotype Corsiva" panose="03010101010201010101" pitchFamily="66" charset="0"/>
              </a:rPr>
              <a:t>Дульсе-де-лече — десерт, схожий на варену згущенку</a:t>
            </a:r>
          </a:p>
          <a:p>
            <a:r>
              <a:rPr lang="ru-RU" dirty="0">
                <a:latin typeface="Monotype Corsiva" panose="03010101010201010101" pitchFamily="66" charset="0"/>
              </a:rPr>
              <a:t>Альфахори — пироги, начинений дульсе-де-лече і политий шоколадом</a:t>
            </a:r>
          </a:p>
          <a:p>
            <a:r>
              <a:rPr lang="ru-RU" dirty="0">
                <a:latin typeface="Monotype Corsiva" panose="03010101010201010101" pitchFamily="66" charset="0"/>
              </a:rPr>
              <a:t>Емпанада — різновид пирогів</a:t>
            </a:r>
          </a:p>
          <a:p>
            <a:r>
              <a:rPr lang="ru-RU" dirty="0">
                <a:latin typeface="Monotype Corsiva" panose="03010101010201010101" pitchFamily="66" charset="0"/>
              </a:rPr>
              <a:t>Відбивна по-міланськи (міланеса)</a:t>
            </a:r>
          </a:p>
          <a:p>
            <a:r>
              <a:rPr lang="ru-RU" dirty="0">
                <a:latin typeface="Monotype Corsiva" panose="03010101010201010101" pitchFamily="66" charset="0"/>
              </a:rPr>
              <a:t>Локро — страва з маїсу, гарбуза, квасолі</a:t>
            </a:r>
          </a:p>
          <a:p>
            <a:r>
              <a:rPr lang="ru-RU" dirty="0">
                <a:latin typeface="Monotype Corsiva" panose="03010101010201010101" pitchFamily="66" charset="0"/>
              </a:rPr>
              <a:t>Сандвіч-де-міга — бутерброд з кількох шарів хлібу товщиною близько 3 мм, перемежованих овочами, салом, сиром, ковбасою тощо</a:t>
            </a:r>
            <a:r>
              <a:rPr lang="ru-RU" sz="1400" dirty="0" smtClean="0">
                <a:latin typeface="Monotype Corsiva" panose="03010101010201010101" pitchFamily="66" charset="0"/>
              </a:rPr>
              <a:t>.</a:t>
            </a:r>
          </a:p>
          <a:p>
            <a:r>
              <a:rPr lang="uk-UA" dirty="0" smtClean="0">
                <a:latin typeface="Monotype Corsiva" panose="03010101010201010101" pitchFamily="66" charset="0"/>
              </a:rPr>
              <a:t>	Аргентина </a:t>
            </a:r>
            <a:r>
              <a:rPr lang="uk-UA" dirty="0">
                <a:latin typeface="Monotype Corsiva" panose="03010101010201010101" pitchFamily="66" charset="0"/>
              </a:rPr>
              <a:t>є виробником найкращих червоних вин у всій Південній Америці, а краще у світі аргентинське вино Мальбек — робиться в Мендосі. Найвідомішим серед білих вин є ароматне Торронтес, яке роблять у провінціях Ла-Ріоха і Сальта.</a:t>
            </a:r>
            <a:endParaRPr lang="ru-RU" dirty="0">
              <a:latin typeface="Monotype Corsiva" panose="03010101010201010101" pitchFamily="66" charset="0"/>
            </a:endParaRPr>
          </a:p>
          <a:p>
            <a:endParaRPr lang="ru-RU" sz="1400" dirty="0" smtClean="0">
              <a:latin typeface="Monotype Corsiva" panose="03010101010201010101" pitchFamily="66" charset="0"/>
            </a:endParaRPr>
          </a:p>
          <a:p>
            <a:endParaRPr lang="ru-RU" sz="1400" dirty="0">
              <a:latin typeface="Monotype Corsiva" panose="03010101010201010101" pitchFamily="66" charset="0"/>
            </a:endParaRPr>
          </a:p>
        </p:txBody>
      </p:sp>
    </p:spTree>
    <p:extLst>
      <p:ext uri="{BB962C8B-B14F-4D97-AF65-F5344CB8AC3E}">
        <p14:creationId xmlns:p14="http://schemas.microsoft.com/office/powerpoint/2010/main" val="1066560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970" y="341278"/>
            <a:ext cx="4531057" cy="542608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3268108" y="5775361"/>
            <a:ext cx="1024639" cy="461665"/>
          </a:xfrm>
          <a:prstGeom prst="rect">
            <a:avLst/>
          </a:prstGeom>
        </p:spPr>
        <p:txBody>
          <a:bodyPr wrap="none">
            <a:spAutoFit/>
          </a:bodyPr>
          <a:lstStyle/>
          <a:p>
            <a:r>
              <a:rPr lang="ru-RU" sz="2400" dirty="0">
                <a:latin typeface="Georgia" panose="02040502050405020303" pitchFamily="18" charset="0"/>
              </a:rPr>
              <a:t>Асадо</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881" y="341278"/>
            <a:ext cx="3982880" cy="542608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9084829" y="5775361"/>
            <a:ext cx="918841" cy="461665"/>
          </a:xfrm>
          <a:prstGeom prst="rect">
            <a:avLst/>
          </a:prstGeom>
        </p:spPr>
        <p:txBody>
          <a:bodyPr wrap="none">
            <a:spAutoFit/>
          </a:bodyPr>
          <a:lstStyle/>
          <a:p>
            <a:r>
              <a:rPr lang="ru-RU" sz="2400" dirty="0">
                <a:latin typeface="Georgia" panose="02040502050405020303" pitchFamily="18" charset="0"/>
              </a:rPr>
              <a:t>Мате</a:t>
            </a:r>
          </a:p>
        </p:txBody>
      </p:sp>
    </p:spTree>
    <p:extLst>
      <p:ext uri="{BB962C8B-B14F-4D97-AF65-F5344CB8AC3E}">
        <p14:creationId xmlns:p14="http://schemas.microsoft.com/office/powerpoint/2010/main" val="2145713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4459" y="655093"/>
            <a:ext cx="9403307" cy="5170646"/>
          </a:xfrm>
          <a:prstGeom prst="rect">
            <a:avLst/>
          </a:prstGeom>
        </p:spPr>
        <p:txBody>
          <a:bodyPr wrap="square">
            <a:spAutoFit/>
          </a:bodyPr>
          <a:lstStyle/>
          <a:p>
            <a:r>
              <a:rPr lang="ru-RU" dirty="0" smtClean="0"/>
              <a:t>		</a:t>
            </a:r>
            <a:r>
              <a:rPr lang="ru-RU" b="1" dirty="0" smtClean="0"/>
              <a:t>        </a:t>
            </a:r>
            <a:r>
              <a:rPr lang="ru-RU" sz="4000" b="1" u="sng" dirty="0" smtClean="0"/>
              <a:t>Паспорт проекту:</a:t>
            </a:r>
          </a:p>
          <a:p>
            <a:endParaRPr lang="ru-RU" sz="4000" dirty="0" smtClean="0"/>
          </a:p>
          <a:p>
            <a:endParaRPr lang="ru-RU" dirty="0" smtClean="0"/>
          </a:p>
          <a:p>
            <a:r>
              <a:rPr lang="ru-RU" dirty="0" smtClean="0"/>
              <a:t>		</a:t>
            </a:r>
            <a:r>
              <a:rPr lang="ru-RU" sz="3600" dirty="0" smtClean="0">
                <a:latin typeface="Monotype Corsiva" panose="03010101010201010101" pitchFamily="66" charset="0"/>
              </a:rPr>
              <a:t>         </a:t>
            </a:r>
            <a:r>
              <a:rPr lang="ru-RU" sz="3600" b="1" dirty="0" smtClean="0">
                <a:latin typeface="Monotype Corsiva" panose="03010101010201010101" pitchFamily="66" charset="0"/>
              </a:rPr>
              <a:t>Мета проекту:</a:t>
            </a:r>
          </a:p>
          <a:p>
            <a:endParaRPr lang="ru-RU" sz="3600" b="1" dirty="0" smtClean="0">
              <a:latin typeface="Monotype Corsiva" panose="03010101010201010101" pitchFamily="66" charset="0"/>
            </a:endParaRPr>
          </a:p>
          <a:p>
            <a:r>
              <a:rPr lang="ru-RU" sz="3200" dirty="0" smtClean="0">
                <a:latin typeface="Monotype Corsiva" panose="03010101010201010101" pitchFamily="66" charset="0"/>
              </a:rPr>
              <a:t>Ознайомитись із природними умовами та ресурсами країни; її населенням; особливостями господарського розвитку; проблемами та перспективами розвитку; навчитись практично застосовувати здобуті географічні знання; вміти аналізувати; робити висновки; </a:t>
            </a:r>
            <a:endParaRPr lang="ru-RU" sz="3200" dirty="0">
              <a:latin typeface="Monotype Corsiva" panose="03010101010201010101" pitchFamily="66" charset="0"/>
            </a:endParaRPr>
          </a:p>
        </p:txBody>
      </p:sp>
    </p:spTree>
    <p:extLst>
      <p:ext uri="{BB962C8B-B14F-4D97-AF65-F5344CB8AC3E}">
        <p14:creationId xmlns:p14="http://schemas.microsoft.com/office/powerpoint/2010/main" val="1717574192"/>
      </p:ext>
    </p:extLst>
  </p:cSld>
  <p:clrMapOvr>
    <a:masterClrMapping/>
  </p:clrMapOvr>
  <mc:AlternateContent xmlns:mc="http://schemas.openxmlformats.org/markup-compatibility/2006" xmlns:p14="http://schemas.microsoft.com/office/powerpoint/2010/main">
    <mc:Choice Requires="p14">
      <p:transition spd="slow" p14:dur="2000" advTm="3"/>
    </mc:Choice>
    <mc:Fallback xmlns="">
      <p:transition spd="slow" advTm="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38879" cy="2961564"/>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1373833" y="3179928"/>
            <a:ext cx="2018501" cy="400110"/>
          </a:xfrm>
          <a:prstGeom prst="rect">
            <a:avLst/>
          </a:prstGeom>
        </p:spPr>
        <p:txBody>
          <a:bodyPr wrap="none">
            <a:spAutoFit/>
          </a:bodyPr>
          <a:lstStyle/>
          <a:p>
            <a:r>
              <a:rPr lang="ru-RU" sz="2000" dirty="0">
                <a:latin typeface="Georgia" panose="02040502050405020303" pitchFamily="18" charset="0"/>
              </a:rPr>
              <a:t>Дульсе-де-лече</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283" y="2099255"/>
            <a:ext cx="4438880" cy="2961566"/>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5376812" y="5377219"/>
            <a:ext cx="1526380" cy="400110"/>
          </a:xfrm>
          <a:prstGeom prst="rect">
            <a:avLst/>
          </a:prstGeom>
        </p:spPr>
        <p:txBody>
          <a:bodyPr wrap="none">
            <a:spAutoFit/>
          </a:bodyPr>
          <a:lstStyle/>
          <a:p>
            <a:r>
              <a:rPr lang="ru-RU" sz="2000" dirty="0">
                <a:latin typeface="Georgia" panose="02040502050405020303" pitchFamily="18" charset="0"/>
              </a:rPr>
              <a:t>Альфахори</a:t>
            </a: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5886" y="3896436"/>
            <a:ext cx="4446114" cy="2961564"/>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9410937" y="3395372"/>
            <a:ext cx="1430200" cy="400110"/>
          </a:xfrm>
          <a:prstGeom prst="rect">
            <a:avLst/>
          </a:prstGeom>
        </p:spPr>
        <p:txBody>
          <a:bodyPr wrap="none">
            <a:spAutoFit/>
          </a:bodyPr>
          <a:lstStyle/>
          <a:p>
            <a:r>
              <a:rPr lang="ru-RU" sz="2000" dirty="0">
                <a:latin typeface="Georgia" panose="02040502050405020303" pitchFamily="18" charset="0"/>
              </a:rPr>
              <a:t>Емпанада</a:t>
            </a:r>
            <a:r>
              <a:rPr lang="ru-RU" dirty="0">
                <a:latin typeface="Monotype Corsiva" panose="03010101010201010101" pitchFamily="66" charset="0"/>
              </a:rPr>
              <a:t> </a:t>
            </a:r>
            <a:endParaRPr lang="ru-RU" dirty="0"/>
          </a:p>
        </p:txBody>
      </p:sp>
    </p:spTree>
    <p:extLst>
      <p:ext uri="{BB962C8B-B14F-4D97-AF65-F5344CB8AC3E}">
        <p14:creationId xmlns:p14="http://schemas.microsoft.com/office/powerpoint/2010/main" val="2323466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4438273" cy="2962913"/>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655341" y="2986879"/>
            <a:ext cx="3034805" cy="400110"/>
          </a:xfrm>
          <a:prstGeom prst="rect">
            <a:avLst/>
          </a:prstGeom>
        </p:spPr>
        <p:txBody>
          <a:bodyPr wrap="none">
            <a:spAutoFit/>
          </a:bodyPr>
          <a:lstStyle/>
          <a:p>
            <a:r>
              <a:rPr lang="ru-RU" sz="2000" dirty="0">
                <a:latin typeface="Georgia" panose="02040502050405020303" pitchFamily="18" charset="0"/>
              </a:rPr>
              <a:t>Відбивна по-міланськи </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536" y="2105587"/>
            <a:ext cx="4438273" cy="2962913"/>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5459384" y="5231571"/>
            <a:ext cx="992579" cy="400110"/>
          </a:xfrm>
          <a:prstGeom prst="rect">
            <a:avLst/>
          </a:prstGeom>
        </p:spPr>
        <p:txBody>
          <a:bodyPr wrap="none">
            <a:spAutoFit/>
          </a:bodyPr>
          <a:lstStyle/>
          <a:p>
            <a:r>
              <a:rPr lang="ru-RU" sz="2000" dirty="0">
                <a:latin typeface="Georgia" panose="02040502050405020303" pitchFamily="18" charset="0"/>
              </a:rPr>
              <a:t>Локро</a:t>
            </a:r>
            <a:r>
              <a:rPr lang="ru-RU" dirty="0">
                <a:latin typeface="Monotype Corsiva" panose="03010101010201010101" pitchFamily="66" charset="0"/>
              </a:rPr>
              <a:t> </a:t>
            </a:r>
            <a:endParaRPr lang="ru-RU"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3727" y="3895087"/>
            <a:ext cx="4438273" cy="2962913"/>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9174586" y="3386989"/>
            <a:ext cx="2157963" cy="400110"/>
          </a:xfrm>
          <a:prstGeom prst="rect">
            <a:avLst/>
          </a:prstGeom>
        </p:spPr>
        <p:txBody>
          <a:bodyPr wrap="none">
            <a:spAutoFit/>
          </a:bodyPr>
          <a:lstStyle/>
          <a:p>
            <a:r>
              <a:rPr lang="ru-RU" sz="2000" dirty="0">
                <a:latin typeface="Georgia" panose="02040502050405020303" pitchFamily="18" charset="0"/>
              </a:rPr>
              <a:t>Сандвіч-де-міга </a:t>
            </a:r>
          </a:p>
        </p:txBody>
      </p:sp>
    </p:spTree>
    <p:extLst>
      <p:ext uri="{BB962C8B-B14F-4D97-AF65-F5344CB8AC3E}">
        <p14:creationId xmlns:p14="http://schemas.microsoft.com/office/powerpoint/2010/main" val="4056430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5486" y="1037584"/>
            <a:ext cx="6382604" cy="5505482"/>
          </a:xfrm>
          <a:prstGeom prst="rect">
            <a:avLst/>
          </a:prstGeom>
        </p:spPr>
        <p:txBody>
          <a:bodyPr wrap="square">
            <a:spAutoFit/>
          </a:bodyPr>
          <a:lstStyle/>
          <a:p>
            <a:pPr>
              <a:lnSpc>
                <a:spcPct val="107000"/>
              </a:lnSpc>
              <a:spcAft>
                <a:spcPts val="800"/>
              </a:spcAft>
              <a:tabLst>
                <a:tab pos="953135" algn="l"/>
              </a:tabLst>
            </a:pPr>
            <a:r>
              <a:rPr lang="ru-RU" sz="2000" dirty="0">
                <a:latin typeface="Monotype Corsiva" panose="03010101010201010101" pitchFamily="66" charset="0"/>
                <a:ea typeface="Calibri" panose="020F0502020204030204" pitchFamily="34" charset="0"/>
                <a:cs typeface="Microsoft Uighur" panose="02000000000000000000" pitchFamily="2" charset="-78"/>
              </a:rPr>
              <a:t> </a:t>
            </a:r>
            <a:r>
              <a:rPr lang="ru-RU" dirty="0" smtClean="0">
                <a:latin typeface="Monotype Corsiva" panose="03010101010201010101" pitchFamily="66" charset="0"/>
                <a:ea typeface="Calibri" panose="020F0502020204030204" pitchFamily="34" charset="0"/>
                <a:cs typeface="Microsoft Uighur" panose="02000000000000000000" pitchFamily="2" charset="-78"/>
              </a:rPr>
              <a:t>1 січня — Новий Рік</a:t>
            </a:r>
          </a:p>
          <a:p>
            <a:pPr>
              <a:lnSpc>
                <a:spcPct val="107000"/>
              </a:lnSpc>
              <a:spcAft>
                <a:spcPts val="800"/>
              </a:spcAft>
              <a:tabLst>
                <a:tab pos="953135" algn="l"/>
              </a:tabLst>
            </a:pPr>
            <a:r>
              <a:rPr lang="ru-RU" dirty="0" smtClean="0">
                <a:latin typeface="Monotype Corsiva" panose="03010101010201010101" pitchFamily="66" charset="0"/>
                <a:ea typeface="Calibri" panose="020F0502020204030204" pitchFamily="34" charset="0"/>
                <a:cs typeface="Microsoft Uighur" panose="02000000000000000000" pitchFamily="2" charset="-78"/>
              </a:rPr>
              <a:t>24 </a:t>
            </a:r>
            <a:r>
              <a:rPr lang="ru-RU" dirty="0">
                <a:latin typeface="Monotype Corsiva" panose="03010101010201010101" pitchFamily="66" charset="0"/>
                <a:ea typeface="Calibri" panose="020F0502020204030204" pitchFamily="34" charset="0"/>
                <a:cs typeface="Microsoft Uighur" panose="02000000000000000000" pitchFamily="2" charset="-78"/>
              </a:rPr>
              <a:t>березня — день вшанування жертв військової диктатури 1976-1983 років</a:t>
            </a:r>
          </a:p>
          <a:p>
            <a:pPr>
              <a:lnSpc>
                <a:spcPct val="107000"/>
              </a:lnSpc>
              <a:spcAft>
                <a:spcPts val="800"/>
              </a:spcAft>
              <a:tabLst>
                <a:tab pos="953135" algn="l"/>
              </a:tabLst>
            </a:pPr>
            <a:r>
              <a:rPr lang="ru-RU" dirty="0">
                <a:latin typeface="Monotype Corsiva" panose="03010101010201010101" pitchFamily="66" charset="0"/>
                <a:ea typeface="Calibri" panose="020F0502020204030204" pitchFamily="34" charset="0"/>
                <a:cs typeface="Microsoft Uighur" panose="02000000000000000000" pitchFamily="2" charset="-78"/>
              </a:rPr>
              <a:t>2 квітня — день вшанування жертв Фолклендської війни</a:t>
            </a:r>
          </a:p>
          <a:p>
            <a:pPr>
              <a:lnSpc>
                <a:spcPct val="107000"/>
              </a:lnSpc>
              <a:spcAft>
                <a:spcPts val="800"/>
              </a:spcAft>
              <a:tabLst>
                <a:tab pos="953135" algn="l"/>
              </a:tabLst>
            </a:pPr>
            <a:r>
              <a:rPr lang="ru-RU" dirty="0">
                <a:latin typeface="Monotype Corsiva" panose="03010101010201010101" pitchFamily="66" charset="0"/>
                <a:ea typeface="Calibri" panose="020F0502020204030204" pitchFamily="34" charset="0"/>
                <a:cs typeface="Microsoft Uighur" panose="02000000000000000000" pitchFamily="2" charset="-78"/>
              </a:rPr>
              <a:t>Великодній тиждень</a:t>
            </a:r>
          </a:p>
          <a:p>
            <a:pPr>
              <a:lnSpc>
                <a:spcPct val="107000"/>
              </a:lnSpc>
              <a:spcAft>
                <a:spcPts val="800"/>
              </a:spcAft>
              <a:tabLst>
                <a:tab pos="953135" algn="l"/>
              </a:tabLst>
            </a:pPr>
            <a:r>
              <a:rPr lang="ru-RU" dirty="0">
                <a:latin typeface="Monotype Corsiva" panose="03010101010201010101" pitchFamily="66" charset="0"/>
                <a:ea typeface="Calibri" panose="020F0502020204030204" pitchFamily="34" charset="0"/>
                <a:cs typeface="Microsoft Uighur" panose="02000000000000000000" pitchFamily="2" charset="-78"/>
              </a:rPr>
              <a:t>1 травня — день солідарності трудящих</a:t>
            </a:r>
          </a:p>
          <a:p>
            <a:pPr>
              <a:lnSpc>
                <a:spcPct val="107000"/>
              </a:lnSpc>
              <a:spcAft>
                <a:spcPts val="800"/>
              </a:spcAft>
              <a:tabLst>
                <a:tab pos="953135" algn="l"/>
              </a:tabLst>
            </a:pPr>
            <a:r>
              <a:rPr lang="ru-RU" dirty="0">
                <a:latin typeface="Monotype Corsiva" panose="03010101010201010101" pitchFamily="66" charset="0"/>
                <a:ea typeface="Calibri" panose="020F0502020204030204" pitchFamily="34" charset="0"/>
                <a:cs typeface="Microsoft Uighur" panose="02000000000000000000" pitchFamily="2" charset="-78"/>
              </a:rPr>
              <a:t>25 травня — день вшанування Травневої революції</a:t>
            </a:r>
          </a:p>
          <a:p>
            <a:pPr>
              <a:lnSpc>
                <a:spcPct val="107000"/>
              </a:lnSpc>
              <a:spcAft>
                <a:spcPts val="800"/>
              </a:spcAft>
              <a:tabLst>
                <a:tab pos="953135" algn="l"/>
              </a:tabLst>
            </a:pPr>
            <a:r>
              <a:rPr lang="ru-RU" dirty="0">
                <a:latin typeface="Monotype Corsiva" panose="03010101010201010101" pitchFamily="66" charset="0"/>
                <a:ea typeface="Calibri" panose="020F0502020204030204" pitchFamily="34" charset="0"/>
                <a:cs typeface="Microsoft Uighur" panose="02000000000000000000" pitchFamily="2" charset="-78"/>
              </a:rPr>
              <a:t>20 червня — день прапора</a:t>
            </a:r>
          </a:p>
          <a:p>
            <a:pPr>
              <a:lnSpc>
                <a:spcPct val="107000"/>
              </a:lnSpc>
              <a:spcAft>
                <a:spcPts val="800"/>
              </a:spcAft>
              <a:tabLst>
                <a:tab pos="953135" algn="l"/>
              </a:tabLst>
            </a:pPr>
            <a:r>
              <a:rPr lang="ru-RU" dirty="0">
                <a:latin typeface="Monotype Corsiva" panose="03010101010201010101" pitchFamily="66" charset="0"/>
                <a:ea typeface="Calibri" panose="020F0502020204030204" pitchFamily="34" charset="0"/>
                <a:cs typeface="Microsoft Uighur" panose="02000000000000000000" pitchFamily="2" charset="-78"/>
              </a:rPr>
              <a:t>9 липня — день незалежності</a:t>
            </a:r>
          </a:p>
          <a:p>
            <a:pPr>
              <a:lnSpc>
                <a:spcPct val="107000"/>
              </a:lnSpc>
              <a:spcAft>
                <a:spcPts val="800"/>
              </a:spcAft>
              <a:tabLst>
                <a:tab pos="953135" algn="l"/>
              </a:tabLst>
            </a:pPr>
            <a:r>
              <a:rPr lang="ru-RU" dirty="0">
                <a:latin typeface="Monotype Corsiva" panose="03010101010201010101" pitchFamily="66" charset="0"/>
                <a:ea typeface="Calibri" panose="020F0502020204030204" pitchFamily="34" charset="0"/>
                <a:cs typeface="Microsoft Uighur" panose="02000000000000000000" pitchFamily="2" charset="-78"/>
              </a:rPr>
              <a:t>17 серпня — день вшанування пам'яті генерала Хосе де Сан-Мартіна</a:t>
            </a:r>
          </a:p>
          <a:p>
            <a:pPr>
              <a:lnSpc>
                <a:spcPct val="107000"/>
              </a:lnSpc>
              <a:spcAft>
                <a:spcPts val="800"/>
              </a:spcAft>
              <a:tabLst>
                <a:tab pos="953135" algn="l"/>
              </a:tabLst>
            </a:pPr>
            <a:r>
              <a:rPr lang="ru-RU" dirty="0">
                <a:latin typeface="Monotype Corsiva" panose="03010101010201010101" pitchFamily="66" charset="0"/>
                <a:ea typeface="Calibri" panose="020F0502020204030204" pitchFamily="34" charset="0"/>
                <a:cs typeface="Microsoft Uighur" panose="02000000000000000000" pitchFamily="2" charset="-78"/>
              </a:rPr>
              <a:t>12 жовтня — день культурної різноманітності Америки</a:t>
            </a:r>
          </a:p>
          <a:p>
            <a:pPr>
              <a:lnSpc>
                <a:spcPct val="107000"/>
              </a:lnSpc>
              <a:spcAft>
                <a:spcPts val="800"/>
              </a:spcAft>
              <a:tabLst>
                <a:tab pos="953135" algn="l"/>
              </a:tabLst>
            </a:pPr>
            <a:r>
              <a:rPr lang="ru-RU" dirty="0">
                <a:latin typeface="Monotype Corsiva" panose="03010101010201010101" pitchFamily="66" charset="0"/>
                <a:ea typeface="Calibri" panose="020F0502020204030204" pitchFamily="34" charset="0"/>
                <a:cs typeface="Microsoft Uighur" panose="02000000000000000000" pitchFamily="2" charset="-78"/>
              </a:rPr>
              <a:t>20 листопада — день національного суверенітету</a:t>
            </a:r>
          </a:p>
          <a:p>
            <a:pPr>
              <a:lnSpc>
                <a:spcPct val="107000"/>
              </a:lnSpc>
              <a:spcAft>
                <a:spcPts val="800"/>
              </a:spcAft>
              <a:tabLst>
                <a:tab pos="953135" algn="l"/>
              </a:tabLst>
            </a:pPr>
            <a:r>
              <a:rPr lang="ru-RU" dirty="0">
                <a:latin typeface="Monotype Corsiva" panose="03010101010201010101" pitchFamily="66" charset="0"/>
                <a:ea typeface="Calibri" panose="020F0502020204030204" pitchFamily="34" charset="0"/>
                <a:cs typeface="Microsoft Uighur" panose="02000000000000000000" pitchFamily="2" charset="-78"/>
              </a:rPr>
              <a:t>8 грудня — день непорочного зачаття Діви Марії</a:t>
            </a:r>
          </a:p>
          <a:p>
            <a:pPr>
              <a:lnSpc>
                <a:spcPct val="107000"/>
              </a:lnSpc>
              <a:spcAft>
                <a:spcPts val="800"/>
              </a:spcAft>
              <a:tabLst>
                <a:tab pos="953135" algn="l"/>
              </a:tabLst>
            </a:pPr>
            <a:r>
              <a:rPr lang="ru-RU" dirty="0">
                <a:latin typeface="Monotype Corsiva" panose="03010101010201010101" pitchFamily="66" charset="0"/>
                <a:ea typeface="Calibri" panose="020F0502020204030204" pitchFamily="34" charset="0"/>
                <a:cs typeface="Microsoft Uighur" panose="02000000000000000000" pitchFamily="2" charset="-78"/>
              </a:rPr>
              <a:t>25 грудня — Різдво</a:t>
            </a:r>
            <a:endParaRPr lang="ru-RU" dirty="0">
              <a:effectLst/>
              <a:latin typeface="Monotype Corsiva" panose="03010101010201010101" pitchFamily="66" charset="0"/>
              <a:ea typeface="Calibri" panose="020F0502020204030204" pitchFamily="34" charset="0"/>
              <a:cs typeface="Microsoft Uighur" panose="02000000000000000000" pitchFamily="2" charset="-78"/>
            </a:endParaRPr>
          </a:p>
        </p:txBody>
      </p:sp>
      <p:sp>
        <p:nvSpPr>
          <p:cNvPr id="3" name="Прямоугольник 2"/>
          <p:cNvSpPr/>
          <p:nvPr/>
        </p:nvSpPr>
        <p:spPr>
          <a:xfrm>
            <a:off x="4938347" y="0"/>
            <a:ext cx="2724735" cy="91961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07000"/>
              </a:lnSpc>
              <a:spcAft>
                <a:spcPts val="800"/>
              </a:spcAft>
              <a:tabLst>
                <a:tab pos="953135" algn="l"/>
              </a:tabLst>
            </a:pPr>
            <a:r>
              <a:rPr lang="ru-RU" sz="5400" dirty="0" smtClean="0">
                <a:ln w="0"/>
                <a:effectLst>
                  <a:outerShdw blurRad="38100" dist="19050" dir="2700000" algn="tl" rotWithShape="0">
                    <a:schemeClr val="dk1">
                      <a:alpha val="40000"/>
                    </a:schemeClr>
                  </a:outerShdw>
                </a:effectLst>
                <a:latin typeface="Georgia" panose="02040502050405020303" pitchFamily="18" charset="0"/>
                <a:ea typeface="Calibri" panose="020F0502020204030204" pitchFamily="34" charset="0"/>
                <a:cs typeface="Microsoft Uighur" panose="02000000000000000000" pitchFamily="2" charset="-78"/>
              </a:rPr>
              <a:t>Свята</a:t>
            </a:r>
            <a:endParaRPr lang="ru-RU" sz="5400" dirty="0">
              <a:ln w="0"/>
              <a:effectLst>
                <a:outerShdw blurRad="38100" dist="19050" dir="2700000" algn="tl" rotWithShape="0">
                  <a:schemeClr val="dk1">
                    <a:alpha val="40000"/>
                  </a:schemeClr>
                </a:outerShdw>
              </a:effectLst>
              <a:latin typeface="Georgia" panose="02040502050405020303" pitchFamily="18" charset="0"/>
              <a:ea typeface="Calibri" panose="020F0502020204030204" pitchFamily="34" charset="0"/>
              <a:cs typeface="Microsoft Uighur" panose="02000000000000000000" pitchFamily="2" charset="-78"/>
            </a:endParaRPr>
          </a:p>
        </p:txBody>
      </p:sp>
    </p:spTree>
    <p:extLst>
      <p:ext uri="{BB962C8B-B14F-4D97-AF65-F5344CB8AC3E}">
        <p14:creationId xmlns:p14="http://schemas.microsoft.com/office/powerpoint/2010/main" val="2304133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t="-17000" b="-17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143999" y="118997"/>
            <a:ext cx="5769528" cy="646331"/>
          </a:xfrm>
          <a:prstGeom prst="rect">
            <a:avLst/>
          </a:prstGeom>
        </p:spPr>
        <p:txBody>
          <a:bodyPr wrap="none">
            <a:spAutoFit/>
          </a:bodyPr>
          <a:lstStyle/>
          <a:p>
            <a:r>
              <a:rPr lang="ru-RU" sz="3600" dirty="0">
                <a:solidFill>
                  <a:srgbClr val="FFFF00"/>
                </a:solidFill>
                <a:latin typeface="Georgia" panose="02040502050405020303" pitchFamily="18" charset="0"/>
                <a:ea typeface="Calibri" panose="020F0502020204030204" pitchFamily="34" charset="0"/>
                <a:cs typeface="Microsoft Uighur" panose="02000000000000000000" pitchFamily="2" charset="-78"/>
              </a:rPr>
              <a:t>Святкування дня прапора</a:t>
            </a:r>
            <a:endParaRPr lang="ru-RU" sz="3600" dirty="0">
              <a:solidFill>
                <a:srgbClr val="FFFF00"/>
              </a:solidFill>
              <a:latin typeface="Georgia" panose="02040502050405020303" pitchFamily="18" charset="0"/>
            </a:endParaRPr>
          </a:p>
        </p:txBody>
      </p:sp>
    </p:spTree>
    <p:extLst>
      <p:ext uri="{BB962C8B-B14F-4D97-AF65-F5344CB8AC3E}">
        <p14:creationId xmlns:p14="http://schemas.microsoft.com/office/powerpoint/2010/main" val="865546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4115" y="872771"/>
            <a:ext cx="3505199" cy="97631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ru-RU" sz="2800" dirty="0">
                <a:ln w="0"/>
                <a:solidFill>
                  <a:schemeClr val="tx1"/>
                </a:solidFill>
                <a:effectLst>
                  <a:outerShdw blurRad="38100" dist="19050" dir="2700000" algn="tl" rotWithShape="0">
                    <a:schemeClr val="dk1">
                      <a:alpha val="40000"/>
                    </a:schemeClr>
                  </a:outerShdw>
                </a:effectLst>
              </a:rPr>
              <a:t>Дієго Марадона</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0368" y="1337481"/>
            <a:ext cx="4348909" cy="472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Текст 3"/>
          <p:cNvSpPr>
            <a:spLocks noGrp="1"/>
          </p:cNvSpPr>
          <p:nvPr>
            <p:ph type="body" sz="half" idx="2"/>
          </p:nvPr>
        </p:nvSpPr>
        <p:spPr>
          <a:xfrm>
            <a:off x="2519161" y="1966995"/>
            <a:ext cx="3505199" cy="4262436"/>
          </a:xfrm>
        </p:spPr>
        <p:txBody>
          <a:bodyPr>
            <a:noAutofit/>
          </a:bodyPr>
          <a:lstStyle/>
          <a:p>
            <a:r>
              <a:rPr lang="uk-UA" sz="1800" dirty="0" smtClean="0">
                <a:latin typeface="Monotype Corsiva" panose="03010101010201010101" pitchFamily="66" charset="0"/>
              </a:rPr>
              <a:t>Дієго Армандо Марадона – аргентинський футболіст, один з найвідоміших гравців в історії футболу. Чемпіон світу з футболу 1986 року в складі збірної Аргентини, володар Кубка УЄФА у складі «Наполі», дворазовий чемпіон Італії (</a:t>
            </a:r>
            <a:r>
              <a:rPr lang="uk-UA" sz="1800" dirty="0">
                <a:latin typeface="Monotype Corsiva" panose="03010101010201010101" pitchFamily="66" charset="0"/>
              </a:rPr>
              <a:t>«Наполі</a:t>
            </a:r>
            <a:r>
              <a:rPr lang="uk-UA" sz="1800" dirty="0" smtClean="0">
                <a:latin typeface="Monotype Corsiva" panose="03010101010201010101" pitchFamily="66" charset="0"/>
              </a:rPr>
              <a:t>»), чемпіон Аргентини («Бока Хуніорс»). Тричі кращий бомбардир Чемпіонату Аргентини з футболу, кращий бомбардир Чемпіонату Італії з футболу, Чемпіон світу серед молодіжних команд, грав у фіналі Кубку Світу 1990 року.</a:t>
            </a:r>
            <a:endParaRPr lang="ru-RU" sz="1800" dirty="0">
              <a:latin typeface="Monotype Corsiva" panose="03010101010201010101" pitchFamily="66" charset="0"/>
            </a:endParaRPr>
          </a:p>
        </p:txBody>
      </p:sp>
      <p:sp>
        <p:nvSpPr>
          <p:cNvPr id="6" name="Прямоугольник 5"/>
          <p:cNvSpPr/>
          <p:nvPr/>
        </p:nvSpPr>
        <p:spPr>
          <a:xfrm>
            <a:off x="6003634" y="2967335"/>
            <a:ext cx="184731" cy="923330"/>
          </a:xfrm>
          <a:prstGeom prst="rect">
            <a:avLst/>
          </a:prstGeom>
          <a:noFill/>
        </p:spPr>
        <p:txBody>
          <a:bodyPr wrap="none" lIns="91440" tIns="45720" rIns="91440" bIns="45720">
            <a:spAutoFit/>
          </a:bodyPr>
          <a:lstStyle/>
          <a:p>
            <a:pPr algn="ctr"/>
            <a:endParaRPr lang="ru-RU"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Прямоугольник 6"/>
          <p:cNvSpPr/>
          <p:nvPr/>
        </p:nvSpPr>
        <p:spPr>
          <a:xfrm>
            <a:off x="2038119" y="115522"/>
            <a:ext cx="6848350"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uk-UA" sz="4400" dirty="0" smtClean="0">
                <a:ln w="0"/>
                <a:latin typeface="Georgia" panose="02040502050405020303" pitchFamily="18" charset="0"/>
              </a:rPr>
              <a:t>Видатні </a:t>
            </a:r>
            <a:r>
              <a:rPr lang="uk-UA" sz="4400" dirty="0">
                <a:ln w="0"/>
                <a:latin typeface="Georgia" panose="02040502050405020303" pitchFamily="18" charset="0"/>
              </a:rPr>
              <a:t>люди Аргентини</a:t>
            </a:r>
            <a:endParaRPr lang="ru-RU" sz="4400" dirty="0">
              <a:ln w="0"/>
              <a:latin typeface="Georgia" panose="02040502050405020303" pitchFamily="18" charset="0"/>
            </a:endParaRPr>
          </a:p>
        </p:txBody>
      </p:sp>
      <p:sp>
        <p:nvSpPr>
          <p:cNvPr id="8" name="Прямоугольник 7"/>
          <p:cNvSpPr/>
          <p:nvPr/>
        </p:nvSpPr>
        <p:spPr>
          <a:xfrm>
            <a:off x="8023502" y="1043665"/>
            <a:ext cx="184730" cy="923330"/>
          </a:xfrm>
          <a:prstGeom prst="rect">
            <a:avLst/>
          </a:prstGeom>
          <a:noFill/>
        </p:spPr>
        <p:txBody>
          <a:bodyPr wrap="none" lIns="91440" tIns="45720" rIns="91440" bIns="45720">
            <a:spAutoFit/>
          </a:bodyPr>
          <a:lstStyle/>
          <a:p>
            <a:pPr algn="ctr"/>
            <a:endParaRPr lang="ru-RU"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507044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uk-UA" sz="3200"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Ліонель Мессі</a:t>
            </a:r>
            <a:endParaRPr lang="ru-RU" sz="3200"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6786" y="1598613"/>
            <a:ext cx="5072868" cy="3851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Текст 3"/>
          <p:cNvSpPr>
            <a:spLocks noGrp="1"/>
          </p:cNvSpPr>
          <p:nvPr>
            <p:ph type="body" sz="half" idx="2"/>
          </p:nvPr>
        </p:nvSpPr>
        <p:spPr>
          <a:xfrm>
            <a:off x="2265528" y="1598613"/>
            <a:ext cx="3828883" cy="4262436"/>
          </a:xfrm>
        </p:spPr>
        <p:txBody>
          <a:bodyPr>
            <a:noAutofit/>
          </a:bodyPr>
          <a:lstStyle/>
          <a:p>
            <a:r>
              <a:rPr lang="uk-UA" sz="2000" dirty="0" smtClean="0">
                <a:latin typeface="Monotype Corsiva" panose="03010101010201010101" pitchFamily="66" charset="0"/>
              </a:rPr>
              <a:t>Ліонель Андрес Мессі – аргентинський футболіст. Нападник збірної Аргентини та іспанської «Барселони». Найкращий футболіст Європи за версією</a:t>
            </a:r>
            <a:r>
              <a:rPr lang="en-US" sz="2000" dirty="0" smtClean="0">
                <a:latin typeface="Monotype Corsiva" panose="03010101010201010101" pitchFamily="66" charset="0"/>
              </a:rPr>
              <a:t> France Football</a:t>
            </a:r>
            <a:r>
              <a:rPr lang="uk-UA" sz="2000" dirty="0" smtClean="0">
                <a:latin typeface="Monotype Corsiva" panose="03010101010201010101" pitchFamily="66" charset="0"/>
              </a:rPr>
              <a:t> та найкращий футболіст світу за версією ФІФА, володар об</a:t>
            </a:r>
            <a:r>
              <a:rPr lang="en-US" sz="2000" dirty="0" smtClean="0">
                <a:latin typeface="Monotype Corsiva" panose="03010101010201010101" pitchFamily="66" charset="0"/>
              </a:rPr>
              <a:t>`</a:t>
            </a:r>
            <a:r>
              <a:rPr lang="uk-UA" sz="2000" dirty="0" smtClean="0">
                <a:latin typeface="Monotype Corsiva" panose="03010101010201010101" pitchFamily="66" charset="0"/>
              </a:rPr>
              <a:t>єднаного призу від </a:t>
            </a:r>
            <a:r>
              <a:rPr lang="en-US" sz="2000" dirty="0">
                <a:latin typeface="Monotype Corsiva" panose="03010101010201010101" pitchFamily="66" charset="0"/>
              </a:rPr>
              <a:t>France Football</a:t>
            </a:r>
            <a:r>
              <a:rPr lang="uk-UA" sz="2000" dirty="0">
                <a:latin typeface="Monotype Corsiva" panose="03010101010201010101" pitchFamily="66" charset="0"/>
              </a:rPr>
              <a:t> </a:t>
            </a:r>
            <a:r>
              <a:rPr lang="uk-UA" sz="2000" dirty="0" smtClean="0">
                <a:latin typeface="Monotype Corsiva" panose="03010101010201010101" pitchFamily="66" charset="0"/>
              </a:rPr>
              <a:t> та ФІФА 2010, 2011 та 2012 років. Золотий бутс УЄФА. В 2012 році журнал «Тайм» вніс його до списку «100 найвпливовіших осіб світу».</a:t>
            </a:r>
            <a:endParaRPr lang="ru-RU" sz="2000" dirty="0">
              <a:latin typeface="Monotype Corsiva" panose="03010101010201010101" pitchFamily="66" charset="0"/>
            </a:endParaRPr>
          </a:p>
        </p:txBody>
      </p:sp>
    </p:spTree>
    <p:extLst>
      <p:ext uri="{BB962C8B-B14F-4D97-AF65-F5344CB8AC3E}">
        <p14:creationId xmlns:p14="http://schemas.microsoft.com/office/powerpoint/2010/main" val="2269716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4022" y="323259"/>
            <a:ext cx="3505199" cy="97631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ru-RU" sz="3600" dirty="0">
                <a:ln w="0"/>
                <a:solidFill>
                  <a:schemeClr val="tx1"/>
                </a:solidFill>
                <a:effectLst>
                  <a:outerShdw blurRad="38100" dist="19050" dir="2700000" algn="tl" rotWithShape="0">
                    <a:schemeClr val="dk1">
                      <a:alpha val="40000"/>
                    </a:schemeClr>
                  </a:outerShdw>
                </a:effectLst>
                <a:latin typeface="Georgia" panose="02040502050405020303" pitchFamily="18" charset="0"/>
              </a:rPr>
              <a:t>Перон </a:t>
            </a:r>
            <a:r>
              <a:rPr lang="ru-RU" sz="3600"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Єва </a:t>
            </a:r>
            <a:endParaRPr lang="ru-RU" sz="3600"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4129" y="811415"/>
            <a:ext cx="4052318" cy="5414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Текст 3"/>
          <p:cNvSpPr>
            <a:spLocks noGrp="1"/>
          </p:cNvSpPr>
          <p:nvPr>
            <p:ph type="body" sz="half" idx="2"/>
          </p:nvPr>
        </p:nvSpPr>
        <p:spPr>
          <a:xfrm>
            <a:off x="1607214" y="1422400"/>
            <a:ext cx="4838817" cy="4843131"/>
          </a:xfrm>
        </p:spPr>
        <p:txBody>
          <a:bodyPr>
            <a:noAutofit/>
          </a:bodyPr>
          <a:lstStyle/>
          <a:p>
            <a:r>
              <a:rPr lang="ru-RU" sz="1800" dirty="0" smtClean="0">
                <a:latin typeface="Monotype Corsiva" panose="03010101010201010101" pitchFamily="66" charset="0"/>
              </a:rPr>
              <a:t>Коханка</a:t>
            </a:r>
            <a:r>
              <a:rPr lang="ru-RU" sz="1800" dirty="0">
                <a:latin typeface="Monotype Corsiva" panose="03010101010201010101" pitchFamily="66" charset="0"/>
              </a:rPr>
              <a:t>, а потім дружина аргентинського президента Хуана Перона. Вона користувалася величезною популярністю серед простих людей Аргентини, які обожнювали цю селянку, піднесену долею на небувалу висоту, і підтримували її буквально у всьому.Марія Ева Дуарте народилася в Лос Толдосе, в бідній селі в 150 милях від Буенос-Айреса. Ева була четвертою дитиною, народженою поза шлюбом у Хуани Ібаргурен від дрібного землевласника Хуана Дуарте. У 14 років Ева втекла в Буенос-Айрес, у неї була мета - стати актрисою. Спочатку напівграмотних, провінційність і сільський акцент заважали їй, однак дуже скоро вона дійсно стала працювати на радіо, причому провідною актрисою. Висока для аргентинки (170 см), з великими карими очима, світлим волоссям і красивим обличчям вона подобалася чоловікам.</a:t>
            </a:r>
          </a:p>
        </p:txBody>
      </p:sp>
    </p:spTree>
    <p:extLst>
      <p:ext uri="{BB962C8B-B14F-4D97-AF65-F5344CB8AC3E}">
        <p14:creationId xmlns:p14="http://schemas.microsoft.com/office/powerpoint/2010/main" val="3708622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1756" y="418792"/>
            <a:ext cx="3505199" cy="97631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ru-RU" sz="2800" dirty="0">
                <a:ln w="0"/>
                <a:solidFill>
                  <a:schemeClr val="tx1"/>
                </a:solidFill>
                <a:effectLst>
                  <a:outerShdw blurRad="38100" dist="19050" dir="2700000" algn="tl" rotWithShape="0">
                    <a:schemeClr val="dk1">
                      <a:alpha val="40000"/>
                    </a:schemeClr>
                  </a:outerShdw>
                </a:effectLst>
                <a:latin typeface="Georgia" panose="02040502050405020303" pitchFamily="18" charset="0"/>
              </a:rPr>
              <a:t>Борхес Хорхе Луїс</a:t>
            </a:r>
          </a:p>
        </p:txBody>
      </p:sp>
      <p:sp>
        <p:nvSpPr>
          <p:cNvPr id="4" name="Текст 3"/>
          <p:cNvSpPr>
            <a:spLocks noGrp="1"/>
          </p:cNvSpPr>
          <p:nvPr>
            <p:ph type="body" sz="half" idx="2"/>
          </p:nvPr>
        </p:nvSpPr>
        <p:spPr>
          <a:xfrm>
            <a:off x="2101756" y="1598613"/>
            <a:ext cx="3992656" cy="4262436"/>
          </a:xfrm>
        </p:spPr>
        <p:txBody>
          <a:bodyPr>
            <a:noAutofit/>
          </a:bodyPr>
          <a:lstStyle/>
          <a:p>
            <a:r>
              <a:rPr lang="ru-RU" sz="1800" dirty="0" smtClean="0">
                <a:latin typeface="Monotype Corsiva" panose="03010101010201010101" pitchFamily="66" charset="0"/>
              </a:rPr>
              <a:t>Хорхе Луїс Борхес (народився 24 серпня 1899 Буенос-Айрес - помер 14 червня 1986, Женева) - аргентинський прозаїк, поет і публіцист. Борхес відомий насамперед лаконічними прозовими фантазіями, часто маскують міркування про серйозні наукові проблеми або ж приймаючими форму пригодницьких або детективних історій. Ефект справжності вигаданих подій досягається у Борхеса введенням в оповідання епізодів аргентинської історії та імен письменників-сучасників, фактів власної біографії. У 1920-і роки став одним із засновників авангардизму в іспаномовної латиноамериканської поезії.</a:t>
            </a:r>
            <a:endParaRPr lang="ru-RU" sz="1800" dirty="0">
              <a:latin typeface="Monotype Corsiva" panose="03010101010201010101" pitchFamily="66" charset="0"/>
            </a:endParaRPr>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9414" y="1114808"/>
            <a:ext cx="3384645" cy="4650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323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98765" y="1032163"/>
            <a:ext cx="11083636" cy="561801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46416" y="139201"/>
            <a:ext cx="3198276" cy="12808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uk-UA" sz="4400"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Туризм</a:t>
            </a:r>
            <a:endParaRPr lang="ru-RU" sz="4400"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sp>
        <p:nvSpPr>
          <p:cNvPr id="3" name="Прямоугольник 2"/>
          <p:cNvSpPr/>
          <p:nvPr/>
        </p:nvSpPr>
        <p:spPr>
          <a:xfrm>
            <a:off x="825409" y="1156855"/>
            <a:ext cx="10640290" cy="6782241"/>
          </a:xfrm>
          <a:prstGeom prst="rect">
            <a:avLst/>
          </a:prstGeom>
        </p:spPr>
        <p:txBody>
          <a:bodyPr wrap="square">
            <a:spAutoFit/>
          </a:bodyPr>
          <a:lstStyle/>
          <a:p>
            <a:pPr>
              <a:lnSpc>
                <a:spcPct val="107000"/>
              </a:lnSpc>
              <a:spcAft>
                <a:spcPts val="800"/>
              </a:spcAft>
            </a:pPr>
            <a:r>
              <a:rPr lang="ru-RU" dirty="0">
                <a:latin typeface="Monotype Corsiva" panose="03010101010201010101" pitchFamily="66" charset="0"/>
                <a:ea typeface="Calibri" panose="020F0502020204030204" pitchFamily="34" charset="0"/>
                <a:cs typeface="Microsoft Uighur" panose="02000000000000000000" pitchFamily="2" charset="-78"/>
              </a:rPr>
              <a:t>У 2006 на туристичну галузь Аргентини припадало 7,41% ВВП. Згідно з даними Всесвітньої туристичної організації у 2010 році країну відвідало 5,17 млн. іноземних туристів, що принесли 3,3 мільйони доларів до державної </a:t>
            </a:r>
            <a:r>
              <a:rPr lang="ru-RU" dirty="0" smtClean="0">
                <a:latin typeface="Monotype Corsiva" panose="03010101010201010101" pitchFamily="66" charset="0"/>
                <a:ea typeface="Calibri" panose="020F0502020204030204" pitchFamily="34" charset="0"/>
                <a:cs typeface="Microsoft Uighur" panose="02000000000000000000" pitchFamily="2" charset="-78"/>
              </a:rPr>
              <a:t>казни. </a:t>
            </a:r>
            <a:r>
              <a:rPr lang="ru-RU" dirty="0">
                <a:latin typeface="Monotype Corsiva" panose="03010101010201010101" pitchFamily="66" charset="0"/>
                <a:ea typeface="Calibri" panose="020F0502020204030204" pitchFamily="34" charset="0"/>
                <a:cs typeface="Microsoft Uighur" panose="02000000000000000000" pitchFamily="2" charset="-78"/>
              </a:rPr>
              <a:t>Аргентиною є другою за туристичною популярністю країною у Південній Америці (після Бразилії).</a:t>
            </a:r>
          </a:p>
          <a:p>
            <a:pPr>
              <a:lnSpc>
                <a:spcPct val="107000"/>
              </a:lnSpc>
              <a:spcAft>
                <a:spcPts val="800"/>
              </a:spcAft>
            </a:pPr>
            <a:r>
              <a:rPr lang="ru-RU" dirty="0" smtClean="0">
                <a:latin typeface="Monotype Corsiva" panose="03010101010201010101" pitchFamily="66" charset="0"/>
                <a:ea typeface="Calibri" panose="020F0502020204030204" pitchFamily="34" charset="0"/>
                <a:cs typeface="Microsoft Uighur" panose="02000000000000000000" pitchFamily="2" charset="-78"/>
              </a:rPr>
              <a:t>Найпопулярнішою </a:t>
            </a:r>
            <a:r>
              <a:rPr lang="ru-RU" dirty="0">
                <a:latin typeface="Monotype Corsiva" panose="03010101010201010101" pitchFamily="66" charset="0"/>
                <a:ea typeface="Calibri" panose="020F0502020204030204" pitchFamily="34" charset="0"/>
                <a:cs typeface="Microsoft Uighur" panose="02000000000000000000" pitchFamily="2" charset="-78"/>
              </a:rPr>
              <a:t>туристичною атракцією Аргентини є місто Буенос-Айрес. У 2007 році його відвідали 5 250 000 туристів. Іншими туристичними центрами є водоспад Ігуасу та інші об'єкти, внесені до Списку об'єктів Світової спадщини ЮНЕСКО: Національний парк Лос-Гласьярес (зокрема льодовик Періто-Морено), єзуїтські місії регіону Ґуарані, Куева-де-лас-Манос, півострів Вальдес, провінціальний парк Ісчіґуаласто, національний парк Талампая, єзуїтський квартал і місії Кордови, Кебрада-де-Умауака.</a:t>
            </a:r>
          </a:p>
          <a:p>
            <a:pPr>
              <a:lnSpc>
                <a:spcPct val="107000"/>
              </a:lnSpc>
              <a:spcAft>
                <a:spcPts val="800"/>
              </a:spcAft>
            </a:pPr>
            <a:r>
              <a:rPr lang="ru-RU" dirty="0" smtClean="0">
                <a:latin typeface="Monotype Corsiva" panose="03010101010201010101" pitchFamily="66" charset="0"/>
                <a:ea typeface="Calibri" panose="020F0502020204030204" pitchFamily="34" charset="0"/>
                <a:cs typeface="Microsoft Uighur" panose="02000000000000000000" pitchFamily="2" charset="-78"/>
              </a:rPr>
              <a:t>Аргентина </a:t>
            </a:r>
            <a:r>
              <a:rPr lang="ru-RU" dirty="0">
                <a:latin typeface="Monotype Corsiva" panose="03010101010201010101" pitchFamily="66" charset="0"/>
                <a:ea typeface="Calibri" panose="020F0502020204030204" pitchFamily="34" charset="0"/>
                <a:cs typeface="Microsoft Uighur" panose="02000000000000000000" pitchFamily="2" charset="-78"/>
              </a:rPr>
              <a:t>має багато гірськолижних курортів, найвизначнішими з яких є Барілоче та </a:t>
            </a:r>
            <a:r>
              <a:rPr lang="ru-RU" dirty="0" smtClean="0">
                <a:latin typeface="Monotype Corsiva" panose="03010101010201010101" pitchFamily="66" charset="0"/>
                <a:ea typeface="Calibri" panose="020F0502020204030204" pitchFamily="34" charset="0"/>
                <a:cs typeface="Microsoft Uighur" panose="02000000000000000000" pitchFamily="2" charset="-78"/>
              </a:rPr>
              <a:t>Лас-Леньяс.</a:t>
            </a:r>
          </a:p>
          <a:p>
            <a:pPr>
              <a:lnSpc>
                <a:spcPct val="107000"/>
              </a:lnSpc>
              <a:spcAft>
                <a:spcPts val="800"/>
              </a:spcAft>
            </a:pPr>
            <a:r>
              <a:rPr lang="ru-RU" dirty="0" smtClean="0">
                <a:latin typeface="Monotype Corsiva" panose="03010101010201010101" pitchFamily="66" charset="0"/>
                <a:ea typeface="Calibri" panose="020F0502020204030204" pitchFamily="34" charset="0"/>
                <a:cs typeface="Microsoft Uighur" panose="02000000000000000000" pitchFamily="2" charset="-78"/>
              </a:rPr>
              <a:t>На </a:t>
            </a:r>
            <a:r>
              <a:rPr lang="ru-RU" dirty="0">
                <a:latin typeface="Monotype Corsiva" panose="03010101010201010101" pitchFamily="66" charset="0"/>
                <a:ea typeface="Calibri" panose="020F0502020204030204" pitchFamily="34" charset="0"/>
                <a:cs typeface="Microsoft Uighur" panose="02000000000000000000" pitchFamily="2" charset="-78"/>
              </a:rPr>
              <a:t>атлантичному узбережжі Аргентини знаходяться відомі морські курорти, зокрема Мар-дель-Плата</a:t>
            </a:r>
            <a:r>
              <a:rPr lang="ru-RU" dirty="0" smtClean="0">
                <a:latin typeface="Monotype Corsiva" panose="03010101010201010101" pitchFamily="66" charset="0"/>
                <a:ea typeface="Calibri" panose="020F0502020204030204" pitchFamily="34" charset="0"/>
                <a:cs typeface="Microsoft Uighur" panose="02000000000000000000" pitchFamily="2" charset="-78"/>
              </a:rPr>
              <a:t>.</a:t>
            </a:r>
            <a:r>
              <a:rPr lang="uk-UA" dirty="0"/>
              <a:t> </a:t>
            </a:r>
            <a:endParaRPr lang="uk-UA" dirty="0" smtClean="0"/>
          </a:p>
          <a:p>
            <a:pPr>
              <a:lnSpc>
                <a:spcPct val="107000"/>
              </a:lnSpc>
              <a:spcAft>
                <a:spcPts val="800"/>
              </a:spcAft>
            </a:pPr>
            <a:r>
              <a:rPr lang="uk-UA" dirty="0" smtClean="0">
                <a:latin typeface="Monotype Corsiva" panose="03010101010201010101" pitchFamily="66" charset="0"/>
              </a:rPr>
              <a:t>У Аргентині є велика кількість привабливих гірських територій, із яких деякі привабливі можливостями альпінізму (Аконкагуа), інші - гірськолижні курорти (Барілоче та Лас Леньяс). Основні дестинації зосереджені на заході країни в Андах, хоча привабливим місцем є і Кордобські Сьєрри.</a:t>
            </a:r>
          </a:p>
          <a:p>
            <a:r>
              <a:rPr lang="uk-UA" dirty="0"/>
              <a:t> </a:t>
            </a:r>
            <a:r>
              <a:rPr lang="uk-UA" dirty="0" smtClean="0">
                <a:latin typeface="Monotype Corsiva" panose="03010101010201010101" pitchFamily="66" charset="0"/>
              </a:rPr>
              <a:t>Останнім </a:t>
            </a:r>
            <a:r>
              <a:rPr lang="uk-UA" dirty="0">
                <a:latin typeface="Monotype Corsiva" panose="03010101010201010101" pitchFamily="66" charset="0"/>
              </a:rPr>
              <a:t>часом в країні розвинувся винний туризм, що базується на об'єктах, пов'язаних із виноробством (Винний шлях у провінціях Сан-Хуан і Мендоса та долина Кальчакіес), де туристи можуть дегустувати знамениті аргентинські вина.</a:t>
            </a:r>
            <a:endParaRPr lang="ru-RU" dirty="0">
              <a:latin typeface="Monotype Corsiva" panose="03010101010201010101" pitchFamily="66" charset="0"/>
            </a:endParaRPr>
          </a:p>
          <a:p>
            <a:pPr>
              <a:lnSpc>
                <a:spcPct val="107000"/>
              </a:lnSpc>
              <a:spcAft>
                <a:spcPts val="800"/>
              </a:spcAft>
            </a:pPr>
            <a:endParaRPr lang="uk-UA" dirty="0" smtClean="0">
              <a:latin typeface="Monotype Corsiva" panose="03010101010201010101" pitchFamily="66" charset="0"/>
            </a:endParaRPr>
          </a:p>
          <a:p>
            <a:pPr>
              <a:lnSpc>
                <a:spcPct val="107000"/>
              </a:lnSpc>
              <a:spcAft>
                <a:spcPts val="800"/>
              </a:spcAft>
            </a:pPr>
            <a:endParaRPr lang="ru-RU" dirty="0">
              <a:latin typeface="Monotype Corsiva" panose="03010101010201010101" pitchFamily="66" charset="0"/>
            </a:endParaRPr>
          </a:p>
          <a:p>
            <a:pPr>
              <a:lnSpc>
                <a:spcPct val="107000"/>
              </a:lnSpc>
              <a:spcAft>
                <a:spcPts val="800"/>
              </a:spcAft>
            </a:pPr>
            <a:endParaRPr lang="ru-RU" dirty="0" smtClean="0">
              <a:latin typeface="Monotype Corsiva" panose="03010101010201010101" pitchFamily="66" charset="0"/>
              <a:ea typeface="Calibri" panose="020F0502020204030204" pitchFamily="34" charset="0"/>
              <a:cs typeface="Microsoft Uighur" panose="02000000000000000000" pitchFamily="2" charset="-78"/>
            </a:endParaRPr>
          </a:p>
          <a:p>
            <a:pPr>
              <a:lnSpc>
                <a:spcPct val="107000"/>
              </a:lnSpc>
              <a:spcAft>
                <a:spcPts val="800"/>
              </a:spcAft>
            </a:pPr>
            <a:endParaRPr lang="ru-RU" dirty="0">
              <a:effectLst/>
              <a:latin typeface="Monotype Corsiva" panose="03010101010201010101" pitchFamily="66" charset="0"/>
              <a:ea typeface="Calibri" panose="020F0502020204030204" pitchFamily="34" charset="0"/>
              <a:cs typeface="Microsoft Uighur" panose="02000000000000000000" pitchFamily="2" charset="-78"/>
            </a:endParaRPr>
          </a:p>
        </p:txBody>
      </p:sp>
    </p:spTree>
    <p:extLst>
      <p:ext uri="{BB962C8B-B14F-4D97-AF65-F5344CB8AC3E}">
        <p14:creationId xmlns:p14="http://schemas.microsoft.com/office/powerpoint/2010/main" val="610541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8926" y="282769"/>
            <a:ext cx="6721928"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ru-RU" sz="3200" dirty="0" smtClean="0">
                <a:ln w="0"/>
                <a:effectLst>
                  <a:outerShdw blurRad="38100" dist="19050" dir="2700000" algn="tl" rotWithShape="0">
                    <a:schemeClr val="dk1">
                      <a:alpha val="40000"/>
                    </a:schemeClr>
                  </a:outerShdw>
                </a:effectLst>
                <a:latin typeface="Georgia" panose="02040502050405020303" pitchFamily="18" charset="0"/>
                <a:ea typeface="Calibri" panose="020F0502020204030204" pitchFamily="34" charset="0"/>
                <a:cs typeface="Microsoft Uighur" panose="02000000000000000000" pitchFamily="2" charset="-78"/>
              </a:rPr>
              <a:t>Національний </a:t>
            </a:r>
            <a:r>
              <a:rPr lang="ru-RU" sz="3200" dirty="0">
                <a:ln w="0"/>
                <a:effectLst>
                  <a:outerShdw blurRad="38100" dist="19050" dir="2700000" algn="tl" rotWithShape="0">
                    <a:schemeClr val="dk1">
                      <a:alpha val="40000"/>
                    </a:schemeClr>
                  </a:outerShdw>
                </a:effectLst>
                <a:latin typeface="Georgia" panose="02040502050405020303" pitchFamily="18" charset="0"/>
                <a:ea typeface="Calibri" panose="020F0502020204030204" pitchFamily="34" charset="0"/>
                <a:cs typeface="Microsoft Uighur" panose="02000000000000000000" pitchFamily="2" charset="-78"/>
              </a:rPr>
              <a:t>парк Талампая</a:t>
            </a:r>
            <a:endParaRPr lang="ru-RU" sz="3200" dirty="0">
              <a:ln w="0"/>
              <a:effectLst>
                <a:outerShdw blurRad="38100" dist="19050" dir="2700000" algn="tl" rotWithShape="0">
                  <a:schemeClr val="dk1">
                    <a:alpha val="40000"/>
                  </a:schemeClr>
                </a:outerShdw>
              </a:effectLst>
              <a:latin typeface="Georgia" panose="02040502050405020303"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134" y="1102631"/>
            <a:ext cx="4032513" cy="3346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2857" y="1102631"/>
            <a:ext cx="4145301" cy="3346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597" y="3406706"/>
            <a:ext cx="4032514" cy="3433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4613" y="3406707"/>
            <a:ext cx="4032513" cy="3433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904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57182" y="582011"/>
            <a:ext cx="6096000" cy="5509200"/>
          </a:xfrm>
          <a:prstGeom prst="rect">
            <a:avLst/>
          </a:prstGeom>
        </p:spPr>
        <p:txBody>
          <a:bodyPr>
            <a:spAutoFit/>
          </a:bodyPr>
          <a:lstStyle/>
          <a:p>
            <a:r>
              <a:rPr lang="ru-RU" b="1" dirty="0" smtClean="0"/>
              <a:t> </a:t>
            </a:r>
            <a:r>
              <a:rPr lang="ru-RU" b="1" dirty="0"/>
              <a:t> </a:t>
            </a:r>
            <a:r>
              <a:rPr lang="ru-RU" b="1" dirty="0" smtClean="0"/>
              <a:t>          </a:t>
            </a:r>
            <a:r>
              <a:rPr lang="ru-RU" sz="2800" b="1" u="sng" dirty="0" smtClean="0"/>
              <a:t> План виконання проекту:</a:t>
            </a:r>
          </a:p>
          <a:p>
            <a:endParaRPr lang="ru-RU" dirty="0" smtClean="0"/>
          </a:p>
          <a:p>
            <a:endParaRPr lang="ru-RU" dirty="0" smtClean="0"/>
          </a:p>
          <a:p>
            <a:r>
              <a:rPr lang="ru-RU" sz="2400" dirty="0" smtClean="0"/>
              <a:t>1.	</a:t>
            </a:r>
            <a:r>
              <a:rPr lang="ru-RU" sz="2400" dirty="0" smtClean="0">
                <a:latin typeface="Monotype Corsiva" panose="03010101010201010101" pitchFamily="66" charset="0"/>
              </a:rPr>
              <a:t>Гімн, герб, прапор.</a:t>
            </a:r>
          </a:p>
          <a:p>
            <a:r>
              <a:rPr lang="ru-RU" sz="2400" dirty="0" smtClean="0">
                <a:latin typeface="Monotype Corsiva" panose="03010101010201010101" pitchFamily="66" charset="0"/>
              </a:rPr>
              <a:t>2.	Офіційна сторінка.</a:t>
            </a:r>
          </a:p>
          <a:p>
            <a:r>
              <a:rPr lang="ru-RU" sz="2400" dirty="0" smtClean="0">
                <a:latin typeface="Monotype Corsiva" panose="03010101010201010101" pitchFamily="66" charset="0"/>
              </a:rPr>
              <a:t>3.	Історія країни.</a:t>
            </a:r>
          </a:p>
          <a:p>
            <a:r>
              <a:rPr lang="ru-RU" sz="2400" dirty="0" smtClean="0">
                <a:latin typeface="Monotype Corsiva" panose="03010101010201010101" pitchFamily="66" charset="0"/>
              </a:rPr>
              <a:t>4.	Столиця країни та її історія.</a:t>
            </a:r>
          </a:p>
          <a:p>
            <a:r>
              <a:rPr lang="ru-RU" sz="2400" dirty="0" smtClean="0">
                <a:latin typeface="Monotype Corsiva" panose="03010101010201010101" pitchFamily="66" charset="0"/>
              </a:rPr>
              <a:t>5.	Найзнаменитіші місця країни.</a:t>
            </a:r>
          </a:p>
          <a:p>
            <a:r>
              <a:rPr lang="ru-RU" sz="2400" dirty="0" smtClean="0">
                <a:latin typeface="Monotype Corsiva" panose="03010101010201010101" pitchFamily="66" charset="0"/>
              </a:rPr>
              <a:t>6.	Особливості кухні та традиції.</a:t>
            </a:r>
          </a:p>
          <a:p>
            <a:r>
              <a:rPr lang="ru-RU" sz="2400" dirty="0" smtClean="0">
                <a:latin typeface="Monotype Corsiva" panose="03010101010201010101" pitchFamily="66" charset="0"/>
              </a:rPr>
              <a:t>7.	Свята.</a:t>
            </a:r>
          </a:p>
          <a:p>
            <a:r>
              <a:rPr lang="ru-RU" sz="2400" dirty="0" smtClean="0">
                <a:latin typeface="Monotype Corsiva" panose="03010101010201010101" pitchFamily="66" charset="0"/>
              </a:rPr>
              <a:t>8.	Видатні люди.</a:t>
            </a:r>
          </a:p>
          <a:p>
            <a:r>
              <a:rPr lang="ru-RU" sz="2400" dirty="0" smtClean="0">
                <a:latin typeface="Monotype Corsiva" panose="03010101010201010101" pitchFamily="66" charset="0"/>
              </a:rPr>
              <a:t>9.	Туризм.</a:t>
            </a:r>
          </a:p>
          <a:p>
            <a:r>
              <a:rPr lang="ru-RU" sz="2400" dirty="0" smtClean="0">
                <a:latin typeface="Monotype Corsiva" panose="03010101010201010101" pitchFamily="66" charset="0"/>
              </a:rPr>
              <a:t>10.	Винаходи.</a:t>
            </a:r>
          </a:p>
          <a:p>
            <a:r>
              <a:rPr lang="ru-RU" sz="2400" dirty="0" smtClean="0">
                <a:latin typeface="Monotype Corsiva" panose="03010101010201010101" pitchFamily="66" charset="0"/>
              </a:rPr>
              <a:t>11.	Вислови про країну.</a:t>
            </a:r>
          </a:p>
          <a:p>
            <a:r>
              <a:rPr lang="ru-RU" sz="2400" dirty="0" smtClean="0">
                <a:latin typeface="Monotype Corsiva" panose="03010101010201010101" pitchFamily="66" charset="0"/>
              </a:rPr>
              <a:t>12.	Найулюбленіші заняття.</a:t>
            </a:r>
            <a:endParaRPr lang="ru-RU" sz="2400" dirty="0">
              <a:latin typeface="Monotype Corsiva" panose="03010101010201010101" pitchFamily="66" charset="0"/>
            </a:endParaRPr>
          </a:p>
        </p:txBody>
      </p:sp>
    </p:spTree>
    <p:extLst>
      <p:ext uri="{BB962C8B-B14F-4D97-AF65-F5344CB8AC3E}">
        <p14:creationId xmlns:p14="http://schemas.microsoft.com/office/powerpoint/2010/main" val="1213588931"/>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uk-UA" dirty="0" smtClean="0">
                <a:ln w="0"/>
                <a:solidFill>
                  <a:schemeClr val="tx1"/>
                </a:solidFill>
                <a:effectLst>
                  <a:outerShdw blurRad="38100" dist="19050" dir="2700000" algn="tl" rotWithShape="0">
                    <a:schemeClr val="dk1">
                      <a:alpha val="40000"/>
                    </a:schemeClr>
                  </a:outerShdw>
                </a:effectLst>
              </a:rPr>
              <a:t>Туристичний центр – водоспад Ігуасу</a:t>
            </a:r>
            <a:endParaRPr lang="ru-RU" dirty="0">
              <a:ln w="0"/>
              <a:solidFill>
                <a:schemeClr val="tx1"/>
              </a:solidFill>
              <a:effectLst>
                <a:outerShdw blurRad="38100" dist="19050" dir="2700000" algn="tl" rotWithShape="0">
                  <a:schemeClr val="dk1">
                    <a:alpha val="40000"/>
                  </a:schemeClr>
                </a:outerShdw>
              </a:effectLst>
            </a:endParaRPr>
          </a:p>
        </p:txBody>
      </p:sp>
      <p:pic>
        <p:nvPicPr>
          <p:cNvPr id="5" name="Объект 4"/>
          <p:cNvPicPr>
            <a:picLocks noGrp="1" noChangeAspect="1"/>
          </p:cNvPicPr>
          <p:nvPr>
            <p:ph sz="half" idx="1"/>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92063" y="1904999"/>
            <a:ext cx="5136681" cy="44491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Объект 3"/>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523630" y="1904999"/>
            <a:ext cx="4980983" cy="44491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98139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651380" y="2263529"/>
            <a:ext cx="9157648" cy="26360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725841" y="0"/>
            <a:ext cx="7083187" cy="12808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uk-UA" sz="7200"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Винаходи</a:t>
            </a:r>
            <a:endParaRPr lang="ru-RU" sz="7200"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sp>
        <p:nvSpPr>
          <p:cNvPr id="3" name="Объект 2"/>
          <p:cNvSpPr>
            <a:spLocks noGrp="1"/>
          </p:cNvSpPr>
          <p:nvPr>
            <p:ph idx="1"/>
          </p:nvPr>
        </p:nvSpPr>
        <p:spPr>
          <a:xfrm>
            <a:off x="1815152" y="2406556"/>
            <a:ext cx="8915400" cy="2643116"/>
          </a:xfrm>
        </p:spPr>
        <p:txBody>
          <a:bodyPr>
            <a:normAutofit/>
          </a:bodyPr>
          <a:lstStyle/>
          <a:p>
            <a:pPr marL="0" indent="0">
              <a:buNone/>
            </a:pPr>
            <a:r>
              <a:rPr lang="uk-UA" sz="2000" dirty="0">
                <a:latin typeface="Monotype Corsiva" panose="03010101010201010101" pitchFamily="66" charset="0"/>
              </a:rPr>
              <a:t>Мандри приносять не лише задоволення, а й натхнення для наукових винаходів. Так один аргентинський мандрівник Матіас Констадт неабияк любив подорожувати, однак так само не любив спати у наметі. Цю дилему він вирішив дуже легко – сконструював перевізний будинок. Це дуже проста у застосуванні конструкція – з коротких алюмінієвих балок, які легко можна з</a:t>
            </a:r>
            <a:r>
              <a:rPr lang="en-US" sz="2000" dirty="0">
                <a:latin typeface="Monotype Corsiva" panose="03010101010201010101" pitchFamily="66" charset="0"/>
              </a:rPr>
              <a:t>`</a:t>
            </a:r>
            <a:r>
              <a:rPr lang="uk-UA" sz="2000" dirty="0">
                <a:latin typeface="Monotype Corsiva" panose="03010101010201010101" pitchFamily="66" charset="0"/>
              </a:rPr>
              <a:t>єднати та розібрати. Стіни покриваються теж доволі легкою гіпсоцементною плиткою. Такі матеріали роблять будинок аргентинця у 20 разів легшим за звичайний – вага 1-го квадратного метра приблизно </a:t>
            </a:r>
            <a:r>
              <a:rPr lang="uk-UA" sz="2000" dirty="0" smtClean="0">
                <a:latin typeface="Monotype Corsiva" panose="03010101010201010101" pitchFamily="66" charset="0"/>
              </a:rPr>
              <a:t>4 кг.</a:t>
            </a:r>
            <a:endParaRPr lang="ru-RU" sz="2000" dirty="0">
              <a:latin typeface="Monotype Corsiva" panose="03010101010201010101" pitchFamily="66" charset="0"/>
            </a:endParaRPr>
          </a:p>
        </p:txBody>
      </p:sp>
    </p:spTree>
    <p:extLst>
      <p:ext uri="{BB962C8B-B14F-4D97-AF65-F5344CB8AC3E}">
        <p14:creationId xmlns:p14="http://schemas.microsoft.com/office/powerpoint/2010/main" val="3414704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596788" y="709684"/>
            <a:ext cx="9198591" cy="356206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883391" y="807789"/>
            <a:ext cx="8734567" cy="3247043"/>
          </a:xfrm>
          <a:prstGeom prst="rect">
            <a:avLst/>
          </a:prstGeom>
        </p:spPr>
        <p:txBody>
          <a:bodyPr wrap="square">
            <a:spAutoFit/>
          </a:bodyPr>
          <a:lstStyle/>
          <a:p>
            <a:pPr lvl="0" defTabSz="457200">
              <a:spcBef>
                <a:spcPts val="1000"/>
              </a:spcBef>
              <a:buClr>
                <a:srgbClr val="92278F"/>
              </a:buClr>
            </a:pPr>
            <a:r>
              <a:rPr lang="uk-UA" sz="2000" dirty="0">
                <a:solidFill>
                  <a:prstClr val="black">
                    <a:lumMod val="75000"/>
                    <a:lumOff val="25000"/>
                  </a:prstClr>
                </a:solidFill>
                <a:latin typeface="Monotype Corsiva" panose="03010101010201010101" pitchFamily="66" charset="0"/>
              </a:rPr>
              <a:t>Місцевий винахідник з Аргентини створив пристрій, який допоможе начиняти банани карамельним кремом, медом або лікером.</a:t>
            </a:r>
          </a:p>
          <a:p>
            <a:pPr lvl="0" defTabSz="457200">
              <a:spcBef>
                <a:spcPts val="1000"/>
              </a:spcBef>
              <a:buClr>
                <a:srgbClr val="92278F"/>
              </a:buClr>
            </a:pPr>
            <a:r>
              <a:rPr lang="uk-UA" sz="2000" dirty="0">
                <a:solidFill>
                  <a:prstClr val="black">
                    <a:lumMod val="75000"/>
                    <a:lumOff val="25000"/>
                  </a:prstClr>
                </a:solidFill>
                <a:latin typeface="Monotype Corsiva" panose="03010101010201010101" pitchFamily="66" charset="0"/>
              </a:rPr>
              <a:t>На фрукт одягається новий пристрій, після чого середина банану виймається, а замість неї заливається наповнювач.</a:t>
            </a:r>
          </a:p>
          <a:p>
            <a:pPr lvl="0" defTabSz="457200">
              <a:spcBef>
                <a:spcPts val="1000"/>
              </a:spcBef>
              <a:buClr>
                <a:srgbClr val="92278F"/>
              </a:buClr>
            </a:pPr>
            <a:r>
              <a:rPr lang="uk-UA" sz="2000" dirty="0">
                <a:solidFill>
                  <a:prstClr val="black">
                    <a:lumMod val="75000"/>
                    <a:lumOff val="25000"/>
                  </a:prstClr>
                </a:solidFill>
                <a:latin typeface="Monotype Corsiva" panose="03010101010201010101" pitchFamily="66" charset="0"/>
              </a:rPr>
              <a:t>Фаршировані банани, традиційний аргентинський десерт. Раніше кухарям доводилось довго над ним працювати, а зараз це стало справою кількох рухів.</a:t>
            </a:r>
          </a:p>
          <a:p>
            <a:pPr lvl="0" defTabSz="457200">
              <a:spcBef>
                <a:spcPts val="1000"/>
              </a:spcBef>
              <a:buClr>
                <a:srgbClr val="92278F"/>
              </a:buClr>
            </a:pPr>
            <a:r>
              <a:rPr lang="uk-UA" sz="2000" dirty="0">
                <a:solidFill>
                  <a:prstClr val="black">
                    <a:lumMod val="75000"/>
                    <a:lumOff val="25000"/>
                  </a:prstClr>
                </a:solidFill>
                <a:latin typeface="Monotype Corsiva" panose="03010101010201010101" pitchFamily="66" charset="0"/>
              </a:rPr>
              <a:t>Банани в Аргентині взагалі дуже розповсюджений фрукт. У цій країні на початку хх століття була, навіть так звана «бананова лихоманка». Його додають у звичайні страви та особливо багато рецептів існує щодо використання його в десертах.</a:t>
            </a:r>
            <a:endParaRPr lang="ru-RU" sz="2000" dirty="0">
              <a:solidFill>
                <a:prstClr val="black">
                  <a:lumMod val="75000"/>
                  <a:lumOff val="25000"/>
                </a:prstClr>
              </a:solidFill>
              <a:latin typeface="Monotype Corsiva" panose="03010101010201010101"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2180" y="4152937"/>
            <a:ext cx="3002091" cy="22996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81604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542198" y="968991"/>
            <a:ext cx="9468950" cy="14739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384496" y="146438"/>
            <a:ext cx="5923278" cy="1280890"/>
          </a:xfrm>
        </p:spPr>
        <p:txBody>
          <a:bodyPr>
            <a:normAutofit/>
          </a:bodyPr>
          <a:lstStyle/>
          <a:p>
            <a:r>
              <a:rPr lang="uk-UA" sz="4400" dirty="0">
                <a:ln w="0"/>
                <a:solidFill>
                  <a:schemeClr val="tx1"/>
                </a:solidFill>
                <a:effectLst>
                  <a:outerShdw blurRad="38100" dist="19050" dir="2700000" algn="tl" rotWithShape="0">
                    <a:schemeClr val="dk1">
                      <a:alpha val="40000"/>
                    </a:schemeClr>
                  </a:outerShdw>
                </a:effectLst>
                <a:latin typeface="Georgia" panose="02040502050405020303" pitchFamily="18" charset="0"/>
              </a:rPr>
              <a:t>Заняття аргентинців</a:t>
            </a:r>
            <a:endParaRPr lang="ru-RU" sz="4400" dirty="0"/>
          </a:p>
        </p:txBody>
      </p:sp>
      <p:sp>
        <p:nvSpPr>
          <p:cNvPr id="3" name="Объект 2"/>
          <p:cNvSpPr>
            <a:spLocks noGrp="1"/>
          </p:cNvSpPr>
          <p:nvPr>
            <p:ph idx="1"/>
          </p:nvPr>
        </p:nvSpPr>
        <p:spPr>
          <a:xfrm>
            <a:off x="1681122" y="1069075"/>
            <a:ext cx="9330025" cy="1373874"/>
          </a:xfrm>
        </p:spPr>
        <p:txBody>
          <a:bodyPr>
            <a:normAutofit/>
          </a:bodyPr>
          <a:lstStyle/>
          <a:p>
            <a:pPr marL="0" indent="0">
              <a:buNone/>
            </a:pPr>
            <a:r>
              <a:rPr lang="uk-UA" dirty="0" smtClean="0">
                <a:latin typeface="Monotype Corsiva" panose="03010101010201010101" pitchFamily="66" charset="0"/>
              </a:rPr>
              <a:t>Найулюбленішим заняттям аргентинців є танго. Воно складається з різноманітних стилів, які розвивались у різних регіонах Аргентини та Уругваю. Танго тісно пов</a:t>
            </a:r>
            <a:r>
              <a:rPr lang="en-US" dirty="0" smtClean="0">
                <a:latin typeface="Monotype Corsiva" panose="03010101010201010101" pitchFamily="66" charset="0"/>
              </a:rPr>
              <a:t>`</a:t>
            </a:r>
            <a:r>
              <a:rPr lang="uk-UA" dirty="0" smtClean="0">
                <a:latin typeface="Monotype Corsiva" panose="03010101010201010101" pitchFamily="66" charset="0"/>
              </a:rPr>
              <a:t>язане з музикою та партнером. Хороший танцюрист змушує «бачити» музику. Аргентинське танго не має чітких танцювальних елементів і сильно покладається на імпровізацію.</a:t>
            </a:r>
            <a:endParaRPr lang="ru-RU" dirty="0">
              <a:latin typeface="Monotype Corsiva" panose="03010101010201010101" pitchFamily="66"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60233">
            <a:off x="2322566" y="2442949"/>
            <a:ext cx="3341255" cy="4245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09202">
            <a:off x="6610585" y="2252900"/>
            <a:ext cx="3453800" cy="4245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3890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801504" y="341195"/>
            <a:ext cx="9471547" cy="237471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978925" y="444595"/>
            <a:ext cx="9198591" cy="2166875"/>
          </a:xfrm>
          <a:prstGeom prst="rect">
            <a:avLst/>
          </a:prstGeom>
        </p:spPr>
        <p:txBody>
          <a:bodyPr wrap="square">
            <a:spAutoFit/>
          </a:bodyPr>
          <a:lstStyle/>
          <a:p>
            <a:pPr>
              <a:lnSpc>
                <a:spcPct val="107000"/>
              </a:lnSpc>
              <a:spcAft>
                <a:spcPts val="800"/>
              </a:spcAft>
            </a:pPr>
            <a:r>
              <a:rPr lang="ru-RU" dirty="0" smtClean="0">
                <a:latin typeface="Monotype Corsiva" panose="03010101010201010101" pitchFamily="66" charset="0"/>
                <a:ea typeface="Calibri" panose="020F0502020204030204" pitchFamily="34" charset="0"/>
                <a:cs typeface="Microsoft Uighur" panose="02000000000000000000" pitchFamily="2" charset="-78"/>
              </a:rPr>
              <a:t>Найпопулярнішим заняттям аргентинців серед видів спорту є футбол. </a:t>
            </a:r>
            <a:r>
              <a:rPr lang="ru-RU" dirty="0">
                <a:latin typeface="Monotype Corsiva" panose="03010101010201010101" pitchFamily="66" charset="0"/>
                <a:ea typeface="Calibri" panose="020F0502020204030204" pitchFamily="34" charset="0"/>
                <a:cs typeface="Microsoft Uighur" panose="02000000000000000000" pitchFamily="2" charset="-78"/>
              </a:rPr>
              <a:t>Збірна Аргентини з футболу здобула 25 великих міжнародних </a:t>
            </a:r>
            <a:r>
              <a:rPr lang="ru-RU" dirty="0" smtClean="0">
                <a:latin typeface="Monotype Corsiva" panose="03010101010201010101" pitchFamily="66" charset="0"/>
                <a:ea typeface="Calibri" panose="020F0502020204030204" pitchFamily="34" charset="0"/>
                <a:cs typeface="Microsoft Uighur" panose="02000000000000000000" pitchFamily="2" charset="-78"/>
              </a:rPr>
              <a:t>титулів, </a:t>
            </a:r>
            <a:r>
              <a:rPr lang="ru-RU" dirty="0">
                <a:latin typeface="Monotype Corsiva" panose="03010101010201010101" pitchFamily="66" charset="0"/>
                <a:ea typeface="Calibri" panose="020F0502020204030204" pitchFamily="34" charset="0"/>
                <a:cs typeface="Microsoft Uighur" panose="02000000000000000000" pitchFamily="2" charset="-78"/>
              </a:rPr>
              <a:t>в тому числі два Кубки світу з футболу, дві золоті олімпійські медалі і чотирнадцять Кубків Америки з </a:t>
            </a:r>
            <a:r>
              <a:rPr lang="ru-RU" dirty="0" smtClean="0">
                <a:latin typeface="Monotype Corsiva" panose="03010101010201010101" pitchFamily="66" charset="0"/>
                <a:ea typeface="Calibri" panose="020F0502020204030204" pitchFamily="34" charset="0"/>
                <a:cs typeface="Microsoft Uighur" panose="02000000000000000000" pitchFamily="2" charset="-78"/>
              </a:rPr>
              <a:t>футболу. </a:t>
            </a:r>
            <a:r>
              <a:rPr lang="ru-RU" dirty="0">
                <a:latin typeface="Monotype Corsiva" panose="03010101010201010101" pitchFamily="66" charset="0"/>
                <a:ea typeface="Calibri" panose="020F0502020204030204" pitchFamily="34" charset="0"/>
                <a:cs typeface="Microsoft Uighur" panose="02000000000000000000" pitchFamily="2" charset="-78"/>
              </a:rPr>
              <a:t>В країні 331 811 зареєстрованих </a:t>
            </a:r>
            <a:r>
              <a:rPr lang="ru-RU" dirty="0" smtClean="0">
                <a:latin typeface="Monotype Corsiva" panose="03010101010201010101" pitchFamily="66" charset="0"/>
                <a:ea typeface="Calibri" panose="020F0502020204030204" pitchFamily="34" charset="0"/>
                <a:cs typeface="Microsoft Uighur" panose="02000000000000000000" pitchFamily="2" charset="-78"/>
              </a:rPr>
              <a:t>футболістів, </a:t>
            </a:r>
            <a:r>
              <a:rPr lang="ru-RU" dirty="0">
                <a:latin typeface="Monotype Corsiva" panose="03010101010201010101" pitchFamily="66" charset="0"/>
                <a:ea typeface="Calibri" panose="020F0502020204030204" pitchFamily="34" charset="0"/>
                <a:cs typeface="Microsoft Uighur" panose="02000000000000000000" pitchFamily="2" charset="-78"/>
              </a:rPr>
              <a:t>і їх кількість збільшується завдяки участі дівчат і жінок в цьому виді спорту, які організували свій власний національний чемпіонат з 1991 року та зуміли заволодіти південноамериканським кубком чемпіонів у 2006 році. А більше тисячі аргентинських гравців (чоловіків) грають за кордоном, більшість, з них, в європейських футбольних </a:t>
            </a:r>
            <a:r>
              <a:rPr lang="ru-RU" dirty="0" smtClean="0">
                <a:latin typeface="Monotype Corsiva" panose="03010101010201010101" pitchFamily="66" charset="0"/>
                <a:ea typeface="Calibri" panose="020F0502020204030204" pitchFamily="34" charset="0"/>
                <a:cs typeface="Microsoft Uighur" panose="02000000000000000000" pitchFamily="2" charset="-78"/>
              </a:rPr>
              <a:t>лігах.</a:t>
            </a:r>
            <a:endParaRPr lang="ru-RU" dirty="0">
              <a:effectLst/>
              <a:latin typeface="Monotype Corsiva" panose="03010101010201010101" pitchFamily="66" charset="0"/>
              <a:ea typeface="Calibri" panose="020F0502020204030204" pitchFamily="34" charset="0"/>
              <a:cs typeface="Microsoft Uighur" panose="02000000000000000000" pitchFamily="2" charset="-78"/>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809" y="2819306"/>
            <a:ext cx="5049671" cy="35697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6044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82329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2874" y="323859"/>
            <a:ext cx="8911687" cy="12808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uk-UA" sz="4800" dirty="0" smtClean="0">
                <a:latin typeface="Georgia" panose="02040502050405020303" pitchFamily="18" charset="0"/>
                <a:cs typeface="Gisha" panose="020B0502040204020203" pitchFamily="34" charset="-79"/>
              </a:rPr>
              <a:t>Національні символи Аргентини</a:t>
            </a:r>
            <a:endParaRPr lang="ru-RU" sz="4800" dirty="0">
              <a:latin typeface="Georgia" panose="02040502050405020303" pitchFamily="18" charset="0"/>
              <a:cs typeface="Gisha" panose="020B0502040204020203" pitchFamily="34" charset="-79"/>
            </a:endParaRPr>
          </a:p>
        </p:txBody>
      </p:sp>
      <p:sp>
        <p:nvSpPr>
          <p:cNvPr id="3" name="Прямоугольник 2"/>
          <p:cNvSpPr/>
          <p:nvPr/>
        </p:nvSpPr>
        <p:spPr>
          <a:xfrm>
            <a:off x="1419367" y="1268596"/>
            <a:ext cx="9826388" cy="5777479"/>
          </a:xfrm>
          <a:prstGeom prst="rect">
            <a:avLst/>
          </a:prstGeom>
        </p:spPr>
        <p:txBody>
          <a:bodyPr wrap="square">
            <a:spAutoFit/>
          </a:bodyPr>
          <a:lstStyle/>
          <a:p>
            <a:pPr>
              <a:lnSpc>
                <a:spcPct val="107000"/>
              </a:lnSpc>
              <a:spcAft>
                <a:spcPts val="800"/>
              </a:spcAft>
            </a:pPr>
            <a:r>
              <a:rPr lang="ru-RU" sz="2400" dirty="0" smtClean="0">
                <a:latin typeface="Monotype Corsiva" panose="03010101010201010101" pitchFamily="66" charset="0"/>
                <a:ea typeface="Calibri" panose="020F0502020204030204" pitchFamily="34" charset="0"/>
                <a:cs typeface="Microsoft Uighur" panose="02000000000000000000" pitchFamily="2" charset="-78"/>
              </a:rPr>
              <a:t>Прапор Аргентини складається з трьох рівних за шириною горизонтальних смуг — крайні пофарбовані у світло-блакитний, центральна — в білий колір. В центрі прапора знаходиться жовте «травневе сонце».</a:t>
            </a:r>
          </a:p>
          <a:p>
            <a:pPr>
              <a:lnSpc>
                <a:spcPct val="107000"/>
              </a:lnSpc>
              <a:spcAft>
                <a:spcPts val="800"/>
              </a:spcAft>
            </a:pPr>
            <a:endParaRPr lang="ru-RU" sz="2400" dirty="0" smtClean="0">
              <a:latin typeface="Monotype Corsiva" panose="03010101010201010101" pitchFamily="66" charset="0"/>
              <a:ea typeface="Calibri" panose="020F0502020204030204" pitchFamily="34" charset="0"/>
              <a:cs typeface="Microsoft Uighur" panose="02000000000000000000" pitchFamily="2" charset="-78"/>
            </a:endParaRPr>
          </a:p>
          <a:p>
            <a:pPr>
              <a:lnSpc>
                <a:spcPct val="107000"/>
              </a:lnSpc>
              <a:spcAft>
                <a:spcPts val="800"/>
              </a:spcAft>
            </a:pPr>
            <a:r>
              <a:rPr lang="ru-RU" sz="2400" dirty="0" smtClean="0">
                <a:latin typeface="Monotype Corsiva" panose="03010101010201010101" pitchFamily="66" charset="0"/>
                <a:ea typeface="Calibri" panose="020F0502020204030204" pitchFamily="34" charset="0"/>
                <a:cs typeface="Microsoft Uighur" panose="02000000000000000000" pitchFamily="2" charset="-78"/>
              </a:rPr>
              <a:t> На гербі, фоном для якого слугують кольори аргентинського прапора, зображено рукостискання на фоні фригійського ковпака — символу свободи, рівності та процвітання. Зверху — сонце, що сходить — символ нової нації. Герб обрамований лавровими гілками.</a:t>
            </a:r>
          </a:p>
          <a:p>
            <a:endParaRPr lang="ru-RU" sz="2400" dirty="0" smtClean="0">
              <a:latin typeface="Monotype Corsiva" panose="03010101010201010101" pitchFamily="66" charset="0"/>
            </a:endParaRPr>
          </a:p>
          <a:p>
            <a:r>
              <a:rPr lang="ru-RU" sz="2400" dirty="0" smtClean="0">
                <a:latin typeface="Monotype Corsiva" panose="03010101010201010101" pitchFamily="66" charset="0"/>
              </a:rPr>
              <a:t>Слова аргентинського національного гімну були написані Вісенте Лопесом-і-Планесом, музика — Бласом Парерою. Пісня була прийнята в якості національного гімну 11 травня 1813 року.</a:t>
            </a:r>
          </a:p>
          <a:p>
            <a:endParaRPr lang="uk-UA" sz="2400" dirty="0">
              <a:latin typeface="Monotype Corsiva" panose="03010101010201010101" pitchFamily="66" charset="0"/>
              <a:cs typeface="Microsoft Uighur" panose="02000000000000000000" pitchFamily="2" charset="-78"/>
            </a:endParaRPr>
          </a:p>
          <a:p>
            <a:endParaRPr lang="ru-RU" sz="2400" dirty="0">
              <a:latin typeface="Monotype Corsiva" panose="03010101010201010101" pitchFamily="66" charset="0"/>
            </a:endParaRPr>
          </a:p>
        </p:txBody>
      </p:sp>
    </p:spTree>
    <p:extLst>
      <p:ext uri="{BB962C8B-B14F-4D97-AF65-F5344CB8AC3E}">
        <p14:creationId xmlns:p14="http://schemas.microsoft.com/office/powerpoint/2010/main" val="339552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92011" y="730838"/>
            <a:ext cx="8461612" cy="5632311"/>
          </a:xfrm>
          <a:prstGeom prst="rect">
            <a:avLst/>
          </a:prstGeom>
        </p:spPr>
        <p:txBody>
          <a:bodyPr wrap="square">
            <a:spAutoFit/>
          </a:bodyPr>
          <a:lstStyle/>
          <a:p>
            <a:r>
              <a:rPr lang="en-US" sz="2400" b="1" dirty="0">
                <a:latin typeface="Vijaya" panose="020B0604020202020204" pitchFamily="34" charset="0"/>
                <a:cs typeface="Vijaya" panose="020B0604020202020204" pitchFamily="34" charset="0"/>
              </a:rPr>
              <a:t>Oíd, mortales, el grito sagrado: 		 </a:t>
            </a:r>
          </a:p>
          <a:p>
            <a:r>
              <a:rPr lang="en-US" sz="2400" b="1" dirty="0">
                <a:latin typeface="Vijaya" panose="020B0604020202020204" pitchFamily="34" charset="0"/>
                <a:cs typeface="Vijaya" panose="020B0604020202020204" pitchFamily="34" charset="0"/>
              </a:rPr>
              <a:t>«¡Libertad, libertad, libertad!»</a:t>
            </a:r>
          </a:p>
          <a:p>
            <a:r>
              <a:rPr lang="en-US" sz="2400" b="1" dirty="0">
                <a:latin typeface="Vijaya" panose="020B0604020202020204" pitchFamily="34" charset="0"/>
                <a:cs typeface="Vijaya" panose="020B0604020202020204" pitchFamily="34" charset="0"/>
              </a:rPr>
              <a:t>Oíd el ruido de rotas cadenas,</a:t>
            </a:r>
          </a:p>
          <a:p>
            <a:r>
              <a:rPr lang="en-US" sz="2400" b="1" dirty="0">
                <a:latin typeface="Vijaya" panose="020B0604020202020204" pitchFamily="34" charset="0"/>
                <a:cs typeface="Vijaya" panose="020B0604020202020204" pitchFamily="34" charset="0"/>
              </a:rPr>
              <a:t>ved en trono a la noble igualdad.</a:t>
            </a:r>
          </a:p>
          <a:p>
            <a:endParaRPr lang="en-US" sz="2400" b="1" dirty="0">
              <a:latin typeface="Vijaya" panose="020B0604020202020204" pitchFamily="34" charset="0"/>
              <a:cs typeface="Vijaya" panose="020B0604020202020204" pitchFamily="34" charset="0"/>
            </a:endParaRPr>
          </a:p>
          <a:p>
            <a:r>
              <a:rPr lang="en-US" sz="2400" b="1" dirty="0">
                <a:latin typeface="Vijaya" panose="020B0604020202020204" pitchFamily="34" charset="0"/>
                <a:cs typeface="Vijaya" panose="020B0604020202020204" pitchFamily="34" charset="0"/>
              </a:rPr>
              <a:t>Ya su trono dignísimo abrieron</a:t>
            </a:r>
          </a:p>
          <a:p>
            <a:r>
              <a:rPr lang="en-US" sz="2400" b="1" dirty="0">
                <a:latin typeface="Vijaya" panose="020B0604020202020204" pitchFamily="34" charset="0"/>
                <a:cs typeface="Vijaya" panose="020B0604020202020204" pitchFamily="34" charset="0"/>
              </a:rPr>
              <a:t>las Provincias Unidas del Sud</a:t>
            </a:r>
          </a:p>
          <a:p>
            <a:r>
              <a:rPr lang="en-US" sz="2400" b="1" dirty="0">
                <a:latin typeface="Vijaya" panose="020B0604020202020204" pitchFamily="34" charset="0"/>
                <a:cs typeface="Vijaya" panose="020B0604020202020204" pitchFamily="34" charset="0"/>
              </a:rPr>
              <a:t>y los libres del mundo responden:</a:t>
            </a:r>
          </a:p>
          <a:p>
            <a:r>
              <a:rPr lang="en-US" sz="2400" b="1" dirty="0">
                <a:latin typeface="Vijaya" panose="020B0604020202020204" pitchFamily="34" charset="0"/>
                <a:cs typeface="Vijaya" panose="020B0604020202020204" pitchFamily="34" charset="0"/>
              </a:rPr>
              <a:t>«Al gran pueblo argentino, ¡salud!»</a:t>
            </a:r>
          </a:p>
          <a:p>
            <a:endParaRPr lang="en-US" sz="2400" b="1" dirty="0">
              <a:latin typeface="Vijaya" panose="020B0604020202020204" pitchFamily="34" charset="0"/>
              <a:cs typeface="Vijaya" panose="020B0604020202020204" pitchFamily="34" charset="0"/>
            </a:endParaRPr>
          </a:p>
          <a:p>
            <a:r>
              <a:rPr lang="en-US" sz="2400" b="1" dirty="0">
                <a:latin typeface="Vijaya" panose="020B0604020202020204" pitchFamily="34" charset="0"/>
                <a:cs typeface="Vijaya" panose="020B0604020202020204" pitchFamily="34" charset="0"/>
              </a:rPr>
              <a:t>          Estribillo</a:t>
            </a:r>
          </a:p>
          <a:p>
            <a:r>
              <a:rPr lang="en-US" sz="2400" b="1" dirty="0">
                <a:latin typeface="Vijaya" panose="020B0604020202020204" pitchFamily="34" charset="0"/>
                <a:cs typeface="Vijaya" panose="020B0604020202020204" pitchFamily="34" charset="0"/>
              </a:rPr>
              <a:t>Sean eternos los laureles</a:t>
            </a:r>
          </a:p>
          <a:p>
            <a:r>
              <a:rPr lang="en-US" sz="2400" b="1" dirty="0">
                <a:latin typeface="Vijaya" panose="020B0604020202020204" pitchFamily="34" charset="0"/>
                <a:cs typeface="Vijaya" panose="020B0604020202020204" pitchFamily="34" charset="0"/>
              </a:rPr>
              <a:t>que supimos conseguir,</a:t>
            </a:r>
          </a:p>
          <a:p>
            <a:r>
              <a:rPr lang="en-US" sz="2400" b="1" dirty="0">
                <a:latin typeface="Vijaya" panose="020B0604020202020204" pitchFamily="34" charset="0"/>
                <a:cs typeface="Vijaya" panose="020B0604020202020204" pitchFamily="34" charset="0"/>
              </a:rPr>
              <a:t>Coronados de gloria vivamos…</a:t>
            </a:r>
          </a:p>
          <a:p>
            <a:r>
              <a:rPr lang="en-US" sz="2400" b="1" dirty="0">
                <a:latin typeface="Vijaya" panose="020B0604020202020204" pitchFamily="34" charset="0"/>
                <a:cs typeface="Vijaya" panose="020B0604020202020204" pitchFamily="34" charset="0"/>
              </a:rPr>
              <a:t>¡o juremos con gloria morir! </a:t>
            </a:r>
          </a:p>
        </p:txBody>
      </p:sp>
      <p:sp>
        <p:nvSpPr>
          <p:cNvPr id="3" name="Прямоугольник 2"/>
          <p:cNvSpPr/>
          <p:nvPr/>
        </p:nvSpPr>
        <p:spPr>
          <a:xfrm>
            <a:off x="5822817" y="730838"/>
            <a:ext cx="6431280" cy="4524315"/>
          </a:xfrm>
          <a:prstGeom prst="rect">
            <a:avLst/>
          </a:prstGeom>
        </p:spPr>
        <p:txBody>
          <a:bodyPr wrap="square">
            <a:spAutoFit/>
          </a:bodyPr>
          <a:lstStyle/>
          <a:p>
            <a:r>
              <a:rPr lang="ru-RU" i="1" dirty="0" smtClean="0">
                <a:latin typeface="Georgia" panose="02040502050405020303" pitchFamily="18" charset="0"/>
                <a:cs typeface="Vijaya" panose="020B0604020202020204" pitchFamily="34" charset="0"/>
              </a:rPr>
              <a:t>	Слухайте</a:t>
            </a:r>
            <a:r>
              <a:rPr lang="ru-RU" i="1" dirty="0">
                <a:latin typeface="Georgia" panose="02040502050405020303" pitchFamily="18" charset="0"/>
                <a:cs typeface="Vijaya" panose="020B0604020202020204" pitchFamily="34" charset="0"/>
              </a:rPr>
              <a:t>, смертні, священний заклик:        </a:t>
            </a:r>
          </a:p>
          <a:p>
            <a:r>
              <a:rPr lang="ru-RU" i="1" dirty="0">
                <a:latin typeface="Georgia" panose="02040502050405020303" pitchFamily="18" charset="0"/>
                <a:cs typeface="Vijaya" panose="020B0604020202020204" pitchFamily="34" charset="0"/>
              </a:rPr>
              <a:t> 	«Свобода, свобода, свобода!»</a:t>
            </a:r>
          </a:p>
          <a:p>
            <a:r>
              <a:rPr lang="ru-RU" i="1" dirty="0">
                <a:latin typeface="Georgia" panose="02040502050405020303" pitchFamily="18" charset="0"/>
                <a:cs typeface="Vijaya" panose="020B0604020202020204" pitchFamily="34" charset="0"/>
              </a:rPr>
              <a:t> 	</a:t>
            </a:r>
            <a:r>
              <a:rPr lang="ru-RU" i="1" dirty="0" smtClean="0">
                <a:latin typeface="Georgia" panose="02040502050405020303" pitchFamily="18" charset="0"/>
                <a:cs typeface="Vijaya" panose="020B0604020202020204" pitchFamily="34" charset="0"/>
              </a:rPr>
              <a:t>Слухайте </a:t>
            </a:r>
            <a:r>
              <a:rPr lang="ru-RU" i="1" dirty="0">
                <a:latin typeface="Georgia" panose="02040502050405020303" pitchFamily="18" charset="0"/>
                <a:cs typeface="Vijaya" panose="020B0604020202020204" pitchFamily="34" charset="0"/>
              </a:rPr>
              <a:t>шум розірваних кайданів,</a:t>
            </a:r>
          </a:p>
          <a:p>
            <a:r>
              <a:rPr lang="ru-RU" i="1" dirty="0">
                <a:latin typeface="Georgia" panose="02040502050405020303" pitchFamily="18" charset="0"/>
                <a:cs typeface="Vijaya" panose="020B0604020202020204" pitchFamily="34" charset="0"/>
              </a:rPr>
              <a:t> 	</a:t>
            </a:r>
            <a:r>
              <a:rPr lang="ru-RU" i="1" dirty="0" smtClean="0">
                <a:latin typeface="Georgia" panose="02040502050405020303" pitchFamily="18" charset="0"/>
                <a:cs typeface="Vijaya" panose="020B0604020202020204" pitchFamily="34" charset="0"/>
              </a:rPr>
              <a:t>бачте </a:t>
            </a:r>
            <a:r>
              <a:rPr lang="ru-RU" i="1" dirty="0">
                <a:latin typeface="Georgia" panose="02040502050405020303" pitchFamily="18" charset="0"/>
                <a:cs typeface="Vijaya" panose="020B0604020202020204" pitchFamily="34" charset="0"/>
              </a:rPr>
              <a:t>встановлення благородної рівності.</a:t>
            </a:r>
          </a:p>
          <a:p>
            <a:endParaRPr lang="ru-RU" i="1" dirty="0">
              <a:latin typeface="Georgia" panose="02040502050405020303" pitchFamily="18" charset="0"/>
              <a:cs typeface="Vijaya" panose="020B0604020202020204" pitchFamily="34" charset="0"/>
            </a:endParaRPr>
          </a:p>
          <a:p>
            <a:r>
              <a:rPr lang="ru-RU" i="1" dirty="0">
                <a:latin typeface="Georgia" panose="02040502050405020303" pitchFamily="18" charset="0"/>
                <a:cs typeface="Vijaya" panose="020B0604020202020204" pitchFamily="34" charset="0"/>
              </a:rPr>
              <a:t> </a:t>
            </a:r>
            <a:r>
              <a:rPr lang="ru-RU" i="1" dirty="0" smtClean="0">
                <a:latin typeface="Georgia" panose="02040502050405020303" pitchFamily="18" charset="0"/>
                <a:cs typeface="Vijaya" panose="020B0604020202020204" pitchFamily="34" charset="0"/>
              </a:rPr>
              <a:t> 	Вже </a:t>
            </a:r>
            <a:r>
              <a:rPr lang="ru-RU" i="1" dirty="0">
                <a:latin typeface="Georgia" panose="02040502050405020303" pitchFamily="18" charset="0"/>
                <a:cs typeface="Vijaya" panose="020B0604020202020204" pitchFamily="34" charset="0"/>
              </a:rPr>
              <a:t>їхній найдостойніший престол відкрили</a:t>
            </a:r>
          </a:p>
          <a:p>
            <a:r>
              <a:rPr lang="ru-RU" i="1" dirty="0" smtClean="0">
                <a:latin typeface="Georgia" panose="02040502050405020303" pitchFamily="18" charset="0"/>
                <a:cs typeface="Vijaya" panose="020B0604020202020204" pitchFamily="34" charset="0"/>
              </a:rPr>
              <a:t>	 Об'єднані </a:t>
            </a:r>
            <a:r>
              <a:rPr lang="ru-RU" i="1" dirty="0">
                <a:latin typeface="Georgia" panose="02040502050405020303" pitchFamily="18" charset="0"/>
                <a:cs typeface="Vijaya" panose="020B0604020202020204" pitchFamily="34" charset="0"/>
              </a:rPr>
              <a:t>Провінції Півдня.</a:t>
            </a:r>
          </a:p>
          <a:p>
            <a:r>
              <a:rPr lang="ru-RU" i="1" dirty="0">
                <a:latin typeface="Georgia" panose="02040502050405020303" pitchFamily="18" charset="0"/>
                <a:cs typeface="Vijaya" panose="020B0604020202020204" pitchFamily="34" charset="0"/>
              </a:rPr>
              <a:t> </a:t>
            </a:r>
            <a:r>
              <a:rPr lang="ru-RU" i="1" dirty="0" smtClean="0">
                <a:latin typeface="Georgia" panose="02040502050405020303" pitchFamily="18" charset="0"/>
                <a:cs typeface="Vijaya" panose="020B0604020202020204" pitchFamily="34" charset="0"/>
              </a:rPr>
              <a:t>	 </a:t>
            </a:r>
            <a:r>
              <a:rPr lang="ru-RU" i="1" dirty="0">
                <a:latin typeface="Georgia" panose="02040502050405020303" pitchFamily="18" charset="0"/>
                <a:cs typeface="Vijaya" panose="020B0604020202020204" pitchFamily="34" charset="0"/>
              </a:rPr>
              <a:t>І усі вільні люди світу відповідають:</a:t>
            </a:r>
          </a:p>
          <a:p>
            <a:r>
              <a:rPr lang="ru-RU" i="1" dirty="0">
                <a:latin typeface="Georgia" panose="02040502050405020303" pitchFamily="18" charset="0"/>
                <a:cs typeface="Vijaya" panose="020B0604020202020204" pitchFamily="34" charset="0"/>
              </a:rPr>
              <a:t> </a:t>
            </a:r>
            <a:r>
              <a:rPr lang="ru-RU" i="1" dirty="0" smtClean="0">
                <a:latin typeface="Georgia" panose="02040502050405020303" pitchFamily="18" charset="0"/>
                <a:cs typeface="Vijaya" panose="020B0604020202020204" pitchFamily="34" charset="0"/>
              </a:rPr>
              <a:t>	«</a:t>
            </a:r>
            <a:r>
              <a:rPr lang="ru-RU" i="1" dirty="0">
                <a:latin typeface="Georgia" panose="02040502050405020303" pitchFamily="18" charset="0"/>
                <a:cs typeface="Vijaya" panose="020B0604020202020204" pitchFamily="34" charset="0"/>
              </a:rPr>
              <a:t>Хай живе великий аргентинський народ!»      </a:t>
            </a:r>
          </a:p>
          <a:p>
            <a:r>
              <a:rPr lang="ru-RU" i="1" dirty="0">
                <a:latin typeface="Georgia" panose="02040502050405020303" pitchFamily="18" charset="0"/>
                <a:cs typeface="Vijaya" panose="020B0604020202020204" pitchFamily="34" charset="0"/>
              </a:rPr>
              <a:t>                                                                                            		   Приспів:</a:t>
            </a:r>
          </a:p>
          <a:p>
            <a:r>
              <a:rPr lang="ru-RU" i="1" dirty="0">
                <a:latin typeface="Georgia" panose="02040502050405020303" pitchFamily="18" charset="0"/>
                <a:cs typeface="Vijaya" panose="020B0604020202020204" pitchFamily="34" charset="0"/>
              </a:rPr>
              <a:t>  	 </a:t>
            </a:r>
          </a:p>
          <a:p>
            <a:r>
              <a:rPr lang="ru-RU" i="1" dirty="0" smtClean="0">
                <a:latin typeface="Georgia" panose="02040502050405020303" pitchFamily="18" charset="0"/>
                <a:cs typeface="Vijaya" panose="020B0604020202020204" pitchFamily="34" charset="0"/>
              </a:rPr>
              <a:t> 	Хай </a:t>
            </a:r>
            <a:r>
              <a:rPr lang="ru-RU" i="1" dirty="0">
                <a:latin typeface="Georgia" panose="02040502050405020303" pitchFamily="18" charset="0"/>
                <a:cs typeface="Vijaya" panose="020B0604020202020204" pitchFamily="34" charset="0"/>
              </a:rPr>
              <a:t>лаври будуть вічними</a:t>
            </a:r>
            <a:r>
              <a:rPr lang="ru-RU" i="1" dirty="0" smtClean="0">
                <a:latin typeface="Georgia" panose="02040502050405020303" pitchFamily="18" charset="0"/>
                <a:cs typeface="Vijaya" panose="020B0604020202020204" pitchFamily="34" charset="0"/>
              </a:rPr>
              <a:t>,</a:t>
            </a:r>
          </a:p>
          <a:p>
            <a:r>
              <a:rPr lang="ru-RU" i="1" dirty="0" smtClean="0">
                <a:latin typeface="Georgia" panose="02040502050405020303" pitchFamily="18" charset="0"/>
                <a:cs typeface="Vijaya" panose="020B0604020202020204" pitchFamily="34" charset="0"/>
              </a:rPr>
              <a:t> 	які </a:t>
            </a:r>
            <a:r>
              <a:rPr lang="ru-RU" i="1" dirty="0">
                <a:latin typeface="Georgia" panose="02040502050405020303" pitchFamily="18" charset="0"/>
                <a:cs typeface="Vijaya" panose="020B0604020202020204" pitchFamily="34" charset="0"/>
              </a:rPr>
              <a:t>ми здобули,</a:t>
            </a:r>
          </a:p>
          <a:p>
            <a:r>
              <a:rPr lang="ru-RU" i="1" dirty="0" smtClean="0">
                <a:latin typeface="Georgia" panose="02040502050405020303" pitchFamily="18" charset="0"/>
                <a:cs typeface="Vijaya" panose="020B0604020202020204" pitchFamily="34" charset="0"/>
              </a:rPr>
              <a:t> 	будемо </a:t>
            </a:r>
            <a:r>
              <a:rPr lang="ru-RU" i="1" dirty="0">
                <a:latin typeface="Georgia" panose="02040502050405020303" pitchFamily="18" charset="0"/>
                <a:cs typeface="Vijaya" panose="020B0604020202020204" pitchFamily="34" charset="0"/>
              </a:rPr>
              <a:t>жити, короновані славою…</a:t>
            </a:r>
          </a:p>
          <a:p>
            <a:r>
              <a:rPr lang="ru-RU" i="1" dirty="0">
                <a:latin typeface="Georgia" panose="02040502050405020303" pitchFamily="18" charset="0"/>
                <a:cs typeface="Vijaya" panose="020B0604020202020204" pitchFamily="34" charset="0"/>
              </a:rPr>
              <a:t> </a:t>
            </a:r>
            <a:r>
              <a:rPr lang="ru-RU" i="1" dirty="0" smtClean="0">
                <a:latin typeface="Georgia" panose="02040502050405020303" pitchFamily="18" charset="0"/>
                <a:cs typeface="Vijaya" panose="020B0604020202020204" pitchFamily="34" charset="0"/>
              </a:rPr>
              <a:t>	або </a:t>
            </a:r>
            <a:r>
              <a:rPr lang="ru-RU" i="1" dirty="0">
                <a:latin typeface="Georgia" panose="02040502050405020303" pitchFamily="18" charset="0"/>
                <a:cs typeface="Vijaya" panose="020B0604020202020204" pitchFamily="34" charset="0"/>
              </a:rPr>
              <a:t>помремо з честю! </a:t>
            </a:r>
          </a:p>
        </p:txBody>
      </p:sp>
    </p:spTree>
    <p:extLst>
      <p:ext uri="{BB962C8B-B14F-4D97-AF65-F5344CB8AC3E}">
        <p14:creationId xmlns:p14="http://schemas.microsoft.com/office/powerpoint/2010/main" val="2639878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2782" y="221629"/>
            <a:ext cx="7010400" cy="12808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ru-RU" sz="6600"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Герб Аргентини</a:t>
            </a:r>
            <a:endParaRPr lang="ru-RU" sz="6600"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pic>
        <p:nvPicPr>
          <p:cNvPr id="3" name="Рисунок 2"/>
          <p:cNvPicPr>
            <a:picLocks noChangeAspect="1"/>
          </p:cNvPicPr>
          <p:nvPr/>
        </p:nvPicPr>
        <p:blipFill>
          <a:blip r:embed="rId2"/>
          <a:stretch>
            <a:fillRect/>
          </a:stretch>
        </p:blipFill>
        <p:spPr>
          <a:xfrm>
            <a:off x="4251961" y="1502519"/>
            <a:ext cx="3776568" cy="5203081"/>
          </a:xfrm>
          <a:prstGeom prst="rect">
            <a:avLst/>
          </a:prstGeom>
        </p:spPr>
      </p:pic>
    </p:spTree>
    <p:extLst>
      <p:ext uri="{BB962C8B-B14F-4D97-AF65-F5344CB8AC3E}">
        <p14:creationId xmlns:p14="http://schemas.microsoft.com/office/powerpoint/2010/main" val="3524652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71650" y="628882"/>
            <a:ext cx="4800601" cy="5695632"/>
          </a:xfrm>
        </p:spPr>
        <p:txBody>
          <a:bodyPr>
            <a:normAutofit fontScale="85000" lnSpcReduction="10000"/>
          </a:bodyPr>
          <a:lstStyle/>
          <a:p>
            <a:r>
              <a:rPr lang="ru-RU" b="1" i="1" dirty="0"/>
              <a:t>Офіційна назва - Аргентинська Республіка.</a:t>
            </a:r>
          </a:p>
          <a:p>
            <a:r>
              <a:rPr lang="ru-RU" b="1" i="1" dirty="0"/>
              <a:t>Площа:</a:t>
            </a:r>
          </a:p>
          <a:p>
            <a:r>
              <a:rPr lang="ru-RU" b="1" i="1" dirty="0"/>
              <a:t> - загалом - 2 766 890 км² .</a:t>
            </a:r>
          </a:p>
          <a:p>
            <a:r>
              <a:rPr lang="ru-RU" b="1" i="1" dirty="0"/>
              <a:t> - води - 1,1%.</a:t>
            </a:r>
          </a:p>
          <a:p>
            <a:r>
              <a:rPr lang="ru-RU" b="1" i="1" dirty="0"/>
              <a:t>Населення:</a:t>
            </a:r>
          </a:p>
          <a:p>
            <a:r>
              <a:rPr lang="ru-RU" b="1" i="1" dirty="0"/>
              <a:t> - перепис 2010 р. - 40 091 359.</a:t>
            </a:r>
          </a:p>
          <a:p>
            <a:r>
              <a:rPr lang="ru-RU" b="1" i="1" dirty="0"/>
              <a:t> - густота - 14 43/км².</a:t>
            </a:r>
          </a:p>
          <a:p>
            <a:r>
              <a:rPr lang="ru-RU" b="1" i="1" dirty="0"/>
              <a:t>Столиця -  Буенос-Айрес.</a:t>
            </a:r>
          </a:p>
          <a:p>
            <a:r>
              <a:rPr lang="ru-RU" b="1" i="1" dirty="0"/>
              <a:t>ВВП:</a:t>
            </a:r>
          </a:p>
          <a:p>
            <a:r>
              <a:rPr lang="ru-RU" b="1" i="1" dirty="0"/>
              <a:t> - повний - $632,223 млрд. </a:t>
            </a:r>
          </a:p>
          <a:p>
            <a:r>
              <a:rPr lang="ru-RU" b="1" i="1" dirty="0"/>
              <a:t> - на душу населення - $15 603.</a:t>
            </a:r>
          </a:p>
          <a:p>
            <a:r>
              <a:rPr lang="ru-RU" b="1" i="1" dirty="0"/>
              <a:t>Державний устрій - Президентська республіка.</a:t>
            </a:r>
          </a:p>
          <a:p>
            <a:r>
              <a:rPr lang="ru-RU" b="1" i="1" dirty="0"/>
              <a:t>Офіційна мова – іспанська.</a:t>
            </a:r>
          </a:p>
          <a:p>
            <a:r>
              <a:rPr lang="ru-RU" b="1" i="1" dirty="0"/>
              <a:t>Грошова одиниця - аргентинський песо.</a:t>
            </a:r>
          </a:p>
          <a:p>
            <a:r>
              <a:rPr lang="ru-RU" b="1" i="1" dirty="0"/>
              <a:t>Національне свято- 25 травня - річниця Травневої Революції.</a:t>
            </a:r>
          </a:p>
          <a:p>
            <a:r>
              <a:rPr lang="ru-RU" b="1" i="1" dirty="0"/>
              <a:t>День Незалежності – 9 липня. </a:t>
            </a:r>
          </a:p>
          <a:p>
            <a:endParaRPr lang="ru-RU" dirty="0"/>
          </a:p>
        </p:txBody>
      </p:sp>
      <p:sp>
        <p:nvSpPr>
          <p:cNvPr id="4" name="Текст 3"/>
          <p:cNvSpPr>
            <a:spLocks noGrp="1"/>
          </p:cNvSpPr>
          <p:nvPr>
            <p:ph type="body" sz="half" idx="2"/>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972" y="1082040"/>
            <a:ext cx="4282439" cy="4941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6633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791567" y="1023581"/>
            <a:ext cx="10809029" cy="520989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280313" y="243110"/>
            <a:ext cx="8911687" cy="12808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uk-UA" sz="4000" dirty="0">
                <a:ln w="0"/>
                <a:solidFill>
                  <a:schemeClr val="tx1"/>
                </a:solidFill>
                <a:effectLst>
                  <a:outerShdw blurRad="38100" dist="19050" dir="2700000" algn="tl" rotWithShape="0">
                    <a:schemeClr val="dk1">
                      <a:alpha val="40000"/>
                    </a:schemeClr>
                  </a:outerShdw>
                </a:effectLst>
                <a:latin typeface="Georgia" panose="02040502050405020303" pitchFamily="18" charset="0"/>
              </a:rPr>
              <a:t>Історія Аргентини</a:t>
            </a:r>
            <a:endParaRPr lang="ru-RU" sz="4000"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sp>
        <p:nvSpPr>
          <p:cNvPr id="4" name="Прямоугольник 3"/>
          <p:cNvSpPr/>
          <p:nvPr/>
        </p:nvSpPr>
        <p:spPr>
          <a:xfrm>
            <a:off x="1105465" y="1227871"/>
            <a:ext cx="10181232" cy="4801314"/>
          </a:xfrm>
          <a:prstGeom prst="rect">
            <a:avLst/>
          </a:prstGeom>
        </p:spPr>
        <p:txBody>
          <a:bodyPr wrap="square">
            <a:spAutoFit/>
          </a:bodyPr>
          <a:lstStyle/>
          <a:p>
            <a:r>
              <a:rPr lang="uk-UA" dirty="0">
                <a:latin typeface="Monotype Corsiva" panose="03010101010201010101" pitchFamily="66" charset="0"/>
                <a:ea typeface="Calibri" panose="020F0502020204030204" pitchFamily="34" charset="0"/>
                <a:cs typeface="Microsoft Uighur" panose="02000000000000000000" pitchFamily="2" charset="-78"/>
              </a:rPr>
              <a:t>Історія Аргентини сягає своїм корінням в глибоке минуле.На території Аргентини здавна жили індіанці.У 1516 році на берегах Аргентини висадилися іспанські мандрівники, але індіанці були налаштовані войовничо і іспанці покинули ці землі.В 1526 мореплавець Себастьян Кабот, подорожуючи по Атлантичному океану, потрапив в затоку Ла-Плата, пройшовши його, він відправився далі по річках Парагвай і Парана. На цей раз індіанці були прихильні по відношенню до іспанців.У 1537 році було засновано перше іспанське поселення Асунсьйон (нині столиця Парагваю). За рішенням іспанської корони нова колонія увійшла до складу віце-королівства Перу.У 1617 році вона була поділена на дві провінції з центрами в Асунсьйоні і Буенос-Айресі, який був заснований в 1580 році.У 1776 році територія нинішнього Аргентини, Уругваю, Парагваю і Болівії створили віце-королівство Ла-Плата зі столицею в Буенос-Айресі. Під час війни з Наполеоном Англія вирішила захопити нове віце-королівство.У 1806 році англійська армія атакувала Буенос-Айрес. Іспанці захистили столицю і загарбники були вигнані.9 липня 1816 було підписано декларацію про незалежність Ла-Плати від Іспанії. Території нинішньої Болівії, Парагваю та Уругваю відмовлялися визнавати верховенство Буенос-Айреса, тому створили у себе самостійні уряди. В результаті розбіжностей в 1826 році була прийнята конституція, за якою залишилася територія, де і знаходився Буенос-Айрес, прийняла статус конфедерації і стала називатися Федеративна республіка Аргентина</a:t>
            </a:r>
            <a:r>
              <a:rPr lang="uk-UA" dirty="0" smtClean="0">
                <a:latin typeface="Monotype Corsiva" panose="03010101010201010101" pitchFamily="66" charset="0"/>
                <a:ea typeface="Calibri" panose="020F0502020204030204" pitchFamily="34" charset="0"/>
                <a:cs typeface="Microsoft Uighur" panose="02000000000000000000" pitchFamily="2" charset="-78"/>
              </a:rPr>
              <a:t>.</a:t>
            </a:r>
            <a:r>
              <a:rPr lang="uk-UA" dirty="0"/>
              <a:t>  </a:t>
            </a:r>
            <a:r>
              <a:rPr lang="uk-UA" dirty="0">
                <a:latin typeface="Monotype Corsiva" panose="03010101010201010101" pitchFamily="66" charset="0"/>
              </a:rPr>
              <a:t>Подальша історія Аргентини ознаменувалася стрімким розвитком сільського господарства, країна перетворилася на одного з найбільших у світі експортерів зерна і м'яса. Проте основна частина земель перебувала в руках заможних громадян, вихідців з Європи, тому на початку XX століття стало наростати невдоволення серед селян</a:t>
            </a:r>
            <a:r>
              <a:rPr lang="uk-UA" dirty="0"/>
              <a:t>. </a:t>
            </a:r>
            <a:r>
              <a:rPr lang="uk-UA" dirty="0">
                <a:latin typeface="Monotype Corsiva" panose="03010101010201010101" pitchFamily="66" charset="0"/>
                <a:ea typeface="Calibri" panose="020F0502020204030204" pitchFamily="34" charset="0"/>
                <a:cs typeface="Microsoft Uighur" panose="02000000000000000000" pitchFamily="2" charset="-78"/>
              </a:rPr>
              <a:t> </a:t>
            </a:r>
            <a:endParaRPr lang="ru-RU" dirty="0">
              <a:latin typeface="Monotype Corsiva" panose="03010101010201010101" pitchFamily="66" charset="0"/>
            </a:endParaRPr>
          </a:p>
        </p:txBody>
      </p:sp>
    </p:spTree>
    <p:extLst>
      <p:ext uri="{BB962C8B-B14F-4D97-AF65-F5344CB8AC3E}">
        <p14:creationId xmlns:p14="http://schemas.microsoft.com/office/powerpoint/2010/main" val="2953052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312457" y="576488"/>
            <a:ext cx="10153934" cy="55546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601335" y="836846"/>
            <a:ext cx="9767247" cy="5130507"/>
          </a:xfrm>
          <a:prstGeom prst="rect">
            <a:avLst/>
          </a:prstGeom>
        </p:spPr>
        <p:txBody>
          <a:bodyPr wrap="square">
            <a:spAutoFit/>
          </a:bodyPr>
          <a:lstStyle/>
          <a:p>
            <a:pPr>
              <a:lnSpc>
                <a:spcPct val="107000"/>
              </a:lnSpc>
              <a:spcAft>
                <a:spcPts val="800"/>
              </a:spcAft>
              <a:tabLst>
                <a:tab pos="953135" algn="l"/>
              </a:tabLst>
            </a:pPr>
            <a:r>
              <a:rPr lang="uk-UA" dirty="0">
                <a:latin typeface="Monotype Corsiva" panose="03010101010201010101" pitchFamily="66" charset="0"/>
                <a:ea typeface="Calibri" panose="020F0502020204030204" pitchFamily="34" charset="0"/>
                <a:cs typeface="Microsoft Uighur" panose="02000000000000000000" pitchFamily="2" charset="-78"/>
              </a:rPr>
              <a:t>Соціальна напруженість в країні призвела до державного перевороту 1930 року. У влади виявився генерал Хосе Фелікс Урібуру, який обрушив на робочих, радикалів і опозицію хвилю репресій. До військового перевороту в 1943 році в країні йшло протистояння режиму Урібуру і незадоволених громадян.У роки Другої Світової війни, практично всі нецивільними населення Аргентини виступило проти правлячої верхівки, а головною особою цих подій став генерал Педро Пабло Рамірес. Однак і цей правитель не знайшов підтримки у народу. Стало ясно, що мир у країні можливий лише за певної домовленості з народом. Найбільшого успіху в подальші роки в цьому питанні домігся президент Хуан Домінго Перон. Але Перон взяв курс на індустріалізацію економіки, чим підірвав сільськогосподарський сектор. Все це призвело до повалення президента.Аж до XX століття жоден новий правитель не затримувався надовго на своєму посту. Країну поглинув економічна і соціальна криза. Хвиля громадянських воєн знесилила Аргентину настільки, що виходу з цієї ситуації, здавалося б, не було. Але в 1983 році в Аргентині були влаштовані перші загальні демократичні вибори, що ознаменувало початок нової епохи в історії країни. Зараз обстановка в країні налагоджується, на політичній сцені Аргентини переважають пероністи, але до цих пір політичні, соціальні та економічні проблеми заважають розвиватися їй повною мірою.Існують деякі проблеми і в міжнародних відносинах Аргентини. У 1982 році спалахнув конфлікт між Аргентиною і Великобританією за право володіти Фальклендськими островами. Протягом року було вбито близько 1000 солдатів з обох сторін. Перемогу здобула Великобританія, проте до цих пір Аргентина оскаржує своє право на ці острови.</a:t>
            </a:r>
            <a:endParaRPr lang="ru-RU" dirty="0">
              <a:effectLst/>
              <a:latin typeface="Monotype Corsiva" panose="03010101010201010101" pitchFamily="66" charset="0"/>
              <a:ea typeface="Calibri" panose="020F0502020204030204" pitchFamily="34" charset="0"/>
              <a:cs typeface="Microsoft Uighur" panose="02000000000000000000" pitchFamily="2" charset="-78"/>
            </a:endParaRPr>
          </a:p>
        </p:txBody>
      </p:sp>
    </p:spTree>
    <p:extLst>
      <p:ext uri="{BB962C8B-B14F-4D97-AF65-F5344CB8AC3E}">
        <p14:creationId xmlns:p14="http://schemas.microsoft.com/office/powerpoint/2010/main" val="3172723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1113</TotalTime>
  <Words>2145</Words>
  <Application>Microsoft Office PowerPoint</Application>
  <PresentationFormat>Широкоэкранный</PresentationFormat>
  <Paragraphs>160</Paragraphs>
  <Slides>35</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35</vt:i4>
      </vt:variant>
    </vt:vector>
  </HeadingPairs>
  <TitlesOfParts>
    <vt:vector size="46" baseType="lpstr">
      <vt:lpstr>Batang</vt:lpstr>
      <vt:lpstr>Arial</vt:lpstr>
      <vt:lpstr>Calibri</vt:lpstr>
      <vt:lpstr>Century Gothic</vt:lpstr>
      <vt:lpstr>Georgia</vt:lpstr>
      <vt:lpstr>Gisha</vt:lpstr>
      <vt:lpstr>Microsoft Uighur</vt:lpstr>
      <vt:lpstr>Monotype Corsiva</vt:lpstr>
      <vt:lpstr>Vijaya</vt:lpstr>
      <vt:lpstr>Wingdings 3</vt:lpstr>
      <vt:lpstr>Легкий дым</vt:lpstr>
      <vt:lpstr>Презентация PowerPoint</vt:lpstr>
      <vt:lpstr>Презентация PowerPoint</vt:lpstr>
      <vt:lpstr>Презентация PowerPoint</vt:lpstr>
      <vt:lpstr>Національні символи Аргентини</vt:lpstr>
      <vt:lpstr>Презентация PowerPoint</vt:lpstr>
      <vt:lpstr>Герб Аргентини</vt:lpstr>
      <vt:lpstr>Презентация PowerPoint</vt:lpstr>
      <vt:lpstr>Історія Аргентини</vt:lpstr>
      <vt:lpstr>Презентация PowerPoint</vt:lpstr>
      <vt:lpstr>Буенос-Айрес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Дієго Марадона</vt:lpstr>
      <vt:lpstr>Ліонель Мессі</vt:lpstr>
      <vt:lpstr>Перон Єва </vt:lpstr>
      <vt:lpstr>Борхес Хорхе Луїс</vt:lpstr>
      <vt:lpstr>Туризм</vt:lpstr>
      <vt:lpstr>Презентация PowerPoint</vt:lpstr>
      <vt:lpstr>Туристичний центр – водоспад Ігуасу</vt:lpstr>
      <vt:lpstr>Винаходи</vt:lpstr>
      <vt:lpstr>Презентация PowerPoint</vt:lpstr>
      <vt:lpstr>Заняття аргентинців</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88</cp:revision>
  <dcterms:created xsi:type="dcterms:W3CDTF">2013-04-13T09:42:58Z</dcterms:created>
  <dcterms:modified xsi:type="dcterms:W3CDTF">2014-06-08T09:28:05Z</dcterms:modified>
</cp:coreProperties>
</file>