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62" r:id="rId5"/>
    <p:sldId id="259" r:id="rId6"/>
    <p:sldId id="260" r:id="rId7"/>
    <p:sldId id="261" r:id="rId8"/>
    <p:sldId id="288" r:id="rId9"/>
    <p:sldId id="264" r:id="rId10"/>
    <p:sldId id="263" r:id="rId11"/>
    <p:sldId id="266" r:id="rId12"/>
    <p:sldId id="265" r:id="rId13"/>
    <p:sldId id="268" r:id="rId14"/>
    <p:sldId id="267" r:id="rId15"/>
    <p:sldId id="269" r:id="rId16"/>
    <p:sldId id="270" r:id="rId17"/>
    <p:sldId id="271" r:id="rId18"/>
    <p:sldId id="272" r:id="rId19"/>
    <p:sldId id="273" r:id="rId20"/>
    <p:sldId id="274" r:id="rId21"/>
    <p:sldId id="275" r:id="rId22"/>
    <p:sldId id="276" r:id="rId23"/>
    <p:sldId id="278" r:id="rId24"/>
    <p:sldId id="277" r:id="rId25"/>
    <p:sldId id="279" r:id="rId26"/>
    <p:sldId id="283" r:id="rId27"/>
    <p:sldId id="281" r:id="rId28"/>
    <p:sldId id="284" r:id="rId29"/>
    <p:sldId id="282" r:id="rId30"/>
    <p:sldId id="286" r:id="rId31"/>
    <p:sldId id="285" r:id="rId32"/>
    <p:sldId id="280" r:id="rId33"/>
    <p:sldId id="28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54" autoAdjust="0"/>
  </p:normalViewPr>
  <p:slideViewPr>
    <p:cSldViewPr>
      <p:cViewPr varScale="1">
        <p:scale>
          <a:sx n="104" d="100"/>
          <a:sy n="104" d="100"/>
        </p:scale>
        <p:origin x="-11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21.03.2013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21.03.2013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21.03.2013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21.03.2013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 y="9330"/>
            <a:ext cx="9144000" cy="6858000"/>
          </a:xfrm>
          <a:prstGeom prst="rect">
            <a:avLst/>
          </a:prstGeom>
        </p:spPr>
      </p:pic>
      <p:sp>
        <p:nvSpPr>
          <p:cNvPr id="2" name="Заголовок 1"/>
          <p:cNvSpPr>
            <a:spLocks noGrp="1"/>
          </p:cNvSpPr>
          <p:nvPr>
            <p:ph type="ctrTitle"/>
          </p:nvPr>
        </p:nvSpPr>
        <p:spPr>
          <a:xfrm>
            <a:off x="3995936" y="404664"/>
            <a:ext cx="4833102" cy="1008112"/>
          </a:xfrm>
        </p:spPr>
        <p:txBody>
          <a:bodyPr/>
          <a:lstStyle/>
          <a:p>
            <a:r>
              <a:rPr lang="ru-RU" sz="6600" i="1" dirty="0" smtClean="0">
                <a:ln w="10160">
                  <a:solidFill>
                    <a:schemeClr val="accent1"/>
                  </a:solidFill>
                  <a:prstDash val="solid"/>
                </a:ln>
                <a:solidFill>
                  <a:srgbClr val="FFFFFF"/>
                </a:solidFill>
                <a:effectLst>
                  <a:outerShdw blurRad="38100" dist="32000" dir="5400000" algn="tl">
                    <a:srgbClr val="000000">
                      <a:alpha val="30000"/>
                    </a:srgbClr>
                  </a:outerShdw>
                </a:effectLst>
              </a:rPr>
              <a:t>Финляндия</a:t>
            </a:r>
            <a:endParaRPr lang="ru-RU" sz="6600" i="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Подзаголовок 2"/>
          <p:cNvSpPr>
            <a:spLocks noGrp="1"/>
          </p:cNvSpPr>
          <p:nvPr>
            <p:ph type="subTitle" idx="1"/>
          </p:nvPr>
        </p:nvSpPr>
        <p:spPr>
          <a:xfrm>
            <a:off x="3779912" y="5445224"/>
            <a:ext cx="6912768" cy="1224136"/>
          </a:xfrm>
        </p:spPr>
        <p:txBody>
          <a:bodyPr>
            <a:noAutofit/>
          </a:bodyPr>
          <a:lstStyle/>
          <a:p>
            <a:r>
              <a:rPr lang="ru-RU" dirty="0" smtClean="0">
                <a:solidFill>
                  <a:schemeClr val="bg2">
                    <a:lumMod val="50000"/>
                  </a:schemeClr>
                </a:solidFill>
              </a:rPr>
              <a:t>Работа</a:t>
            </a:r>
            <a:r>
              <a:rPr lang="en-US" dirty="0" smtClean="0">
                <a:solidFill>
                  <a:schemeClr val="bg2">
                    <a:lumMod val="50000"/>
                  </a:schemeClr>
                </a:solidFill>
              </a:rPr>
              <a:t> </a:t>
            </a:r>
            <a:r>
              <a:rPr lang="ru-RU" dirty="0" smtClean="0">
                <a:solidFill>
                  <a:schemeClr val="bg2">
                    <a:lumMod val="50000"/>
                  </a:schemeClr>
                </a:solidFill>
              </a:rPr>
              <a:t>ученицы 10-а класса</a:t>
            </a:r>
          </a:p>
          <a:p>
            <a:r>
              <a:rPr lang="ru-RU" dirty="0" err="1" smtClean="0">
                <a:solidFill>
                  <a:schemeClr val="bg2">
                    <a:lumMod val="50000"/>
                  </a:schemeClr>
                </a:solidFill>
              </a:rPr>
              <a:t>Шураевой</a:t>
            </a:r>
            <a:r>
              <a:rPr lang="ru-RU" dirty="0" smtClean="0">
                <a:solidFill>
                  <a:schemeClr val="bg2">
                    <a:lumMod val="50000"/>
                  </a:schemeClr>
                </a:solidFill>
              </a:rPr>
              <a:t> Кристины</a:t>
            </a:r>
            <a:endParaRPr lang="ru-RU" dirty="0">
              <a:solidFill>
                <a:schemeClr val="bg2">
                  <a:lumMod val="50000"/>
                </a:schemeClr>
              </a:solidFill>
            </a:endParaRPr>
          </a:p>
        </p:txBody>
      </p:sp>
    </p:spTree>
    <p:extLst>
      <p:ext uri="{BB962C8B-B14F-4D97-AF65-F5344CB8AC3E}">
        <p14:creationId xmlns:p14="http://schemas.microsoft.com/office/powerpoint/2010/main" val="195237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2248347"/>
            <a:ext cx="8444752" cy="3877815"/>
          </a:xfrm>
        </p:spPr>
        <p:txBody>
          <a:bodyPr>
            <a:normAutofit fontScale="92500" lnSpcReduction="10000"/>
          </a:bodyPr>
          <a:lstStyle/>
          <a:p>
            <a:r>
              <a:rPr lang="ru-RU" dirty="0"/>
              <a:t>В Финляндии насчитывается </a:t>
            </a:r>
            <a:r>
              <a:rPr lang="ru-RU" dirty="0" err="1"/>
              <a:t>ок</a:t>
            </a:r>
            <a:r>
              <a:rPr lang="ru-RU" dirty="0"/>
              <a:t>. 190 тыс. озер, занимающих 9% ее площади. Наиболее известно оз. Сайма на юго-востоке, имеющее важное значение для сплава леса и транспортировки грузов во внутренних районах, не обеспеченных железными и автомобильными дорогами. Озера </a:t>
            </a:r>
            <a:r>
              <a:rPr lang="ru-RU" dirty="0" err="1"/>
              <a:t>Пяйянне</a:t>
            </a:r>
            <a:r>
              <a:rPr lang="ru-RU" dirty="0"/>
              <a:t> на юге, </a:t>
            </a:r>
            <a:r>
              <a:rPr lang="ru-RU" dirty="0" err="1"/>
              <a:t>Нясиярви</a:t>
            </a:r>
            <a:r>
              <a:rPr lang="ru-RU" dirty="0"/>
              <a:t> на юго-западе и </a:t>
            </a:r>
            <a:r>
              <a:rPr lang="ru-RU" dirty="0" err="1"/>
              <a:t>Оулуярви</a:t>
            </a:r>
            <a:r>
              <a:rPr lang="ru-RU" dirty="0"/>
              <a:t> в центральной части Финляндии вместе с реками тоже играют важную роль для водного сообщения. Многочисленные небольшие каналы соединяют реки и озера страны, иногда в обход водопадов. Наибольшее значение имеет </a:t>
            </a:r>
            <a:r>
              <a:rPr lang="ru-RU" dirty="0" err="1"/>
              <a:t>Сайменский</a:t>
            </a:r>
            <a:r>
              <a:rPr lang="ru-RU" dirty="0"/>
              <a:t> канал, связывающий озеро Сайма с Финским заливом близ Выборга (часть канала проходит по территории Ленинградской области).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31" y="260648"/>
            <a:ext cx="2578980" cy="1608584"/>
          </a:xfrm>
          <a:prstGeom prst="ellipse">
            <a:avLst/>
          </a:prstGeom>
          <a:ln>
            <a:noFill/>
          </a:ln>
          <a:effectLst>
            <a:softEdge rad="112500"/>
          </a:effectLst>
        </p:spPr>
      </p:pic>
      <p:sp>
        <p:nvSpPr>
          <p:cNvPr id="3" name="Заголовок 2"/>
          <p:cNvSpPr>
            <a:spLocks noGrp="1"/>
          </p:cNvSpPr>
          <p:nvPr>
            <p:ph type="title"/>
          </p:nvPr>
        </p:nvSpPr>
        <p:spPr>
          <a:xfrm>
            <a:off x="179512" y="980728"/>
            <a:ext cx="77562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Водные ресурсы</a:t>
            </a:r>
            <a:r>
              <a:rPr lang="ru-RU" dirty="0"/>
              <a:t/>
            </a:r>
            <a:br>
              <a:rPr lang="ru-RU" dirty="0"/>
            </a:br>
            <a:endParaRPr lang="ru-RU" dirty="0"/>
          </a:p>
        </p:txBody>
      </p:sp>
    </p:spTree>
    <p:extLst>
      <p:ext uri="{BB962C8B-B14F-4D97-AF65-F5344CB8AC3E}">
        <p14:creationId xmlns:p14="http://schemas.microsoft.com/office/powerpoint/2010/main" val="251843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Объект 8"/>
          <p:cNvSpPr>
            <a:spLocks noGrp="1"/>
          </p:cNvSpPr>
          <p:nvPr>
            <p:ph idx="1"/>
          </p:nvPr>
        </p:nvSpPr>
        <p:spPr/>
        <p:txBody>
          <a:bodyPr/>
          <a:lstStyle/>
          <a:p>
            <a:endParaRPr lang="ru-RU" dirty="0"/>
          </a:p>
        </p:txBody>
      </p:sp>
      <p:sp>
        <p:nvSpPr>
          <p:cNvPr id="3" name="Заголовок 2"/>
          <p:cNvSpPr>
            <a:spLocks noGrp="1"/>
          </p:cNvSpPr>
          <p:nvPr>
            <p:ph type="title"/>
          </p:nvPr>
        </p:nvSpPr>
        <p:spPr>
          <a:xfrm>
            <a:off x="683568" y="332656"/>
            <a:ext cx="7756263" cy="1054250"/>
          </a:xfrm>
        </p:spPr>
        <p:txBody>
          <a:bodyPr/>
          <a:lstStyle/>
          <a:p>
            <a:r>
              <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Растительный и животный мир</a:t>
            </a:r>
          </a:p>
        </p:txBody>
      </p:sp>
    </p:spTree>
    <p:extLst>
      <p:ext uri="{BB962C8B-B14F-4D97-AF65-F5344CB8AC3E}">
        <p14:creationId xmlns:p14="http://schemas.microsoft.com/office/powerpoint/2010/main" val="206576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060848"/>
            <a:ext cx="8964488" cy="3877815"/>
          </a:xfrm>
        </p:spPr>
        <p:txBody>
          <a:bodyPr>
            <a:noAutofit/>
          </a:bodyPr>
          <a:lstStyle/>
          <a:p>
            <a:r>
              <a:rPr lang="ru-RU" sz="1800" dirty="0"/>
              <a:t>Почти 2/3 территории Финляндии покрыто лесами, поставляющими ценное сырье для лесоперерабатывающей и целлюлозно-бумажной промышленности. В стране произрастают северо- и </a:t>
            </a:r>
            <a:r>
              <a:rPr lang="ru-RU" sz="1800" dirty="0" err="1"/>
              <a:t>южнотаежные</a:t>
            </a:r>
            <a:r>
              <a:rPr lang="ru-RU" sz="1800" dirty="0"/>
              <a:t> леса, а на крайнем юго-западе – смешанные хвойно-широколиственные. </a:t>
            </a:r>
            <a:r>
              <a:rPr lang="ru-RU" sz="1800" dirty="0" smtClean="0"/>
              <a:t>Севернее </a:t>
            </a:r>
            <a:r>
              <a:rPr lang="ru-RU" sz="1800" dirty="0"/>
              <a:t>простираются лесотундра и тундра.</a:t>
            </a:r>
          </a:p>
          <a:p>
            <a:r>
              <a:rPr lang="ru-RU" sz="1800" dirty="0"/>
              <a:t>Треть территории Финляндии занимают болота (включая заболоченные леса). Торф широко используется в качестве подстилки для скота и гораздо реже на топливо. В ряде районов проведена мелиорация болот.</a:t>
            </a:r>
          </a:p>
          <a:p>
            <a:r>
              <a:rPr lang="ru-RU" sz="1800" dirty="0"/>
              <a:t>Животный мир Финляндии сильно обеднен. Обычно в лесах обитают лось, белка, заяц, лисица, выдра, реже – выхухоль. Медведь, волк и рысь встречаются только в восточных районах страны. Разнообразен мир птиц (до 250 видов, в том числе тетерев, глухарь, рябчик, куропатка). В реках и озерах водятся лосось, форель, сиг, окунь, судак, щука, ряпушка, а в Балтийском море – салака</a:t>
            </a:r>
            <a:r>
              <a:rPr lang="ru-RU" sz="1800" dirty="0" smtClean="0"/>
              <a:t>.</a:t>
            </a: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2747797" cy="2060848"/>
          </a:xfrm>
          <a:prstGeom prst="ellipse">
            <a:avLst/>
          </a:prstGeom>
          <a:ln>
            <a:noFill/>
          </a:ln>
          <a:effectLst>
            <a:softEdge rad="112500"/>
          </a:effectLst>
        </p:spPr>
      </p:pic>
      <p:sp>
        <p:nvSpPr>
          <p:cNvPr id="3" name="Заголовок 2"/>
          <p:cNvSpPr>
            <a:spLocks noGrp="1"/>
          </p:cNvSpPr>
          <p:nvPr>
            <p:ph type="title"/>
          </p:nvPr>
        </p:nvSpPr>
        <p:spPr>
          <a:xfrm>
            <a:off x="2483768" y="764704"/>
            <a:ext cx="59560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Растительный и животный мир</a:t>
            </a:r>
            <a:r>
              <a:rPr lang="ru-RU" dirty="0"/>
              <a:t/>
            </a:r>
            <a:br>
              <a:rPr lang="ru-RU" dirty="0"/>
            </a:br>
            <a:endParaRPr lang="ru-RU" dirty="0"/>
          </a:p>
        </p:txBody>
      </p:sp>
    </p:spTree>
    <p:extLst>
      <p:ext uri="{BB962C8B-B14F-4D97-AF65-F5344CB8AC3E}">
        <p14:creationId xmlns:p14="http://schemas.microsoft.com/office/powerpoint/2010/main" val="9550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8" y="0"/>
            <a:ext cx="9172608" cy="6858000"/>
          </a:xfrm>
        </p:spPr>
      </p:pic>
      <p:sp>
        <p:nvSpPr>
          <p:cNvPr id="3" name="Заголовок 2"/>
          <p:cNvSpPr>
            <a:spLocks noGrp="1"/>
          </p:cNvSpPr>
          <p:nvPr>
            <p:ph type="title"/>
          </p:nvPr>
        </p:nvSpPr>
        <p:spPr>
          <a:xfrm>
            <a:off x="2843808" y="116632"/>
            <a:ext cx="6244095" cy="10542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Полезные ископаемые</a:t>
            </a:r>
          </a:p>
        </p:txBody>
      </p:sp>
    </p:spTree>
    <p:extLst>
      <p:ext uri="{BB962C8B-B14F-4D97-AF65-F5344CB8AC3E}">
        <p14:creationId xmlns:p14="http://schemas.microsoft.com/office/powerpoint/2010/main" val="176159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2248347"/>
            <a:ext cx="8892480" cy="4493021"/>
          </a:xfrm>
        </p:spPr>
        <p:txBody>
          <a:bodyPr>
            <a:normAutofit lnSpcReduction="10000"/>
          </a:bodyPr>
          <a:lstStyle/>
          <a:p>
            <a:r>
              <a:rPr lang="ru-RU" sz="2600" dirty="0">
                <a:latin typeface="Constantia" pitchFamily="18" charset="0"/>
              </a:rPr>
              <a:t>Недра Финляндии изучены еще недостаточно, и поэтому ее часто относят к числу стран, бедных </a:t>
            </a:r>
            <a:r>
              <a:rPr lang="ru-RU" sz="2600" b="1" dirty="0">
                <a:solidFill>
                  <a:schemeClr val="tx1">
                    <a:lumMod val="75000"/>
                  </a:schemeClr>
                </a:solidFill>
                <a:latin typeface="Constantia" pitchFamily="18" charset="0"/>
              </a:rPr>
              <a:t>полезными ископаемыми</a:t>
            </a:r>
            <a:r>
              <a:rPr lang="ru-RU" sz="2600" dirty="0">
                <a:solidFill>
                  <a:schemeClr val="tx1">
                    <a:lumMod val="75000"/>
                  </a:schemeClr>
                </a:solidFill>
                <a:latin typeface="Constantia" pitchFamily="18" charset="0"/>
              </a:rPr>
              <a:t>. </a:t>
            </a:r>
            <a:r>
              <a:rPr lang="ru-RU" sz="2600" dirty="0">
                <a:latin typeface="Constantia" pitchFamily="18" charset="0"/>
              </a:rPr>
              <a:t>Однако в последние годы открыт ряд новых месторождений. Важнейшее значение имеют месторождения ванадия, по запасам которого Финляндия занимает первое место среди стран Западной Европы. Одно из первых мест среди европейских стран занимает Финляндия и по запасам меди. Обнаружены месторождения цинка и свинца. Есть и железорудные месторождения, запасы которых вполне могут обеспечить развитие национальной металлургии.</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320" y="44624"/>
            <a:ext cx="2466975" cy="1847850"/>
          </a:xfrm>
          <a:prstGeom prst="ellipse">
            <a:avLst/>
          </a:prstGeom>
          <a:ln>
            <a:noFill/>
          </a:ln>
          <a:effectLst>
            <a:softEdge rad="112500"/>
          </a:effectLst>
        </p:spPr>
      </p:pic>
      <p:sp>
        <p:nvSpPr>
          <p:cNvPr id="3" name="Заголовок 2"/>
          <p:cNvSpPr>
            <a:spLocks noGrp="1"/>
          </p:cNvSpPr>
          <p:nvPr>
            <p:ph type="title"/>
          </p:nvPr>
        </p:nvSpPr>
        <p:spPr>
          <a:xfrm>
            <a:off x="107504" y="548680"/>
            <a:ext cx="77562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Полезные ископаемые</a:t>
            </a:r>
            <a:endParaRPr lang="ru-RU" sz="4400" dirty="0"/>
          </a:p>
        </p:txBody>
      </p:sp>
    </p:spTree>
    <p:extLst>
      <p:ext uri="{BB962C8B-B14F-4D97-AF65-F5344CB8AC3E}">
        <p14:creationId xmlns:p14="http://schemas.microsoft.com/office/powerpoint/2010/main" val="420303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ельскохозяйственные </a:t>
            </a:r>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отрасли</a:t>
            </a:r>
          </a:p>
        </p:txBody>
      </p:sp>
    </p:spTree>
    <p:extLst>
      <p:ext uri="{BB962C8B-B14F-4D97-AF65-F5344CB8AC3E}">
        <p14:creationId xmlns:p14="http://schemas.microsoft.com/office/powerpoint/2010/main" val="174649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2248347"/>
            <a:ext cx="8444752" cy="3877815"/>
          </a:xfrm>
        </p:spPr>
        <p:txBody>
          <a:bodyPr>
            <a:normAutofit fontScale="92500" lnSpcReduction="20000"/>
          </a:bodyPr>
          <a:lstStyle/>
          <a:p>
            <a:r>
              <a:rPr lang="ru-RU" dirty="0">
                <a:latin typeface="Constantia" pitchFamily="18" charset="0"/>
              </a:rPr>
              <a:t>Финляндия— одна из самых северных стран с развитым сельским хозяйством. Его особенность — связь с лесным хозяйством. Основное направление сельского хозяйства —животноводство, преимущественно молочное, оно даёт 75% стоимости сельскохозяйственной продукции. В южном и центральных, районах наряду с животноводством важное значение имеет зерновое хозяйство. Сбыт и переработка сельскохозяйственной продукции в сильной степени монополизированы. В посевных преобладают кормовые культуры — овёс, ячмень, сеяные травы. Сельское хозяйство </a:t>
            </a:r>
            <a:r>
              <a:rPr lang="ru-RU" dirty="0" err="1">
                <a:latin typeface="Constantia" pitchFamily="18" charset="0"/>
              </a:rPr>
              <a:t>высокомеханизировано</a:t>
            </a:r>
            <a:r>
              <a:rPr lang="ru-RU" dirty="0">
                <a:latin typeface="Constantia" pitchFamily="18" charset="0"/>
              </a:rPr>
              <a:t> В северных районах— оленеводство. Звероводство. Получило развитие разведение норки , серебристой лисы, песца.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003" y="97233"/>
            <a:ext cx="2716485" cy="1802468"/>
          </a:xfrm>
          <a:prstGeom prst="ellipse">
            <a:avLst/>
          </a:prstGeom>
          <a:ln>
            <a:noFill/>
          </a:ln>
          <a:effectLst>
            <a:softEdge rad="112500"/>
          </a:effectLst>
        </p:spPr>
      </p:pic>
      <p:sp>
        <p:nvSpPr>
          <p:cNvPr id="3" name="Заголовок 2"/>
          <p:cNvSpPr>
            <a:spLocks noGrp="1"/>
          </p:cNvSpPr>
          <p:nvPr>
            <p:ph type="title"/>
          </p:nvPr>
        </p:nvSpPr>
        <p:spPr>
          <a:xfrm>
            <a:off x="683568" y="471342"/>
            <a:ext cx="77562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Сельскохозяйственные отрасли</a:t>
            </a:r>
            <a:endParaRPr lang="ru-RU" sz="4400" dirty="0"/>
          </a:p>
        </p:txBody>
      </p:sp>
    </p:spTree>
    <p:extLst>
      <p:ext uri="{BB962C8B-B14F-4D97-AF65-F5344CB8AC3E}">
        <p14:creationId xmlns:p14="http://schemas.microsoft.com/office/powerpoint/2010/main" val="308657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3" name="Заголовок 2"/>
          <p:cNvSpPr>
            <a:spLocks noGrp="1"/>
          </p:cNvSpPr>
          <p:nvPr>
            <p:ph type="title"/>
          </p:nvPr>
        </p:nvSpPr>
        <p:spPr>
          <a:xfrm>
            <a:off x="2771800" y="0"/>
            <a:ext cx="6359584" cy="10542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nstantia" pitchFamily="18" charset="0"/>
              </a:rPr>
              <a:t>Промышленность</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1408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39187"/>
            <a:ext cx="9056313" cy="4609653"/>
          </a:xfrm>
        </p:spPr>
        <p:txBody>
          <a:bodyPr>
            <a:normAutofit fontScale="62500" lnSpcReduction="20000"/>
          </a:bodyPr>
          <a:lstStyle/>
          <a:p>
            <a:r>
              <a:rPr lang="ru-RU" dirty="0">
                <a:latin typeface="Constantia" pitchFamily="18" charset="0"/>
              </a:rPr>
              <a:t>Финляндия – развитая страна с развитой промышленностью. Локомотивами </a:t>
            </a:r>
            <a:r>
              <a:rPr lang="ru-RU" b="1" dirty="0">
                <a:solidFill>
                  <a:schemeClr val="tx1">
                    <a:lumMod val="75000"/>
                  </a:schemeClr>
                </a:solidFill>
                <a:latin typeface="Constantia" pitchFamily="18" charset="0"/>
              </a:rPr>
              <a:t>финской промышленности</a:t>
            </a:r>
            <a:r>
              <a:rPr lang="ru-RU" dirty="0">
                <a:solidFill>
                  <a:schemeClr val="tx1">
                    <a:lumMod val="75000"/>
                  </a:schemeClr>
                </a:solidFill>
                <a:latin typeface="Constantia" pitchFamily="18" charset="0"/>
              </a:rPr>
              <a:t> </a:t>
            </a:r>
            <a:r>
              <a:rPr lang="ru-RU" dirty="0">
                <a:latin typeface="Constantia" pitchFamily="18" charset="0"/>
              </a:rPr>
              <a:t>считаются металлургия, машиностроение, электронная  и лесная промышленность. Лесобумажная промышленность по уровню технической оснащенности занимает одно из ведущих мест в мире. Характерной особенностью ее развития в последние годы является повышение степени комплексной переработки древесины, переход от механической ее обработки к химической. Финляндия производит 5% мирового выпуска продуктов из древесины, на ее долю приходится 15% мировой торговли бумагой.</a:t>
            </a:r>
          </a:p>
          <a:p>
            <a:r>
              <a:rPr lang="ru-RU" dirty="0">
                <a:latin typeface="Constantia" pitchFamily="18" charset="0"/>
              </a:rPr>
              <a:t>Металлообрабатывающая промышленность Финляндии производит суда, в том числе для арктического судоходства, машины и оборудование для лесной, целлюлозно-бумажной и металлообрабатывающей промышленности, промышленную автоматику, кабельные изделия, моторы и генераторы, трансформаторы, железнодорожный подвижной состав, автомобили, сельскохозяйственные машины, лифты и различные подъемники для внутризаводского транспорта, телевизоры, телефонные, радиотелефонные станции, коммуникационные системы связи и многие другие виды продукции.</a:t>
            </a:r>
          </a:p>
          <a:p>
            <a:r>
              <a:rPr lang="ru-RU" dirty="0">
                <a:latin typeface="Constantia" pitchFamily="18" charset="0"/>
              </a:rPr>
              <a:t>Цветная металлургия представлена, прежде всего, медеплавильной промышленностью и производством никеля, причем для нее характерен широкий ассортимент выпускаемых изделий и полное извлечение всех компонентов из перерабатываемого сырья.</a:t>
            </a:r>
          </a:p>
          <a:p>
            <a:r>
              <a:rPr lang="ru-RU" dirty="0">
                <a:latin typeface="Constantia" pitchFamily="18" charset="0"/>
              </a:rPr>
              <a:t>Химическая промышленность производит различные искусственные удобрения, автобензин, дизельное топливо и смазочные масла, битум, сжиженный газ, различные пластмассы, краски   и красители, сульфаты   для целлюлозно-бумажной промышленности, титановые оксиды. По уровню технологий химическая отрасль Финляндии занимает ведущее место в Европе</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4624"/>
            <a:ext cx="2376264" cy="1782198"/>
          </a:xfrm>
          <a:prstGeom prst="ellipse">
            <a:avLst/>
          </a:prstGeom>
          <a:ln>
            <a:noFill/>
          </a:ln>
          <a:effectLst>
            <a:softEdge rad="112500"/>
          </a:effectLst>
        </p:spPr>
      </p:pic>
      <p:sp>
        <p:nvSpPr>
          <p:cNvPr id="3" name="Заголовок 2"/>
          <p:cNvSpPr>
            <a:spLocks noGrp="1"/>
          </p:cNvSpPr>
          <p:nvPr>
            <p:ph type="title"/>
          </p:nvPr>
        </p:nvSpPr>
        <p:spPr>
          <a:xfrm>
            <a:off x="1187624" y="408598"/>
            <a:ext cx="77562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Промышленность</a:t>
            </a:r>
            <a:endParaRPr lang="ru-RU" sz="4400" dirty="0"/>
          </a:p>
        </p:txBody>
      </p:sp>
    </p:spTree>
    <p:extLst>
      <p:ext uri="{BB962C8B-B14F-4D97-AF65-F5344CB8AC3E}">
        <p14:creationId xmlns:p14="http://schemas.microsoft.com/office/powerpoint/2010/main" val="296321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3327031" y="40"/>
            <a:ext cx="5816969" cy="10542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Экономика</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9738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endParaRPr lang="ru-RU" sz="6000" dirty="0"/>
          </a:p>
        </p:txBody>
      </p:sp>
      <p:sp>
        <p:nvSpPr>
          <p:cNvPr id="3" name="Заголовок 2"/>
          <p:cNvSpPr>
            <a:spLocks noGrp="1"/>
          </p:cNvSpPr>
          <p:nvPr>
            <p:ph type="title"/>
          </p:nvPr>
        </p:nvSpPr>
        <p:spPr/>
        <p:txBody>
          <a:bodyPr/>
          <a:lstStyle/>
          <a:p>
            <a:pPr algn="l"/>
            <a:r>
              <a:rPr lang="ru-RU" dirty="0" smtClean="0"/>
              <a:t>    Флаг                  Герб</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420888"/>
            <a:ext cx="4664761" cy="322254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407168"/>
            <a:ext cx="3312368" cy="4104456"/>
          </a:xfrm>
          <a:prstGeom prst="rect">
            <a:avLst/>
          </a:prstGeom>
        </p:spPr>
      </p:pic>
    </p:spTree>
    <p:extLst>
      <p:ext uri="{BB962C8B-B14F-4D97-AF65-F5344CB8AC3E}">
        <p14:creationId xmlns:p14="http://schemas.microsoft.com/office/powerpoint/2010/main" val="12630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2348879"/>
            <a:ext cx="9144000" cy="4509121"/>
          </a:xfrm>
        </p:spPr>
        <p:txBody>
          <a:bodyPr>
            <a:normAutofit fontScale="85000" lnSpcReduction="20000"/>
          </a:bodyPr>
          <a:lstStyle/>
          <a:p>
            <a:r>
              <a:rPr lang="ru-RU" dirty="0">
                <a:latin typeface="Constantia" pitchFamily="18" charset="0"/>
              </a:rPr>
              <a:t>Экономическая структура Финляндии изменилась за последнее десятилетие. Поднялась значимость сферы услуг, а доля традиционной промышленности в ВВП сократилась. Доля сферы услуг составляет две трети от ВВП, а доля промышленности, соответственно, одну треть. Конкурирующие на международном уровне крупные промышленные компании в последние годы перевели производство ближе к развивающимся рынкам и странам с более дешевыми затратами на производство.</a:t>
            </a:r>
          </a:p>
          <a:p>
            <a:r>
              <a:rPr lang="ru-RU" dirty="0">
                <a:latin typeface="Constantia" pitchFamily="18" charset="0"/>
              </a:rPr>
              <a:t>Вызовом для развития финской экономики, помимо изменения структуры промышленности, является демографическое изменение. Работоспособного населения становится меньше. Это усложняет финансирование пенсий и медицинского обслуживания, гарантированное обеспечение которых предполагает повышение производительности труда и уровня занятости. Структурная перестройка экономики, старение населения и перевод производства ближе к экспортным рынкам замедляют сегодня экономический рост Финляндии.</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260648"/>
            <a:ext cx="1993404" cy="1481764"/>
          </a:xfrm>
          <a:prstGeom prst="ellipse">
            <a:avLst/>
          </a:prstGeom>
          <a:ln>
            <a:noFill/>
          </a:ln>
          <a:effectLst>
            <a:softEdge rad="112500"/>
          </a:effectLst>
        </p:spPr>
      </p:pic>
      <p:sp>
        <p:nvSpPr>
          <p:cNvPr id="3" name="Заголовок 2"/>
          <p:cNvSpPr>
            <a:spLocks noGrp="1"/>
          </p:cNvSpPr>
          <p:nvPr>
            <p:ph type="title"/>
          </p:nvPr>
        </p:nvSpPr>
        <p:spPr>
          <a:xfrm>
            <a:off x="179512" y="332656"/>
            <a:ext cx="77562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Структура экономики Финляндии</a:t>
            </a:r>
            <a:endParaRPr lang="ru-RU" sz="4400" dirty="0"/>
          </a:p>
        </p:txBody>
      </p:sp>
    </p:spTree>
    <p:extLst>
      <p:ext uri="{BB962C8B-B14F-4D97-AF65-F5344CB8AC3E}">
        <p14:creationId xmlns:p14="http://schemas.microsoft.com/office/powerpoint/2010/main" val="102546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496" y="2248347"/>
            <a:ext cx="9000999" cy="4493021"/>
          </a:xfrm>
        </p:spPr>
        <p:txBody>
          <a:bodyPr>
            <a:normAutofit fontScale="85000" lnSpcReduction="20000"/>
          </a:bodyPr>
          <a:lstStyle/>
          <a:p>
            <a:r>
              <a:rPr lang="ru-RU" dirty="0">
                <a:latin typeface="Constantia" pitchFamily="18" charset="0"/>
              </a:rPr>
              <a:t>Экспорт Финляндии довольно разнообразен по номенклатуре. Здесь можно найти и сельскохозяйственную продукцию, и продукцию машиностроения , и </a:t>
            </a:r>
            <a:r>
              <a:rPr lang="ru-RU" dirty="0" err="1">
                <a:latin typeface="Constantia" pitchFamily="18" charset="0"/>
              </a:rPr>
              <a:t>лесопиломатериалы</a:t>
            </a:r>
            <a:r>
              <a:rPr lang="ru-RU" dirty="0">
                <a:latin typeface="Constantia" pitchFamily="18" charset="0"/>
              </a:rPr>
              <a:t>. Одной из крупнейших статей </a:t>
            </a:r>
            <a:r>
              <a:rPr lang="ru-RU" b="1" dirty="0">
                <a:solidFill>
                  <a:schemeClr val="tx1">
                    <a:lumMod val="75000"/>
                  </a:schemeClr>
                </a:solidFill>
                <a:latin typeface="Constantia" pitchFamily="18" charset="0"/>
              </a:rPr>
              <a:t>экспорта Финляндии</a:t>
            </a:r>
            <a:r>
              <a:rPr lang="ru-RU" dirty="0">
                <a:latin typeface="Constantia" pitchFamily="18" charset="0"/>
              </a:rPr>
              <a:t> является продукция электронной и электротехнической промышленности. Не менее важной </a:t>
            </a:r>
            <a:r>
              <a:rPr lang="ru-RU" b="1" dirty="0">
                <a:latin typeface="Constantia" pitchFamily="18" charset="0"/>
              </a:rPr>
              <a:t>статьей </a:t>
            </a:r>
            <a:r>
              <a:rPr lang="ru-RU" b="1" dirty="0">
                <a:solidFill>
                  <a:schemeClr val="tx1">
                    <a:lumMod val="75000"/>
                  </a:schemeClr>
                </a:solidFill>
                <a:latin typeface="Constantia" pitchFamily="18" charset="0"/>
              </a:rPr>
              <a:t>экспорта</a:t>
            </a:r>
            <a:r>
              <a:rPr lang="ru-RU" dirty="0">
                <a:latin typeface="Constantia" pitchFamily="18" charset="0"/>
              </a:rPr>
              <a:t> является продукция </a:t>
            </a:r>
            <a:r>
              <a:rPr lang="ru-RU" b="1" dirty="0">
                <a:solidFill>
                  <a:schemeClr val="tx1">
                    <a:lumMod val="75000"/>
                  </a:schemeClr>
                </a:solidFill>
                <a:latin typeface="Constantia" pitchFamily="18" charset="0"/>
              </a:rPr>
              <a:t>лесной промышленности</a:t>
            </a:r>
            <a:r>
              <a:rPr lang="ru-RU" dirty="0">
                <a:latin typeface="Constantia" pitchFamily="18" charset="0"/>
              </a:rPr>
              <a:t>. Так же на сегодняшний день судостроение Финляндии пользуется спросом на мировом рынке. 12% финского промышленного экспорта приходится на продукцию химической промышленности. Преимущественно это продукты </a:t>
            </a:r>
            <a:r>
              <a:rPr lang="ru-RU" dirty="0" err="1">
                <a:latin typeface="Constantia" pitchFamily="18" charset="0"/>
              </a:rPr>
              <a:t>нефтеперегонки</a:t>
            </a:r>
            <a:r>
              <a:rPr lang="ru-RU" dirty="0">
                <a:latin typeface="Constantia" pitchFamily="18" charset="0"/>
              </a:rPr>
              <a:t>, красители, лаки, пластмассы, моющие вещества. Из сельскохозяйственных продуктов Финляндия экспортирует свинину. Как видим, экспорт Финляндии достаточно разнообразен по номенклатуре, но основные статьи дохода – это продукция электронной, лесной, металлургической (совместно с машиностроением) и химической промышленности. Надо заметить, что в экспорте ведущая роль все же принадлежит продукции высокой степени заводской готовности, а так же продуктам глубокой переработки.</a:t>
            </a:r>
          </a:p>
          <a:p>
            <a:endParaRPr lang="ru-RU" dirty="0"/>
          </a:p>
        </p:txBody>
      </p:sp>
      <p:sp>
        <p:nvSpPr>
          <p:cNvPr id="3" name="Заголовок 2"/>
          <p:cNvSpPr>
            <a:spLocks noGrp="1"/>
          </p:cNvSpPr>
          <p:nvPr>
            <p:ph type="title"/>
          </p:nvPr>
        </p:nvSpPr>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Экспорт</a:t>
            </a:r>
            <a:endParaRPr lang="ru-RU" sz="4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384" y="116632"/>
            <a:ext cx="2296704" cy="1714872"/>
          </a:xfrm>
          <a:prstGeom prst="ellipse">
            <a:avLst/>
          </a:prstGeom>
          <a:ln>
            <a:noFill/>
          </a:ln>
          <a:effectLst>
            <a:softEdge rad="112500"/>
          </a:effectLst>
        </p:spPr>
      </p:pic>
    </p:spTree>
    <p:extLst>
      <p:ext uri="{BB962C8B-B14F-4D97-AF65-F5344CB8AC3E}">
        <p14:creationId xmlns:p14="http://schemas.microsoft.com/office/powerpoint/2010/main" val="8393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5" y="2248347"/>
            <a:ext cx="8337248" cy="3877815"/>
          </a:xfrm>
        </p:spPr>
        <p:txBody>
          <a:bodyPr>
            <a:normAutofit fontScale="92500" lnSpcReduction="20000"/>
          </a:bodyPr>
          <a:lstStyle/>
          <a:p>
            <a:r>
              <a:rPr lang="ru-RU" dirty="0">
                <a:latin typeface="Constantia" pitchFamily="18" charset="0"/>
              </a:rPr>
              <a:t>Несмотря на то, что Финляндия имеет развитую промышленность и сельское хозяйство, активно экспортирует свою продукцию за рубеж, существует целый перечень товаров, которые страна вынуждена импортировать. В первую очередь, это, конечно же, нефть и газ. Основным поставщиком этих товаров в Финляндию является Россия.  Другими статьями финского импорта являются потребительские товары. Так же в страну ввозятся лекарственные препараты, текстильная продукция, а так же молочные товары (и это не смотря на уровень развития мясомолочного хозяйства Финляндии). Особой разновидностью импорта является иностранные инвестиции. </a:t>
            </a:r>
          </a:p>
          <a:p>
            <a:endParaRPr lang="ru-RU" dirty="0"/>
          </a:p>
        </p:txBody>
      </p:sp>
      <p:sp>
        <p:nvSpPr>
          <p:cNvPr id="3" name="Заголовок 2"/>
          <p:cNvSpPr>
            <a:spLocks noGrp="1"/>
          </p:cNvSpPr>
          <p:nvPr>
            <p:ph type="title"/>
          </p:nvPr>
        </p:nvSpPr>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Импорт</a:t>
            </a:r>
            <a:endParaRPr lang="ru-RU" sz="4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984" y="116632"/>
            <a:ext cx="2448271" cy="1744393"/>
          </a:xfrm>
          <a:prstGeom prst="ellipse">
            <a:avLst/>
          </a:prstGeom>
          <a:ln>
            <a:noFill/>
          </a:ln>
          <a:effectLst>
            <a:softEdge rad="112500"/>
          </a:effectLst>
        </p:spPr>
      </p:pic>
    </p:spTree>
    <p:extLst>
      <p:ext uri="{BB962C8B-B14F-4D97-AF65-F5344CB8AC3E}">
        <p14:creationId xmlns:p14="http://schemas.microsoft.com/office/powerpoint/2010/main" val="2134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6248"/>
            <a:ext cx="9144000" cy="6884248"/>
          </a:xfrm>
        </p:spPr>
      </p:pic>
      <p:sp>
        <p:nvSpPr>
          <p:cNvPr id="3" name="Заголовок 2"/>
          <p:cNvSpPr>
            <a:spLocks noGrp="1"/>
          </p:cNvSpPr>
          <p:nvPr>
            <p:ph type="title"/>
          </p:nvPr>
        </p:nvSpPr>
        <p:spPr>
          <a:xfrm>
            <a:off x="2699792" y="0"/>
            <a:ext cx="6444208" cy="1054250"/>
          </a:xfrm>
        </p:spPr>
        <p:txBody>
          <a:bodyPr/>
          <a:lstStyle/>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Транспорт и связь</a:t>
            </a:r>
          </a:p>
        </p:txBody>
      </p:sp>
    </p:spTree>
    <p:extLst>
      <p:ext uri="{BB962C8B-B14F-4D97-AF65-F5344CB8AC3E}">
        <p14:creationId xmlns:p14="http://schemas.microsoft.com/office/powerpoint/2010/main" val="110440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248347"/>
            <a:ext cx="9036495" cy="4609653"/>
          </a:xfrm>
        </p:spPr>
        <p:txBody>
          <a:bodyPr>
            <a:normAutofit fontScale="77500" lnSpcReduction="20000"/>
          </a:bodyPr>
          <a:lstStyle/>
          <a:p>
            <a:r>
              <a:rPr lang="ru-RU" dirty="0"/>
              <a:t>Государственные железные дороги Финляндии сконцентрированы в южной части страны. Их общая протяженность 5900 км, причем электрифицированы лишь 1600 км. Хотя система автомобильных дорог была расширена, а парк частных автомашин сильно вырос в 1960–1970-е годы, интенсивность дорожного движения в Финляндии все еще невелика по сравнению с другими скандинавскими странами. Автобусное сообщение летом поддерживается вплоть до крайних северных районов. Длина автомобильных дорог достигает 80 тыс. км. Сеть судоходных водных путей протяженностью 6,1 тыс. км, включающая каналы между многочисленными озерами, имеет исключительно важное значение для пассажирских и грузовых перевозок. Зимой судоходство по каналам осуществляется с помощью ледоколов.</a:t>
            </a:r>
          </a:p>
          <a:p>
            <a:r>
              <a:rPr lang="ru-RU" dirty="0"/>
              <a:t>В 1998 в Финляндии насчитывалось больше мобильных телефонов на душу населения (50,1 на 100 жителей), чем в любой другой стране мира. Корпорация «Нокиа», основанная в Финляндии и имеющая там свою штаб-квартиру, является крупнейшим мировым производителем мобильных телефонов. Финляндия лидирует также по развитию системы Интернет, в 1998 к ней были подключены 88 человек на каждую 1000 жителей, а на каждые 100 тыс. жителей приходилось 654 сервера. Особенно высоким уровнем использования этой системы связи отличаются университеты.</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6896"/>
            <a:ext cx="2857500" cy="1905000"/>
          </a:xfrm>
          <a:prstGeom prst="ellipse">
            <a:avLst/>
          </a:prstGeom>
          <a:ln>
            <a:noFill/>
          </a:ln>
          <a:effectLst>
            <a:softEdge rad="112500"/>
          </a:effectLst>
        </p:spPr>
      </p:pic>
      <p:sp>
        <p:nvSpPr>
          <p:cNvPr id="3" name="Заголовок 2"/>
          <p:cNvSpPr>
            <a:spLocks noGrp="1"/>
          </p:cNvSpPr>
          <p:nvPr>
            <p:ph type="title"/>
          </p:nvPr>
        </p:nvSpPr>
        <p:spPr>
          <a:xfrm>
            <a:off x="5760" y="548680"/>
            <a:ext cx="7761185"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Транспорт и </a:t>
            </a: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связь</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06903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0607" y="0"/>
            <a:ext cx="10044608" cy="6858000"/>
          </a:xfrm>
        </p:spPr>
      </p:pic>
      <p:sp>
        <p:nvSpPr>
          <p:cNvPr id="3" name="Заголовок 2"/>
          <p:cNvSpPr>
            <a:spLocks noGrp="1"/>
          </p:cNvSpPr>
          <p:nvPr>
            <p:ph type="title"/>
          </p:nvPr>
        </p:nvSpPr>
        <p:spPr>
          <a:xfrm>
            <a:off x="1763688" y="0"/>
            <a:ext cx="7756263" cy="504664"/>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Достопримечательности</a:t>
            </a:r>
            <a:endParaRPr lang="ru-RU"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7154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2627785" y="-9104"/>
            <a:ext cx="6408712" cy="10542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Деревня Санта Клауса</a:t>
            </a:r>
          </a:p>
        </p:txBody>
      </p:sp>
    </p:spTree>
    <p:extLst>
      <p:ext uri="{BB962C8B-B14F-4D97-AF65-F5344CB8AC3E}">
        <p14:creationId xmlns:p14="http://schemas.microsoft.com/office/powerpoint/2010/main" val="152652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6232" y="2233483"/>
            <a:ext cx="9108503" cy="4609653"/>
          </a:xfrm>
        </p:spPr>
        <p:txBody>
          <a:bodyPr>
            <a:normAutofit lnSpcReduction="10000"/>
          </a:bodyPr>
          <a:lstStyle/>
          <a:p>
            <a:r>
              <a:rPr lang="ru-RU" sz="1600" dirty="0" smtClean="0">
                <a:solidFill>
                  <a:schemeClr val="tx1">
                    <a:lumMod val="75000"/>
                  </a:schemeClr>
                </a:solidFill>
              </a:rPr>
              <a:t>Легенда : </a:t>
            </a:r>
            <a:r>
              <a:rPr lang="ru-RU" sz="1400" dirty="0" smtClean="0"/>
              <a:t>Далеко </a:t>
            </a:r>
            <a:r>
              <a:rPr lang="ru-RU" sz="1400" dirty="0"/>
              <a:t>на севере среди дикой бесконечной местности финской Лапландии находится загадочная гора, спрятанная от человеческих глаз и ушей, под названием </a:t>
            </a:r>
            <a:r>
              <a:rPr lang="ru-RU" sz="1400" dirty="0" err="1"/>
              <a:t>Корватунтури</a:t>
            </a:r>
            <a:r>
              <a:rPr lang="ru-RU" sz="1400" dirty="0"/>
              <a:t>, где живет Санта Клаус со своей женой, своими эльфами и оленями. Гора напоминает по форме ухо, поэтому, говорят, что он может слышать всех детей мира. </a:t>
            </a:r>
            <a:br>
              <a:rPr lang="ru-RU" sz="1400" dirty="0"/>
            </a:br>
            <a:r>
              <a:rPr lang="ru-RU" sz="1400" dirty="0"/>
              <a:t>Так как Санта Клаус не хотел, чтобы его уютный дом беспокоили многочисленные посетители, и так как он в тоже время никого ни хотел разочаровывать, ему пришла в голову отличная мысль организовать свой офис на Северном полярном круге</a:t>
            </a:r>
            <a:r>
              <a:rPr lang="ru-RU" sz="1400" dirty="0" smtClean="0"/>
              <a:t>, </a:t>
            </a:r>
            <a:r>
              <a:rPr lang="ru-RU" sz="1400" dirty="0"/>
              <a:t>где бы он мог каждый день в году принимать гостей со всех уголков мира</a:t>
            </a:r>
            <a:r>
              <a:rPr lang="ru-RU" sz="1400" dirty="0" smtClean="0"/>
              <a:t>.</a:t>
            </a:r>
          </a:p>
          <a:p>
            <a:r>
              <a:rPr lang="ru-RU" sz="1400" b="1" dirty="0">
                <a:solidFill>
                  <a:schemeClr val="tx1">
                    <a:lumMod val="75000"/>
                  </a:schemeClr>
                </a:solidFill>
              </a:rPr>
              <a:t>Деревня Санта Клауса (</a:t>
            </a:r>
            <a:r>
              <a:rPr lang="ru-RU" sz="1400" b="1" dirty="0" err="1">
                <a:solidFill>
                  <a:schemeClr val="tx1">
                    <a:lumMod val="75000"/>
                  </a:schemeClr>
                </a:solidFill>
              </a:rPr>
              <a:t>Santa</a:t>
            </a:r>
            <a:r>
              <a:rPr lang="ru-RU" sz="1400" b="1" dirty="0">
                <a:solidFill>
                  <a:schemeClr val="tx1">
                    <a:lumMod val="75000"/>
                  </a:schemeClr>
                </a:solidFill>
              </a:rPr>
              <a:t> </a:t>
            </a:r>
            <a:r>
              <a:rPr lang="ru-RU" sz="1400" b="1" dirty="0" err="1">
                <a:solidFill>
                  <a:schemeClr val="tx1">
                    <a:lumMod val="75000"/>
                  </a:schemeClr>
                </a:solidFill>
              </a:rPr>
              <a:t>Claus</a:t>
            </a:r>
            <a:r>
              <a:rPr lang="ru-RU" sz="1400" b="1" dirty="0">
                <a:solidFill>
                  <a:schemeClr val="tx1">
                    <a:lumMod val="75000"/>
                  </a:schemeClr>
                </a:solidFill>
              </a:rPr>
              <a:t> </a:t>
            </a:r>
            <a:r>
              <a:rPr lang="ru-RU" sz="1400" b="1" dirty="0" err="1">
                <a:solidFill>
                  <a:schemeClr val="tx1">
                    <a:lumMod val="75000"/>
                  </a:schemeClr>
                </a:solidFill>
              </a:rPr>
              <a:t>Village</a:t>
            </a:r>
            <a:r>
              <a:rPr lang="ru-RU" sz="1400" b="1" dirty="0">
                <a:solidFill>
                  <a:schemeClr val="tx1">
                    <a:lumMod val="75000"/>
                  </a:schemeClr>
                </a:solidFill>
              </a:rPr>
              <a:t>)</a:t>
            </a:r>
            <a:r>
              <a:rPr lang="ru-RU" sz="1400" dirty="0"/>
              <a:t> лежит в 8 км к северу от </a:t>
            </a:r>
            <a:r>
              <a:rPr lang="ru-RU" sz="1400" dirty="0" err="1"/>
              <a:t>Рованиеми</a:t>
            </a:r>
            <a:r>
              <a:rPr lang="ru-RU" sz="1400" dirty="0"/>
              <a:t>, прямо на Северном полярном круге. На территории деревни также находятся мастерские Санта Клауса, Главпочтамт, многочисленные сувенирные магазины, кафе и рестораны. На службе Санта Клауса работают его помощники - эльфы, которые всегда готовы оказать теплый прием. </a:t>
            </a:r>
            <a:br>
              <a:rPr lang="ru-RU" sz="1400" dirty="0"/>
            </a:br>
            <a:r>
              <a:rPr lang="ru-RU" sz="1400" dirty="0"/>
              <a:t/>
            </a:r>
            <a:br>
              <a:rPr lang="ru-RU" sz="1400" dirty="0"/>
            </a:br>
            <a:r>
              <a:rPr lang="ru-RU" sz="1400" dirty="0"/>
              <a:t>Самое привлекательное, особенно для детей, в деревне - это, конечно, встретиться с самим Санта Клаусом в его офисе и прошептать ему свое желание на ушко. </a:t>
            </a:r>
            <a:br>
              <a:rPr lang="ru-RU" sz="1400" dirty="0"/>
            </a:br>
            <a:r>
              <a:rPr lang="ru-RU" sz="1400" dirty="0"/>
              <a:t/>
            </a:r>
            <a:br>
              <a:rPr lang="ru-RU" sz="1400" dirty="0"/>
            </a:br>
            <a:r>
              <a:rPr lang="ru-RU" sz="1400" dirty="0"/>
              <a:t>Все письма, адресованные Санта Клаусу, пребывают в Главпочтамт, расположенный в центре деревни. Приблизительно 700 тысяч писем приходят сюда каждый год от детей со всего мира. Здесь Вы также можете отправить посылку или письмо или открытку домой или друзьям с уникальным штампом Полярного круга и купить различные сувениры. </a:t>
            </a:r>
            <a:br>
              <a:rPr lang="ru-RU" sz="1400" dirty="0"/>
            </a:br>
            <a:r>
              <a:rPr lang="ru-RU" sz="1400" dirty="0"/>
              <a:t/>
            </a:r>
            <a:br>
              <a:rPr lang="ru-RU" sz="1400" dirty="0"/>
            </a:br>
            <a:r>
              <a:rPr lang="ru-RU" sz="1400" dirty="0"/>
              <a:t>В двух километрах от деревни расположен тематический развлекательный центр Санта Парк.</a:t>
            </a:r>
            <a:endParaRPr lang="ru-RU" sz="1400" dirty="0">
              <a:solidFill>
                <a:schemeClr val="tx1">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04664"/>
            <a:ext cx="2098116" cy="1465690"/>
          </a:xfrm>
          <a:prstGeom prst="ellipse">
            <a:avLst/>
          </a:prstGeom>
          <a:ln>
            <a:noFill/>
          </a:ln>
          <a:effectLst>
            <a:softEdge rad="112500"/>
          </a:effectLst>
        </p:spPr>
      </p:pic>
      <p:sp>
        <p:nvSpPr>
          <p:cNvPr id="3" name="Заголовок 2"/>
          <p:cNvSpPr>
            <a:spLocks noGrp="1"/>
          </p:cNvSpPr>
          <p:nvPr>
            <p:ph type="title"/>
          </p:nvPr>
        </p:nvSpPr>
        <p:spPr>
          <a:xfrm>
            <a:off x="28624" y="610384"/>
            <a:ext cx="77562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Деревня Санта Клауса</a:t>
            </a:r>
          </a:p>
        </p:txBody>
      </p:sp>
    </p:spTree>
    <p:extLst>
      <p:ext uri="{BB962C8B-B14F-4D97-AF65-F5344CB8AC3E}">
        <p14:creationId xmlns:p14="http://schemas.microsoft.com/office/powerpoint/2010/main" val="121050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2987824" y="35472"/>
            <a:ext cx="6048673" cy="10542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Снежный замок</a:t>
            </a:r>
          </a:p>
        </p:txBody>
      </p:sp>
    </p:spTree>
    <p:extLst>
      <p:ext uri="{BB962C8B-B14F-4D97-AF65-F5344CB8AC3E}">
        <p14:creationId xmlns:p14="http://schemas.microsoft.com/office/powerpoint/2010/main" val="26639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ru-RU" dirty="0"/>
              <a:t>Самый большой в мире </a:t>
            </a:r>
            <a:r>
              <a:rPr lang="ru-RU" b="1" dirty="0">
                <a:solidFill>
                  <a:schemeClr val="tx1">
                    <a:lumMod val="75000"/>
                  </a:schemeClr>
                </a:solidFill>
              </a:rPr>
              <a:t>Снежный замок (</a:t>
            </a:r>
            <a:r>
              <a:rPr lang="ru-RU" b="1" dirty="0" err="1">
                <a:solidFill>
                  <a:schemeClr val="tx1">
                    <a:lumMod val="75000"/>
                  </a:schemeClr>
                </a:solidFill>
              </a:rPr>
              <a:t>Snow</a:t>
            </a:r>
            <a:r>
              <a:rPr lang="ru-RU" b="1" dirty="0">
                <a:solidFill>
                  <a:schemeClr val="tx1">
                    <a:lumMod val="75000"/>
                  </a:schemeClr>
                </a:solidFill>
              </a:rPr>
              <a:t> </a:t>
            </a:r>
            <a:r>
              <a:rPr lang="ru-RU" b="1" dirty="0" err="1">
                <a:solidFill>
                  <a:schemeClr val="tx1">
                    <a:lumMod val="75000"/>
                  </a:schemeClr>
                </a:solidFill>
              </a:rPr>
              <a:t>Castle</a:t>
            </a:r>
            <a:r>
              <a:rPr lang="ru-RU" b="1" dirty="0">
                <a:solidFill>
                  <a:schemeClr val="tx1">
                    <a:lumMod val="75000"/>
                  </a:schemeClr>
                </a:solidFill>
              </a:rPr>
              <a:t>)</a:t>
            </a:r>
            <a:r>
              <a:rPr lang="ru-RU" dirty="0"/>
              <a:t> - это великолепный пример великого таланта и умения местных архитекторов и строителей. Внутри стен замка дети и взрослые смогут получить незабываемое впечатление. Замок был построен впервые в 1996 г. и стал настолько популярным, что его стали строить каждую зиму. Дизайн замка меняется каждый год. В замке расположены Снежный отель, Снежная часовня, художественная галерея, бар, ресторан, сауна и другие интересные места, число которых увеличивается с каждым новым замком. Для детей имеется специальное место, включая парк для игры в снежки и снежные туннели. </a:t>
            </a:r>
            <a:br>
              <a:rPr lang="ru-RU" dirty="0"/>
            </a:br>
            <a:r>
              <a:rPr lang="ru-RU" dirty="0"/>
              <a:t/>
            </a:r>
            <a:br>
              <a:rPr lang="ru-RU" dirty="0"/>
            </a:br>
            <a:r>
              <a:rPr lang="ru-RU" dirty="0"/>
              <a:t>Снежный отель является одним из самых интересных мест в мире, где можно остановиться на ночь. Температура в комнатах отеля держится на уровне -5°C, но гости могут не бояться замерзнуть ночью, так как имеются специальные теплые и комфортные спальные мешки.</a:t>
            </a:r>
          </a:p>
        </p:txBody>
      </p:sp>
      <p:sp>
        <p:nvSpPr>
          <p:cNvPr id="3" name="Заголовок 2"/>
          <p:cNvSpPr>
            <a:spLocks noGrp="1"/>
          </p:cNvSpPr>
          <p:nvPr>
            <p:ph type="title"/>
          </p:nvPr>
        </p:nvSpPr>
        <p:spPr>
          <a:xfrm>
            <a:off x="179512" y="548680"/>
            <a:ext cx="7756263" cy="1054250"/>
          </a:xfrm>
        </p:spPr>
        <p:txBody>
          <a:bodyPr/>
          <a:lstStyle/>
          <a:p>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Снежный замок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88640"/>
            <a:ext cx="2320179" cy="1682130"/>
          </a:xfrm>
          <a:prstGeom prst="ellipse">
            <a:avLst/>
          </a:prstGeom>
          <a:ln>
            <a:noFill/>
          </a:ln>
          <a:effectLst>
            <a:softEdge rad="112500"/>
          </a:effectLst>
        </p:spPr>
      </p:pic>
    </p:spTree>
    <p:extLst>
      <p:ext uri="{BB962C8B-B14F-4D97-AF65-F5344CB8AC3E}">
        <p14:creationId xmlns:p14="http://schemas.microsoft.com/office/powerpoint/2010/main" val="40230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latin typeface="Constantia" pitchFamily="18" charset="0"/>
              </a:rPr>
              <a:t>Официальное название </a:t>
            </a:r>
            <a:r>
              <a:rPr lang="ru-RU" dirty="0">
                <a:solidFill>
                  <a:schemeClr val="tx1">
                    <a:lumMod val="75000"/>
                  </a:schemeClr>
                </a:solidFill>
              </a:rPr>
              <a:t>- </a:t>
            </a:r>
            <a:r>
              <a:rPr lang="vi-VN" b="1" dirty="0">
                <a:solidFill>
                  <a:schemeClr val="tx1">
                    <a:lumMod val="75000"/>
                  </a:schemeClr>
                </a:solidFill>
              </a:rPr>
              <a:t>Финля́ндская Респу́блика</a:t>
            </a:r>
            <a:endParaRPr lang="ru-RU" dirty="0">
              <a:solidFill>
                <a:schemeClr val="tx1">
                  <a:lumMod val="75000"/>
                </a:schemeClr>
              </a:solidFill>
            </a:endParaRPr>
          </a:p>
          <a:p>
            <a:r>
              <a:rPr lang="ru-RU" dirty="0">
                <a:latin typeface="Constantia" pitchFamily="18" charset="0"/>
              </a:rPr>
              <a:t>Официальные языки </a:t>
            </a:r>
            <a:r>
              <a:rPr lang="ru-RU" dirty="0">
                <a:solidFill>
                  <a:schemeClr val="tx1">
                    <a:lumMod val="75000"/>
                  </a:schemeClr>
                </a:solidFill>
              </a:rPr>
              <a:t>- </a:t>
            </a:r>
            <a:r>
              <a:rPr lang="ru-RU" b="1" dirty="0">
                <a:solidFill>
                  <a:schemeClr val="tx1">
                    <a:lumMod val="75000"/>
                  </a:schemeClr>
                </a:solidFill>
                <a:latin typeface="Constantia" pitchFamily="18" charset="0"/>
                <a:ea typeface="DejaVu Sans Mono" pitchFamily="49" charset="0"/>
                <a:cs typeface="Arial" pitchFamily="34" charset="0"/>
              </a:rPr>
              <a:t>финский , шведский</a:t>
            </a:r>
          </a:p>
          <a:p>
            <a:r>
              <a:rPr lang="ru-RU" dirty="0">
                <a:latin typeface="Constantia" pitchFamily="18" charset="0"/>
                <a:ea typeface="DejaVu Sans Mono" pitchFamily="49" charset="0"/>
                <a:cs typeface="Arial" pitchFamily="34" charset="0"/>
              </a:rPr>
              <a:t>Столица</a:t>
            </a:r>
            <a:r>
              <a:rPr lang="ru-RU" b="1" dirty="0">
                <a:latin typeface="Constantia" pitchFamily="18" charset="0"/>
                <a:ea typeface="DejaVu Sans Mono" pitchFamily="49" charset="0"/>
                <a:cs typeface="Arial" pitchFamily="34" charset="0"/>
              </a:rPr>
              <a:t> </a:t>
            </a:r>
            <a:r>
              <a:rPr lang="ru-RU" b="1" dirty="0">
                <a:solidFill>
                  <a:schemeClr val="tx1">
                    <a:lumMod val="75000"/>
                  </a:schemeClr>
                </a:solidFill>
                <a:latin typeface="Constantia" pitchFamily="18" charset="0"/>
                <a:ea typeface="DejaVu Sans Mono" pitchFamily="49" charset="0"/>
                <a:cs typeface="Arial" pitchFamily="34" charset="0"/>
              </a:rPr>
              <a:t>– Хельсинки</a:t>
            </a:r>
          </a:p>
          <a:p>
            <a:r>
              <a:rPr lang="ru-RU" dirty="0">
                <a:latin typeface="Constantia" pitchFamily="18" charset="0"/>
                <a:ea typeface="DejaVu Sans Mono" pitchFamily="49" charset="0"/>
                <a:cs typeface="Arial" pitchFamily="34" charset="0"/>
              </a:rPr>
              <a:t>Форма правления </a:t>
            </a:r>
            <a:r>
              <a:rPr lang="ru-RU" b="1" dirty="0">
                <a:solidFill>
                  <a:schemeClr val="tx1">
                    <a:lumMod val="75000"/>
                  </a:schemeClr>
                </a:solidFill>
                <a:latin typeface="Constantia" pitchFamily="18" charset="0"/>
                <a:ea typeface="DejaVu Sans Mono" pitchFamily="49" charset="0"/>
                <a:cs typeface="Arial" pitchFamily="34" charset="0"/>
              </a:rPr>
              <a:t>– Смешанная республик</a:t>
            </a:r>
            <a:r>
              <a:rPr lang="ru-RU" b="1" dirty="0">
                <a:solidFill>
                  <a:schemeClr val="accent1">
                    <a:lumMod val="90000"/>
                    <a:lumOff val="10000"/>
                  </a:schemeClr>
                </a:solidFill>
                <a:latin typeface="Constantia" pitchFamily="18" charset="0"/>
                <a:ea typeface="DejaVu Sans Mono" pitchFamily="49" charset="0"/>
                <a:cs typeface="Arial" pitchFamily="34" charset="0"/>
              </a:rPr>
              <a:t>а</a:t>
            </a:r>
          </a:p>
          <a:p>
            <a:r>
              <a:rPr lang="ru-RU" dirty="0">
                <a:latin typeface="Constantia" pitchFamily="18" charset="0"/>
                <a:ea typeface="DejaVu Sans Mono" pitchFamily="49" charset="0"/>
                <a:cs typeface="Arial" pitchFamily="34" charset="0"/>
              </a:rPr>
              <a:t>Территория</a:t>
            </a:r>
            <a:r>
              <a:rPr lang="ru-RU" b="1" dirty="0">
                <a:latin typeface="Constantia" pitchFamily="18" charset="0"/>
                <a:ea typeface="DejaVu Sans Mono" pitchFamily="49" charset="0"/>
                <a:cs typeface="Arial" pitchFamily="34" charset="0"/>
              </a:rPr>
              <a:t> </a:t>
            </a:r>
            <a:r>
              <a:rPr lang="ru-RU" b="1" dirty="0">
                <a:solidFill>
                  <a:schemeClr val="tx1">
                    <a:lumMod val="75000"/>
                  </a:schemeClr>
                </a:solidFill>
                <a:latin typeface="Constantia" pitchFamily="18" charset="0"/>
                <a:ea typeface="DejaVu Sans Mono" pitchFamily="49" charset="0"/>
                <a:cs typeface="Arial" pitchFamily="34" charset="0"/>
              </a:rPr>
              <a:t>- </a:t>
            </a:r>
            <a:r>
              <a:rPr lang="ru-RU" b="1" dirty="0">
                <a:solidFill>
                  <a:schemeClr val="tx1">
                    <a:lumMod val="75000"/>
                  </a:schemeClr>
                </a:solidFill>
                <a:latin typeface="Constantia" pitchFamily="18" charset="0"/>
              </a:rPr>
              <a:t>338 430,53 км²</a:t>
            </a:r>
          </a:p>
          <a:p>
            <a:r>
              <a:rPr lang="ru-RU" dirty="0">
                <a:latin typeface="Constantia" pitchFamily="18" charset="0"/>
                <a:ea typeface="DejaVu Sans Mono" pitchFamily="49" charset="0"/>
                <a:cs typeface="Arial" pitchFamily="34" charset="0"/>
              </a:rPr>
              <a:t>Население</a:t>
            </a:r>
            <a:r>
              <a:rPr lang="ru-RU" b="1" dirty="0">
                <a:latin typeface="Constantia" pitchFamily="18" charset="0"/>
                <a:ea typeface="DejaVu Sans Mono" pitchFamily="49" charset="0"/>
                <a:cs typeface="Arial" pitchFamily="34" charset="0"/>
              </a:rPr>
              <a:t> </a:t>
            </a:r>
            <a:r>
              <a:rPr lang="ru-RU" b="1" dirty="0">
                <a:solidFill>
                  <a:schemeClr val="tx1">
                    <a:lumMod val="75000"/>
                  </a:schemeClr>
                </a:solidFill>
                <a:latin typeface="Constantia" pitchFamily="18" charset="0"/>
                <a:ea typeface="DejaVu Sans Mono" pitchFamily="49" charset="0"/>
                <a:cs typeface="Arial" pitchFamily="34" charset="0"/>
              </a:rPr>
              <a:t>- </a:t>
            </a:r>
            <a:r>
              <a:rPr lang="ru-RU" b="1" dirty="0">
                <a:solidFill>
                  <a:schemeClr val="tx1">
                    <a:lumMod val="75000"/>
                  </a:schemeClr>
                </a:solidFill>
                <a:latin typeface="Constantia" pitchFamily="18" charset="0"/>
              </a:rPr>
              <a:t>5 180 000 чел.</a:t>
            </a:r>
          </a:p>
          <a:p>
            <a:r>
              <a:rPr lang="ru-RU" dirty="0">
                <a:latin typeface="Constantia" pitchFamily="18" charset="0"/>
                <a:ea typeface="DejaVu Sans Mono" pitchFamily="49" charset="0"/>
                <a:cs typeface="Arial" pitchFamily="34" charset="0"/>
              </a:rPr>
              <a:t>Плотность</a:t>
            </a:r>
            <a:r>
              <a:rPr lang="ru-RU" b="1" dirty="0">
                <a:latin typeface="Constantia" pitchFamily="18" charset="0"/>
                <a:ea typeface="DejaVu Sans Mono" pitchFamily="49" charset="0"/>
                <a:cs typeface="Arial" pitchFamily="34" charset="0"/>
              </a:rPr>
              <a:t> </a:t>
            </a:r>
            <a:r>
              <a:rPr lang="ru-RU" b="1" dirty="0">
                <a:solidFill>
                  <a:schemeClr val="tx1">
                    <a:lumMod val="75000"/>
                  </a:schemeClr>
                </a:solidFill>
                <a:latin typeface="Constantia" pitchFamily="18" charset="0"/>
                <a:ea typeface="DejaVu Sans Mono" pitchFamily="49" charset="0"/>
                <a:cs typeface="Arial" pitchFamily="34" charset="0"/>
              </a:rPr>
              <a:t>- </a:t>
            </a:r>
            <a:r>
              <a:rPr lang="ru-RU" b="1" dirty="0">
                <a:solidFill>
                  <a:schemeClr val="tx1">
                    <a:lumMod val="75000"/>
                  </a:schemeClr>
                </a:solidFill>
                <a:latin typeface="Constantia" pitchFamily="18" charset="0"/>
              </a:rPr>
              <a:t>16 чел./км²  </a:t>
            </a:r>
            <a:endParaRPr lang="ru-RU" b="1" dirty="0" smtClean="0">
              <a:solidFill>
                <a:schemeClr val="tx1">
                  <a:lumMod val="75000"/>
                </a:schemeClr>
              </a:solidFill>
              <a:latin typeface="Constantia" pitchFamily="18" charset="0"/>
            </a:endParaRPr>
          </a:p>
        </p:txBody>
      </p:sp>
      <p:sp>
        <p:nvSpPr>
          <p:cNvPr id="2" name="Заголовок 1"/>
          <p:cNvSpPr>
            <a:spLocks noGrp="1"/>
          </p:cNvSpPr>
          <p:nvPr>
            <p:ph type="title"/>
          </p:nvPr>
        </p:nvSpPr>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Основные сведения</a:t>
            </a:r>
            <a:endParaRPr lang="ru-RU" sz="4400" dirty="0"/>
          </a:p>
        </p:txBody>
      </p:sp>
    </p:spTree>
    <p:extLst>
      <p:ext uri="{BB962C8B-B14F-4D97-AF65-F5344CB8AC3E}">
        <p14:creationId xmlns:p14="http://schemas.microsoft.com/office/powerpoint/2010/main" val="291357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6" y="0"/>
            <a:ext cx="9158856" cy="6858000"/>
          </a:xfrm>
        </p:spPr>
      </p:pic>
      <p:sp>
        <p:nvSpPr>
          <p:cNvPr id="3" name="Заголовок 2"/>
          <p:cNvSpPr>
            <a:spLocks noGrp="1"/>
          </p:cNvSpPr>
          <p:nvPr>
            <p:ph type="title"/>
          </p:nvPr>
        </p:nvSpPr>
        <p:spPr>
          <a:xfrm>
            <a:off x="3887415" y="44624"/>
            <a:ext cx="5256585" cy="10542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Замок Турку</a:t>
            </a:r>
          </a:p>
        </p:txBody>
      </p:sp>
    </p:spTree>
    <p:extLst>
      <p:ext uri="{BB962C8B-B14F-4D97-AF65-F5344CB8AC3E}">
        <p14:creationId xmlns:p14="http://schemas.microsoft.com/office/powerpoint/2010/main" val="76035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2248347"/>
            <a:ext cx="8265240" cy="3877815"/>
          </a:xfrm>
        </p:spPr>
        <p:txBody>
          <a:bodyPr>
            <a:normAutofit fontScale="77500" lnSpcReduction="20000"/>
          </a:bodyPr>
          <a:lstStyle/>
          <a:p>
            <a:r>
              <a:rPr lang="ru-RU" b="1" dirty="0">
                <a:solidFill>
                  <a:schemeClr val="tx1">
                    <a:lumMod val="75000"/>
                  </a:schemeClr>
                </a:solidFill>
              </a:rPr>
              <a:t>Замок Турку (</a:t>
            </a:r>
            <a:r>
              <a:rPr lang="ru-RU" b="1" dirty="0" err="1">
                <a:solidFill>
                  <a:schemeClr val="tx1">
                    <a:lumMod val="75000"/>
                  </a:schemeClr>
                </a:solidFill>
              </a:rPr>
              <a:t>Turku</a:t>
            </a:r>
            <a:r>
              <a:rPr lang="ru-RU" b="1" dirty="0">
                <a:solidFill>
                  <a:schemeClr val="tx1">
                    <a:lumMod val="75000"/>
                  </a:schemeClr>
                </a:solidFill>
              </a:rPr>
              <a:t> </a:t>
            </a:r>
            <a:r>
              <a:rPr lang="ru-RU" b="1" dirty="0" err="1">
                <a:solidFill>
                  <a:schemeClr val="tx1">
                    <a:lumMod val="75000"/>
                  </a:schemeClr>
                </a:solidFill>
              </a:rPr>
              <a:t>Castle</a:t>
            </a:r>
            <a:r>
              <a:rPr lang="ru-RU" b="1" dirty="0">
                <a:solidFill>
                  <a:schemeClr val="tx1">
                    <a:lumMod val="75000"/>
                  </a:schemeClr>
                </a:solidFill>
              </a:rPr>
              <a:t>)</a:t>
            </a:r>
            <a:r>
              <a:rPr lang="ru-RU" dirty="0"/>
              <a:t>ведёт свою историю с 1280 года. Поначалу скромные военные укрепления со временем выросли и расширились до массивного замка из серого камня, чьи крепкие стены были свидетелями многих знаковых событий в истории стран Северной Европы. Расцвет замка пришёлся на середину XVI века, на время правления герцога Йохана и Катарины </a:t>
            </a:r>
            <a:r>
              <a:rPr lang="ru-RU" dirty="0" err="1"/>
              <a:t>Ягеллоники</a:t>
            </a:r>
            <a:r>
              <a:rPr lang="ru-RU" dirty="0"/>
              <a:t>. Именно тогда был построен этаж в ренессансном стиле и покои королевской четы. </a:t>
            </a:r>
            <a:br>
              <a:rPr lang="ru-RU" dirty="0"/>
            </a:br>
            <a:r>
              <a:rPr lang="ru-RU" dirty="0"/>
              <a:t/>
            </a:r>
            <a:br>
              <a:rPr lang="ru-RU" dirty="0"/>
            </a:br>
            <a:r>
              <a:rPr lang="ru-RU" dirty="0"/>
              <a:t>Сегодня </a:t>
            </a:r>
            <a:r>
              <a:rPr lang="ru-RU" dirty="0" err="1"/>
              <a:t>Турунлинна</a:t>
            </a:r>
            <a:r>
              <a:rPr lang="ru-RU" dirty="0"/>
              <a:t> – одна из самых посещаемых достопримечательностей Финляндии. Популярные места в замке – выставки, посвящённые каменному, бронзовому, железному векам и средневековью; фигуры герцога Йохана и Катарины </a:t>
            </a:r>
            <a:r>
              <a:rPr lang="ru-RU" dirty="0" err="1"/>
              <a:t>Ягеллоники</a:t>
            </a:r>
            <a:r>
              <a:rPr lang="ru-RU" dirty="0"/>
              <a:t>, изображающие жизнь при дворе в эпоху ренессанса; тюрьма, где держали короля Эрика XIV; средневековые деревянные скульптуры; коллекции старых игрушек и огнестрельного оружия. Заинтересованным в нумизматике тоже есть на что взглянуть</a:t>
            </a:r>
            <a:r>
              <a:rPr lang="ru-RU" dirty="0" smtClean="0"/>
              <a:t>.</a:t>
            </a:r>
            <a:endParaRPr lang="ru-RU" dirty="0"/>
          </a:p>
        </p:txBody>
      </p:sp>
      <p:sp>
        <p:nvSpPr>
          <p:cNvPr id="3" name="Заголовок 2"/>
          <p:cNvSpPr>
            <a:spLocks noGrp="1"/>
          </p:cNvSpPr>
          <p:nvPr>
            <p:ph type="title"/>
          </p:nvPr>
        </p:nvSpPr>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Замок Турку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16632"/>
            <a:ext cx="2369840" cy="1777380"/>
          </a:xfrm>
          <a:prstGeom prst="ellipse">
            <a:avLst/>
          </a:prstGeom>
          <a:ln>
            <a:noFill/>
          </a:ln>
          <a:effectLst>
            <a:softEdge rad="112500"/>
          </a:effectLst>
        </p:spPr>
      </p:pic>
    </p:spTree>
    <p:extLst>
      <p:ext uri="{BB962C8B-B14F-4D97-AF65-F5344CB8AC3E}">
        <p14:creationId xmlns:p14="http://schemas.microsoft.com/office/powerpoint/2010/main" val="346800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5" y="2060849"/>
            <a:ext cx="4752527" cy="4797152"/>
          </a:xfrm>
        </p:spPr>
        <p:txBody>
          <a:bodyPr>
            <a:normAutofit/>
          </a:bodyPr>
          <a:lstStyle/>
          <a:p>
            <a:endParaRPr lang="en-US" dirty="0">
              <a:solidFill>
                <a:schemeClr val="bg1"/>
              </a:solidFill>
            </a:endParaRPr>
          </a:p>
          <a:p>
            <a:endParaRPr lang="ru-RU" dirty="0">
              <a:solidFill>
                <a:schemeClr val="bg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 y="0"/>
            <a:ext cx="9144000" cy="6858000"/>
          </a:xfrm>
          <a:prstGeom prst="rect">
            <a:avLst/>
          </a:prstGeom>
        </p:spPr>
      </p:pic>
      <p:sp>
        <p:nvSpPr>
          <p:cNvPr id="3" name="Заголовок 2"/>
          <p:cNvSpPr>
            <a:spLocks noGrp="1"/>
          </p:cNvSpPr>
          <p:nvPr>
            <p:ph type="title"/>
          </p:nvPr>
        </p:nvSpPr>
        <p:spPr>
          <a:xfrm>
            <a:off x="2771800" y="188640"/>
            <a:ext cx="6279405" cy="72008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Озёрный край</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136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ru-RU" dirty="0">
                <a:solidFill>
                  <a:schemeClr val="tx1">
                    <a:lumMod val="60000"/>
                    <a:lumOff val="40000"/>
                  </a:schemeClr>
                </a:solidFill>
              </a:rPr>
              <a:t>Уникальный Озерный регион Финляндии - изумрудно-бирюзовый лабиринт больших островов и озер. Протяженность водной цепочки в направлении с запада на восток составляет почти 400 километров. </a:t>
            </a:r>
            <a:br>
              <a:rPr lang="ru-RU" dirty="0">
                <a:solidFill>
                  <a:schemeClr val="tx1">
                    <a:lumMod val="60000"/>
                    <a:lumOff val="40000"/>
                  </a:schemeClr>
                </a:solidFill>
              </a:rPr>
            </a:br>
            <a:r>
              <a:rPr lang="ru-RU" dirty="0">
                <a:solidFill>
                  <a:schemeClr val="tx1">
                    <a:lumMod val="60000"/>
                    <a:lumOff val="40000"/>
                  </a:schemeClr>
                </a:solidFill>
              </a:rPr>
              <a:t>Именно этот регион принес Финляндии славу «страны тысячи озер», и именно здесь каждый найдет идеальное место для отдыха - и жаждущие покоя среди нетронутой природы, и любители приключений среди лесов, озер и рек, и те, кто хочет получше познакомиться с оригинальной местной культурой, с сельскими традициями и очаровательными небольшими городками.</a:t>
            </a:r>
          </a:p>
          <a:p>
            <a:endParaRPr lang="ru-RU" dirty="0"/>
          </a:p>
        </p:txBody>
      </p:sp>
      <p:sp>
        <p:nvSpPr>
          <p:cNvPr id="3" name="Заголовок 2"/>
          <p:cNvSpPr>
            <a:spLocks noGrp="1"/>
          </p:cNvSpPr>
          <p:nvPr>
            <p:ph type="title"/>
          </p:nvPr>
        </p:nvSpPr>
        <p:spPr>
          <a:xfrm>
            <a:off x="107504" y="620688"/>
            <a:ext cx="775626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Озёрный край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28278"/>
            <a:ext cx="2411760" cy="1808820"/>
          </a:xfrm>
          <a:prstGeom prst="ellipse">
            <a:avLst/>
          </a:prstGeom>
          <a:ln>
            <a:noFill/>
          </a:ln>
          <a:effectLst>
            <a:softEdge rad="112500"/>
          </a:effectLst>
        </p:spPr>
      </p:pic>
    </p:spTree>
    <p:extLst>
      <p:ext uri="{BB962C8B-B14F-4D97-AF65-F5344CB8AC3E}">
        <p14:creationId xmlns:p14="http://schemas.microsoft.com/office/powerpoint/2010/main" val="27342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2726750"/>
            <a:ext cx="2740639" cy="3878263"/>
          </a:xfrm>
        </p:spPr>
      </p:pic>
      <p:sp>
        <p:nvSpPr>
          <p:cNvPr id="3" name="Заголовок 2"/>
          <p:cNvSpPr>
            <a:spLocks noGrp="1"/>
          </p:cNvSpPr>
          <p:nvPr>
            <p:ph type="title"/>
          </p:nvPr>
        </p:nvSpPr>
        <p:spPr>
          <a:xfrm>
            <a:off x="683568" y="548680"/>
            <a:ext cx="7756263" cy="1054250"/>
          </a:xfrm>
        </p:spPr>
        <p:txBody>
          <a:bodyPr/>
          <a:lstStyle/>
          <a:p>
            <a:pPr algn="l"/>
            <a:r>
              <a:rPr lang="ru-RU" sz="4400" dirty="0" smtClean="0"/>
              <a:t>Президент и Премьер-министр</a:t>
            </a:r>
            <a:endParaRPr lang="ru-RU" sz="44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24" y="3346696"/>
            <a:ext cx="5328592" cy="3193845"/>
          </a:xfrm>
          <a:prstGeom prst="rect">
            <a:avLst/>
          </a:prstGeom>
        </p:spPr>
      </p:pic>
      <p:sp>
        <p:nvSpPr>
          <p:cNvPr id="7" name="Прямоугольник 6"/>
          <p:cNvSpPr/>
          <p:nvPr/>
        </p:nvSpPr>
        <p:spPr>
          <a:xfrm>
            <a:off x="6084168" y="2132856"/>
            <a:ext cx="2592288" cy="461665"/>
          </a:xfrm>
          <a:prstGeom prst="rect">
            <a:avLst/>
          </a:prstGeom>
        </p:spPr>
        <p:txBody>
          <a:bodyPr wrap="square">
            <a:spAutoFit/>
          </a:bodyPr>
          <a:lstStyle/>
          <a:p>
            <a:r>
              <a:rPr lang="ru-RU" sz="2400" dirty="0">
                <a:solidFill>
                  <a:schemeClr val="tx1">
                    <a:lumMod val="75000"/>
                  </a:schemeClr>
                </a:solidFill>
              </a:rPr>
              <a:t>Юрки </a:t>
            </a:r>
            <a:r>
              <a:rPr lang="ru-RU" sz="2400" dirty="0" err="1">
                <a:solidFill>
                  <a:schemeClr val="tx1">
                    <a:lumMod val="75000"/>
                  </a:schemeClr>
                </a:solidFill>
              </a:rPr>
              <a:t>Катайнен</a:t>
            </a:r>
            <a:endParaRPr lang="ru-RU" sz="2400" dirty="0">
              <a:solidFill>
                <a:schemeClr val="tx1">
                  <a:lumMod val="75000"/>
                </a:schemeClr>
              </a:solidFill>
            </a:endParaRPr>
          </a:p>
        </p:txBody>
      </p:sp>
      <p:sp>
        <p:nvSpPr>
          <p:cNvPr id="8" name="Прямоугольник 7"/>
          <p:cNvSpPr/>
          <p:nvPr/>
        </p:nvSpPr>
        <p:spPr>
          <a:xfrm>
            <a:off x="827600" y="2132855"/>
            <a:ext cx="4608512" cy="461665"/>
          </a:xfrm>
          <a:prstGeom prst="rect">
            <a:avLst/>
          </a:prstGeom>
        </p:spPr>
        <p:txBody>
          <a:bodyPr wrap="square">
            <a:spAutoFit/>
          </a:bodyPr>
          <a:lstStyle/>
          <a:p>
            <a:r>
              <a:rPr lang="ru-RU" sz="2400" dirty="0" err="1">
                <a:solidFill>
                  <a:schemeClr val="tx1">
                    <a:lumMod val="75000"/>
                  </a:schemeClr>
                </a:solidFill>
              </a:rPr>
              <a:t>Саули</a:t>
            </a:r>
            <a:r>
              <a:rPr lang="ru-RU" sz="2400" dirty="0">
                <a:solidFill>
                  <a:schemeClr val="tx1">
                    <a:lumMod val="75000"/>
                  </a:schemeClr>
                </a:solidFill>
              </a:rPr>
              <a:t> </a:t>
            </a:r>
            <a:r>
              <a:rPr lang="ru-RU" sz="2400" dirty="0" err="1">
                <a:solidFill>
                  <a:schemeClr val="tx1">
                    <a:lumMod val="75000"/>
                  </a:schemeClr>
                </a:solidFill>
              </a:rPr>
              <a:t>Нийнистё</a:t>
            </a:r>
            <a:endParaRPr lang="ru-RU" sz="2400" dirty="0">
              <a:solidFill>
                <a:schemeClr val="tx1">
                  <a:lumMod val="75000"/>
                </a:schemeClr>
              </a:solidFill>
            </a:endParaRPr>
          </a:p>
        </p:txBody>
      </p:sp>
    </p:spTree>
    <p:extLst>
      <p:ext uri="{BB962C8B-B14F-4D97-AF65-F5344CB8AC3E}">
        <p14:creationId xmlns:p14="http://schemas.microsoft.com/office/powerpoint/2010/main" val="342362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2248347"/>
            <a:ext cx="8444752" cy="3877815"/>
          </a:xfrm>
        </p:spPr>
        <p:txBody>
          <a:bodyPr>
            <a:normAutofit fontScale="92500"/>
          </a:bodyPr>
          <a:lstStyle/>
          <a:p>
            <a:r>
              <a:rPr lang="ru-RU" dirty="0">
                <a:latin typeface="Constantia" pitchFamily="18" charset="0"/>
              </a:rPr>
              <a:t>Финляндия расположена на севере Европы, значительная часть её территории находится за Северным полярным кругом (25 %). На суше граничит со Швецией (граница составляет 586 км), Норвегией(граница составляет 716 км) и Россией (граница составляет 1265 км), морская граница с Эстонией проходит по Финскому заливу, со Швецией — по некоторым местам Ботнического залива Балтийского моря. Длина внешней береговой линии (без учёта извилистости) равна 1 100 км. Длина береговой линии (без островов) составляет 46 000 км</a:t>
            </a:r>
            <a:r>
              <a:rPr lang="ru-RU" u="sng" baseline="30000" dirty="0">
                <a:latin typeface="Constantia" pitchFamily="18" charset="0"/>
              </a:rPr>
              <a:t>2</a:t>
            </a:r>
            <a:r>
              <a:rPr lang="ru-RU" dirty="0">
                <a:latin typeface="Constantia" pitchFamily="18" charset="0"/>
              </a:rPr>
              <a:t>.</a:t>
            </a:r>
          </a:p>
          <a:p>
            <a:endParaRPr lang="ru-RU" dirty="0"/>
          </a:p>
        </p:txBody>
      </p:sp>
      <p:sp>
        <p:nvSpPr>
          <p:cNvPr id="3" name="Заголовок 2"/>
          <p:cNvSpPr>
            <a:spLocks noGrp="1"/>
          </p:cNvSpPr>
          <p:nvPr>
            <p:ph type="title"/>
          </p:nvPr>
        </p:nvSpPr>
        <p:spPr>
          <a:xfrm>
            <a:off x="251520" y="332656"/>
            <a:ext cx="6228183"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Географическое положение</a:t>
            </a:r>
            <a:endParaRPr lang="ru-RU" sz="4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454" y="81232"/>
            <a:ext cx="1536204" cy="1795286"/>
          </a:xfrm>
          <a:prstGeom prst="ellipse">
            <a:avLst/>
          </a:prstGeom>
          <a:ln>
            <a:noFill/>
          </a:ln>
          <a:effectLst>
            <a:softEdge rad="112500"/>
          </a:effectLst>
        </p:spPr>
      </p:pic>
    </p:spTree>
    <p:extLst>
      <p:ext uri="{BB962C8B-B14F-4D97-AF65-F5344CB8AC3E}">
        <p14:creationId xmlns:p14="http://schemas.microsoft.com/office/powerpoint/2010/main" val="91300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2989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2248347"/>
            <a:ext cx="8444752" cy="3877815"/>
          </a:xfrm>
        </p:spPr>
        <p:txBody>
          <a:bodyPr/>
          <a:lstStyle/>
          <a:p>
            <a:r>
              <a:rPr lang="ru-RU" dirty="0">
                <a:latin typeface="Constantia" pitchFamily="18" charset="0"/>
              </a:rPr>
              <a:t>Климат умеренный, переходный от морского к континентальному, а на севере континентальный. Несмотря на северное положение, Финляндия испытывает отепляющее воздействие Атлантики. В течение года в стране преобладают западные ветры с частыми циклонами. Средние температуры всех сезонов гораздо выше, чем в более восточных районах на тех же широтах.</a:t>
            </a:r>
          </a:p>
          <a:p>
            <a:endParaRPr lang="ru-RU" dirty="0"/>
          </a:p>
        </p:txBody>
      </p:sp>
      <p:sp>
        <p:nvSpPr>
          <p:cNvPr id="3" name="Заголовок 2"/>
          <p:cNvSpPr>
            <a:spLocks noGrp="1"/>
          </p:cNvSpPr>
          <p:nvPr>
            <p:ph type="title"/>
          </p:nvPr>
        </p:nvSpPr>
        <p:spPr>
          <a:xfrm>
            <a:off x="467544" y="548680"/>
            <a:ext cx="6228184"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Климат</a:t>
            </a:r>
            <a:endParaRPr lang="ru-RU" sz="4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84076"/>
            <a:ext cx="2412828" cy="1809621"/>
          </a:xfrm>
          <a:prstGeom prst="ellipse">
            <a:avLst/>
          </a:prstGeom>
          <a:ln>
            <a:noFill/>
          </a:ln>
          <a:effectLst>
            <a:softEdge rad="112500"/>
          </a:effectLst>
        </p:spPr>
      </p:pic>
    </p:spTree>
    <p:extLst>
      <p:ext uri="{BB962C8B-B14F-4D97-AF65-F5344CB8AC3E}">
        <p14:creationId xmlns:p14="http://schemas.microsoft.com/office/powerpoint/2010/main" val="18763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248347"/>
            <a:ext cx="8712967" cy="4421013"/>
          </a:xfrm>
        </p:spPr>
        <p:txBody>
          <a:bodyPr>
            <a:normAutofit fontScale="85000" lnSpcReduction="20000"/>
          </a:bodyPr>
          <a:lstStyle/>
          <a:p>
            <a:r>
              <a:rPr lang="ru-RU" dirty="0">
                <a:latin typeface="Constantia" pitchFamily="18" charset="0"/>
              </a:rPr>
              <a:t>Национальный состав населения Финляндии сравнительно однороден, св. 91% жителей составляют финны. В южных и западных прибалтийских районах живут шведы (около 390 тыс. чел. , 1973, оценка), на Севере страны— св. 3 тыс. саамов (лопарей). Подавляющее большинство верующих принадлежит к евангелическо-лютеранской церкви, имеются православные. Население увеличивается медленно, главным образом из-за небольшого естественного прироста и традиционной эмиграции. Экономически активное население, из них занято в сел. и лесном х-ве 16, 2, в промышленности 27, 5%, в строительстве 8, 4%, в торговле и финансах 20, 1% , на транспорте и в связи 6, 9% , в др. сферах обслуживания 20, 9% . </a:t>
            </a:r>
            <a:r>
              <a:rPr lang="ru-RU" dirty="0" smtClean="0">
                <a:latin typeface="Constantia" pitchFamily="18" charset="0"/>
              </a:rPr>
              <a:t>Процесс </a:t>
            </a:r>
            <a:r>
              <a:rPr lang="ru-RU" dirty="0">
                <a:latin typeface="Constantia" pitchFamily="18" charset="0"/>
              </a:rPr>
              <a:t>урбанизации ведёт к росту старых городов и гор. посёлков, к образованию новых городов, к обрастанию крупных городов городами-спутниками. Городского населения 58, 1% . Наиболее крупные города: Хельсинки, Тампере, Турку, </a:t>
            </a:r>
            <a:r>
              <a:rPr lang="ru-RU" dirty="0" err="1">
                <a:latin typeface="Constantia" pitchFamily="18" charset="0"/>
              </a:rPr>
              <a:t>Эспо</a:t>
            </a:r>
            <a:r>
              <a:rPr lang="ru-RU" dirty="0">
                <a:latin typeface="Constantia" pitchFamily="18" charset="0"/>
              </a:rPr>
              <a:t>, Ванта, </a:t>
            </a:r>
            <a:r>
              <a:rPr lang="ru-RU" dirty="0" err="1">
                <a:latin typeface="Constantia" pitchFamily="18" charset="0"/>
              </a:rPr>
              <a:t>Лахти</a:t>
            </a:r>
            <a:r>
              <a:rPr lang="ru-RU" dirty="0">
                <a:latin typeface="Constantia" pitchFamily="18" charset="0"/>
              </a:rPr>
              <a:t>, </a:t>
            </a:r>
            <a:r>
              <a:rPr lang="ru-RU" dirty="0" err="1">
                <a:latin typeface="Constantia" pitchFamily="18" charset="0"/>
              </a:rPr>
              <a:t>Оулу</a:t>
            </a:r>
            <a:r>
              <a:rPr lang="ru-RU" dirty="0">
                <a:latin typeface="Constantia" pitchFamily="18" charset="0"/>
              </a:rPr>
              <a:t>. Для сельских местностей характерно хуторское расселение</a:t>
            </a:r>
            <a:r>
              <a:rPr lang="ru-RU" dirty="0" smtClean="0"/>
              <a:t>.</a:t>
            </a:r>
            <a:endParaRPr lang="ru-RU" dirty="0"/>
          </a:p>
        </p:txBody>
      </p:sp>
      <p:sp>
        <p:nvSpPr>
          <p:cNvPr id="3" name="Заголовок 2"/>
          <p:cNvSpPr>
            <a:spLocks noGrp="1"/>
          </p:cNvSpPr>
          <p:nvPr>
            <p:ph type="title"/>
          </p:nvPr>
        </p:nvSpPr>
        <p:spPr>
          <a:xfrm>
            <a:off x="688491" y="570156"/>
            <a:ext cx="5899734" cy="1054250"/>
          </a:xfrm>
        </p:spPr>
        <p:txBody>
          <a:bodyPr/>
          <a:lstStyle/>
          <a:p>
            <a:r>
              <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Характеристика населения</a:t>
            </a:r>
            <a:endParaRPr lang="ru-RU" sz="4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88640"/>
            <a:ext cx="2533650" cy="1695450"/>
          </a:xfrm>
          <a:prstGeom prst="ellipse">
            <a:avLst/>
          </a:prstGeom>
          <a:ln>
            <a:noFill/>
          </a:ln>
          <a:effectLst>
            <a:softEdge rad="112500"/>
          </a:effectLst>
        </p:spPr>
      </p:pic>
    </p:spTree>
    <p:extLst>
      <p:ext uri="{BB962C8B-B14F-4D97-AF65-F5344CB8AC3E}">
        <p14:creationId xmlns:p14="http://schemas.microsoft.com/office/powerpoint/2010/main" val="381505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3" name="Заголовок 2"/>
          <p:cNvSpPr>
            <a:spLocks noGrp="1"/>
          </p:cNvSpPr>
          <p:nvPr>
            <p:ph type="title"/>
          </p:nvPr>
        </p:nvSpPr>
        <p:spPr>
          <a:xfrm>
            <a:off x="3419872" y="188640"/>
            <a:ext cx="5596023" cy="105425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Водные ресурсы</a:t>
            </a:r>
          </a:p>
        </p:txBody>
      </p:sp>
    </p:spTree>
    <p:extLst>
      <p:ext uri="{BB962C8B-B14F-4D97-AF65-F5344CB8AC3E}">
        <p14:creationId xmlns:p14="http://schemas.microsoft.com/office/powerpoint/2010/main" val="106946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Другая 1">
      <a:dk1>
        <a:srgbClr val="0070C0"/>
      </a:dk1>
      <a:lt1>
        <a:sysClr val="window" lastClr="FFFFFF"/>
      </a:lt1>
      <a:dk2>
        <a:srgbClr val="0070C0"/>
      </a:dk2>
      <a:lt2>
        <a:srgbClr val="539EB5"/>
      </a:lt2>
      <a:accent1>
        <a:srgbClr val="002060"/>
      </a:accent1>
      <a:accent2>
        <a:srgbClr val="0070C0"/>
      </a:accent2>
      <a:accent3>
        <a:srgbClr val="00B0F0"/>
      </a:accent3>
      <a:accent4>
        <a:srgbClr val="F2F2F2"/>
      </a:accent4>
      <a:accent5>
        <a:srgbClr val="539EB5"/>
      </a:accent5>
      <a:accent6>
        <a:srgbClr val="BFBFBF"/>
      </a:accent6>
      <a:hlink>
        <a:srgbClr val="7030A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238</TotalTime>
  <Words>1295</Words>
  <Application>Microsoft Office PowerPoint</Application>
  <PresentationFormat>Экран (4:3)</PresentationFormat>
  <Paragraphs>67</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Твердый переплет</vt:lpstr>
      <vt:lpstr>Финляндия</vt:lpstr>
      <vt:lpstr>    Флаг                  Герб</vt:lpstr>
      <vt:lpstr>Основные сведения</vt:lpstr>
      <vt:lpstr>Президент и Премьер-министр</vt:lpstr>
      <vt:lpstr>Географическое положение</vt:lpstr>
      <vt:lpstr>Презентация PowerPoint</vt:lpstr>
      <vt:lpstr>Климат</vt:lpstr>
      <vt:lpstr>Характеристика населения</vt:lpstr>
      <vt:lpstr>Водные ресурсы</vt:lpstr>
      <vt:lpstr>Водные ресурсы </vt:lpstr>
      <vt:lpstr>Растительный и животный мир</vt:lpstr>
      <vt:lpstr>Растительный и животный мир </vt:lpstr>
      <vt:lpstr>Полезные ископаемые</vt:lpstr>
      <vt:lpstr>Полезные ископаемые</vt:lpstr>
      <vt:lpstr>Сельскохозяйственные отрасли</vt:lpstr>
      <vt:lpstr>Сельскохозяйственные отрасли</vt:lpstr>
      <vt:lpstr>Промышленность</vt:lpstr>
      <vt:lpstr>Промышленность</vt:lpstr>
      <vt:lpstr>Экономика</vt:lpstr>
      <vt:lpstr>Структура экономики Финляндии</vt:lpstr>
      <vt:lpstr>Экспорт</vt:lpstr>
      <vt:lpstr>Импорт</vt:lpstr>
      <vt:lpstr>Транспорт и связь</vt:lpstr>
      <vt:lpstr>Транспорт и связь</vt:lpstr>
      <vt:lpstr>Достопримечательности</vt:lpstr>
      <vt:lpstr>Деревня Санта Клауса</vt:lpstr>
      <vt:lpstr>Деревня Санта Клауса</vt:lpstr>
      <vt:lpstr>Снежный замок</vt:lpstr>
      <vt:lpstr>Снежный замок</vt:lpstr>
      <vt:lpstr>Замок Турку</vt:lpstr>
      <vt:lpstr>Замок Турку</vt:lpstr>
      <vt:lpstr>Озёрный край</vt:lpstr>
      <vt:lpstr>Озёрный край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Финляндия</dc:title>
  <cp:lastModifiedBy>Admin</cp:lastModifiedBy>
  <cp:revision>30</cp:revision>
  <dcterms:modified xsi:type="dcterms:W3CDTF">2013-03-21T18:10:53Z</dcterms:modified>
</cp:coreProperties>
</file>