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9" r:id="rId9"/>
    <p:sldId id="265" r:id="rId10"/>
    <p:sldId id="266" r:id="rId11"/>
    <p:sldId id="267" r:id="rId12"/>
    <p:sldId id="270" r:id="rId13"/>
    <p:sldId id="284" r:id="rId14"/>
    <p:sldId id="285" r:id="rId15"/>
    <p:sldId id="288" r:id="rId16"/>
    <p:sldId id="292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773E20-C6E7-4EBE-AFEF-CDF808B5066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D853CC-8117-4673-863A-55C21C424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a-referat.com/%D0%A7%D0%BE%D1%80%D0%BD%D0%B5_%D0%BC%D0%BE%D1%80%D0%B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a-referat.com/%D0%9C%D0%BE%D1%80%D0%B0%D0%BB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1196736" y="5029200"/>
            <a:ext cx="576064" cy="6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8001056" cy="4129110"/>
          </a:xfrm>
        </p:spPr>
        <p:txBody>
          <a:bodyPr>
            <a:noAutofit/>
          </a:bodyPr>
          <a:lstStyle/>
          <a:p>
            <a:r>
              <a:rPr lang="uk-UA" sz="6000" dirty="0" smtClean="0"/>
              <a:t>П</a:t>
            </a:r>
            <a:r>
              <a:rPr lang="ru-RU" sz="6000" dirty="0" err="1" smtClean="0"/>
              <a:t>роблеми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перспективи</a:t>
            </a:r>
            <a:r>
              <a:rPr lang="ru-RU" sz="6000" dirty="0" smtClean="0"/>
              <a:t> </a:t>
            </a:r>
            <a:r>
              <a:rPr lang="ru-RU" sz="6000" dirty="0" err="1" smtClean="0"/>
              <a:t>розвитку</a:t>
            </a:r>
            <a:r>
              <a:rPr lang="ru-RU" sz="6000" dirty="0" smtClean="0"/>
              <a:t> транспорту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Річковий транспорт</a:t>
            </a:r>
            <a:endParaRPr lang="uk-UA" sz="3600" dirty="0">
              <a:solidFill>
                <a:srgbClr val="FF0000"/>
              </a:solidFill>
            </a:endParaRPr>
          </a:p>
          <a:p>
            <a:r>
              <a:rPr lang="uk-UA" sz="2000" dirty="0"/>
              <a:t>Річковий транспорт, як це не дивно є найприбутковішим та постійно нарощує обсяги перевезень. Зараз компанія </a:t>
            </a:r>
            <a:r>
              <a:rPr lang="uk-UA" sz="2000" dirty="0" err="1"/>
              <a:t>“Укрічфлот”</a:t>
            </a:r>
            <a:r>
              <a:rPr lang="uk-UA" sz="2000" dirty="0"/>
              <a:t> здійснює перевезення по басейнах річок Дніпро та Дунай а також вздовж берегів Чорного моря. Серед транзитних вантажів переважають вугілля та руда.</a:t>
            </a:r>
          </a:p>
          <a:p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16386" name="Picture 2" descr="http://agravery.com/files/news-image-52b3f4c239e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00306"/>
            <a:ext cx="6145198" cy="4338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7193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До проблем </a:t>
            </a:r>
            <a:r>
              <a:rPr lang="ru-RU" sz="2800" dirty="0" err="1">
                <a:solidFill>
                  <a:srgbClr val="FF0000"/>
                </a:solidFill>
              </a:rPr>
              <a:t>річкового</a:t>
            </a:r>
            <a:r>
              <a:rPr lang="ru-RU" sz="2800" dirty="0">
                <a:solidFill>
                  <a:srgbClr val="FF0000"/>
                </a:solidFill>
              </a:rPr>
              <a:t> виду транспорту належать:</a:t>
            </a:r>
          </a:p>
          <a:p>
            <a:endParaRPr lang="ru-RU" sz="2800" dirty="0" smtClean="0"/>
          </a:p>
          <a:p>
            <a:r>
              <a:rPr lang="ru-RU" sz="1600" dirty="0" smtClean="0"/>
              <a:t>- </a:t>
            </a:r>
            <a:r>
              <a:rPr lang="ru-RU" sz="2000" dirty="0" err="1" smtClean="0"/>
              <a:t>застарілість</a:t>
            </a:r>
            <a:r>
              <a:rPr lang="ru-RU" sz="2000" dirty="0" smtClean="0"/>
              <a:t> </a:t>
            </a:r>
            <a:r>
              <a:rPr lang="ru-RU" sz="2000" dirty="0"/>
              <a:t>флоту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застарілі</a:t>
            </a:r>
            <a:r>
              <a:rPr lang="ru-RU" sz="2000" dirty="0" smtClean="0"/>
              <a:t> </a:t>
            </a:r>
            <a:r>
              <a:rPr lang="ru-RU" sz="2000" dirty="0" err="1"/>
              <a:t>навантажувально</a:t>
            </a:r>
            <a:r>
              <a:rPr lang="ru-RU" sz="2000" dirty="0"/>
              <a:t>- </a:t>
            </a:r>
            <a:r>
              <a:rPr lang="ru-RU" sz="2000" dirty="0" err="1"/>
              <a:t>розвантажувальне</a:t>
            </a:r>
            <a:r>
              <a:rPr lang="ru-RU" sz="2000" dirty="0"/>
              <a:t> </a:t>
            </a:r>
            <a:r>
              <a:rPr lang="ru-RU" sz="2000" dirty="0" err="1"/>
              <a:t>обланання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сезонність</a:t>
            </a:r>
            <a:r>
              <a:rPr lang="ru-RU" sz="2000" dirty="0" smtClean="0"/>
              <a:t> </a:t>
            </a:r>
            <a:r>
              <a:rPr lang="ru-RU" sz="2000" dirty="0" err="1"/>
              <a:t>перевезень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недостатість</a:t>
            </a:r>
            <a:r>
              <a:rPr lang="ru-RU" sz="2000" dirty="0" smtClean="0"/>
              <a:t> </a:t>
            </a:r>
            <a:r>
              <a:rPr lang="ru-RU" sz="2000" dirty="0" err="1"/>
              <a:t>гарантованих</a:t>
            </a:r>
            <a:r>
              <a:rPr lang="ru-RU" sz="2000" dirty="0"/>
              <a:t> </a:t>
            </a:r>
            <a:r>
              <a:rPr lang="ru-RU" sz="2000" dirty="0" err="1"/>
              <a:t>проектованих</a:t>
            </a:r>
            <a:r>
              <a:rPr lang="ru-RU" sz="2000" dirty="0"/>
              <a:t> </a:t>
            </a:r>
            <a:r>
              <a:rPr lang="ru-RU" sz="2000" dirty="0" err="1"/>
              <a:t>глибин</a:t>
            </a:r>
            <a:r>
              <a:rPr lang="ru-RU" sz="2000" dirty="0"/>
              <a:t> на </a:t>
            </a:r>
            <a:r>
              <a:rPr lang="ru-RU" sz="2000" dirty="0" err="1"/>
              <a:t>ділянці</a:t>
            </a:r>
            <a:r>
              <a:rPr lang="ru-RU" sz="2000" dirty="0"/>
              <a:t> </a:t>
            </a:r>
            <a:r>
              <a:rPr lang="ru-RU" sz="2000" dirty="0" err="1"/>
              <a:t>Дніпродзержинськ</a:t>
            </a:r>
            <a:r>
              <a:rPr lang="ru-RU" sz="2000" dirty="0"/>
              <a:t> – </a:t>
            </a:r>
            <a:r>
              <a:rPr lang="ru-RU" sz="2000" dirty="0" err="1"/>
              <a:t>Запоріжжя</a:t>
            </a:r>
            <a:r>
              <a:rPr lang="ru-RU" sz="2000" dirty="0"/>
              <a:t> через </a:t>
            </a:r>
            <a:r>
              <a:rPr lang="ru-RU" sz="2000" dirty="0" err="1"/>
              <a:t>відпрацьованість</a:t>
            </a:r>
            <a:r>
              <a:rPr lang="ru-RU" sz="2000" dirty="0"/>
              <a:t> </a:t>
            </a:r>
            <a:r>
              <a:rPr lang="ru-RU" sz="2000" dirty="0" err="1"/>
              <a:t>Запорізького</a:t>
            </a:r>
            <a:r>
              <a:rPr lang="ru-RU" sz="2000" dirty="0"/>
              <a:t> </a:t>
            </a:r>
            <a:r>
              <a:rPr lang="ru-RU" sz="2000" dirty="0" err="1"/>
              <a:t>водосховища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err="1" smtClean="0"/>
              <a:t>обміління</a:t>
            </a:r>
            <a:r>
              <a:rPr lang="ru-RU" sz="2000" dirty="0" smtClean="0"/>
              <a:t> </a:t>
            </a:r>
            <a:r>
              <a:rPr lang="ru-RU" sz="2000" dirty="0"/>
              <a:t>каналу </a:t>
            </a:r>
            <a:r>
              <a:rPr lang="ru-RU" sz="2000" dirty="0" err="1"/>
              <a:t>Прірва</a:t>
            </a:r>
            <a:r>
              <a:rPr lang="ru-RU" sz="2000" dirty="0"/>
              <a:t>, через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перевезенням</a:t>
            </a:r>
            <a:r>
              <a:rPr lang="ru-RU" sz="2000" dirty="0"/>
              <a:t> </a:t>
            </a:r>
            <a:r>
              <a:rPr lang="ru-RU" sz="2000" dirty="0" err="1"/>
              <a:t>вантажів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гирла </a:t>
            </a:r>
            <a:r>
              <a:rPr lang="ru-RU" sz="2000" dirty="0" err="1"/>
              <a:t>Дніпра</a:t>
            </a:r>
            <a:r>
              <a:rPr lang="ru-RU" sz="2000" dirty="0"/>
              <a:t> до Дунаю по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6" name="Picture 2" descr="Файл:OM Knyaz Ryu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716016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Трубопровідний транспорт</a:t>
            </a:r>
            <a:endParaRPr lang="uk-UA" sz="2800" dirty="0">
              <a:solidFill>
                <a:srgbClr val="FF0000"/>
              </a:solidFill>
            </a:endParaRPr>
          </a:p>
          <a:p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Трубопровідний</a:t>
            </a:r>
            <a:r>
              <a:rPr lang="uk-UA" sz="2800" dirty="0" smtClean="0"/>
              <a:t> </a:t>
            </a:r>
            <a:r>
              <a:rPr lang="uk-UA" sz="2800" dirty="0"/>
              <a:t>транспорт в Україні є одним з найрозвинутішим і складається з двох частин – газопроводу та нафтопроводу. Зараз потужності мережі газопроводів становлять 170 млрд. метрів кубічних газу на рік. Україна є найбільшим постачальником російського газу в Європу, але з іншого боку – вся трубопровідна система України є залежною від одного замовника.</a:t>
            </a:r>
          </a:p>
          <a:p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Нафтопровідна </a:t>
            </a:r>
            <a:r>
              <a:rPr lang="uk-UA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система </a:t>
            </a:r>
            <a:r>
              <a:rPr lang="uk-UA" sz="2800" dirty="0"/>
              <a:t>України представлена нафтопроводом </a:t>
            </a:r>
            <a:r>
              <a:rPr lang="uk-UA" sz="2800" dirty="0" err="1"/>
              <a:t>“Дружба”</a:t>
            </a:r>
            <a:r>
              <a:rPr lang="uk-UA" sz="2800" dirty="0"/>
              <a:t>, довжина якого становить 4 тис км. Він дозволяє не лише перекачувати російську нафту до Європи, а й створює унікальну систему подачі нафти до Кременчуцького, Одеського. Херсонського та </a:t>
            </a:r>
            <a:r>
              <a:rPr lang="uk-UA" sz="2800" dirty="0" err="1"/>
              <a:t>Аксичанського</a:t>
            </a:r>
            <a:r>
              <a:rPr lang="uk-UA" sz="2800" dirty="0"/>
              <a:t> нафтопереробних заводів.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>
                <a:solidFill>
                  <a:srgbClr val="FF0000"/>
                </a:solidFill>
              </a:rPr>
              <a:t>Пропозиції щодо розв’язання проблеми</a:t>
            </a:r>
            <a:endParaRPr lang="uk-UA" sz="6600" dirty="0">
              <a:solidFill>
                <a:srgbClr val="FF0000"/>
              </a:solidFill>
            </a:endParaRPr>
          </a:p>
          <a:p>
            <a:r>
              <a:rPr lang="uk-UA" sz="6600" dirty="0" smtClean="0">
                <a:solidFill>
                  <a:srgbClr val="FF0000"/>
                </a:solidFill>
              </a:rPr>
              <a:t/>
            </a:r>
            <a:br>
              <a:rPr lang="uk-UA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FF0000"/>
                </a:solidFill>
              </a:rPr>
              <a:t>Залізничний транспорт</a:t>
            </a:r>
            <a:endParaRPr lang="uk-UA" sz="2600" dirty="0">
              <a:solidFill>
                <a:srgbClr val="FF0000"/>
              </a:solidFill>
            </a:endParaRPr>
          </a:p>
          <a:p>
            <a:r>
              <a:rPr lang="uk-UA" sz="2000" i="1" dirty="0">
                <a:solidFill>
                  <a:srgbClr val="00B050"/>
                </a:solidFill>
              </a:rPr>
              <a:t>Застарілість основних засобів</a:t>
            </a:r>
            <a:endParaRPr lang="uk-UA" sz="2000" dirty="0">
              <a:solidFill>
                <a:srgbClr val="00B050"/>
              </a:solidFill>
            </a:endParaRPr>
          </a:p>
          <a:p>
            <a:r>
              <a:rPr lang="uk-UA" sz="2000" dirty="0"/>
              <a:t>Фактично зараз відбувається покращення стану залізничного транспорту, оновлення основних засобів, а саме ремонт колій, вокзалів, закупівля нових составів. </a:t>
            </a:r>
            <a:endParaRPr lang="en-US" sz="2000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Автомобільний транспорт</a:t>
            </a:r>
            <a:endParaRPr lang="uk-UA" sz="2800" dirty="0" smtClean="0">
              <a:solidFill>
                <a:srgbClr val="FF0000"/>
              </a:solidFill>
            </a:endParaRPr>
          </a:p>
          <a:p>
            <a:r>
              <a:rPr lang="uk-UA" sz="2000" i="1" dirty="0" smtClean="0">
                <a:solidFill>
                  <a:srgbClr val="00B050"/>
                </a:solidFill>
              </a:rPr>
              <a:t>Поганий стан доріг України</a:t>
            </a:r>
            <a:endParaRPr lang="uk-UA" sz="2000" dirty="0" smtClean="0">
              <a:solidFill>
                <a:srgbClr val="00B050"/>
              </a:solidFill>
            </a:endParaRPr>
          </a:p>
          <a:p>
            <a:r>
              <a:rPr lang="uk-UA" sz="2000" dirty="0" smtClean="0"/>
              <a:t>Щодо доріг, то можливо або реконструювати існуючі шляхи, або будувати нові дороги. Є два шляхи фінансування покращення якості автошляхів – державне фінансування або укладання концесійних угод.</a:t>
            </a:r>
            <a:r>
              <a:rPr lang="uk-UA" sz="2000" i="1" dirty="0" smtClean="0">
                <a:solidFill>
                  <a:srgbClr val="00B050"/>
                </a:solidFill>
              </a:rPr>
              <a:t> </a:t>
            </a:r>
            <a:endParaRPr lang="en-US" sz="2000" i="1" dirty="0" smtClean="0">
              <a:solidFill>
                <a:srgbClr val="00B05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Морський транспорт</a:t>
            </a:r>
          </a:p>
          <a:p>
            <a:r>
              <a:rPr lang="uk-UA" sz="2000" i="1" dirty="0" smtClean="0">
                <a:solidFill>
                  <a:srgbClr val="00B050"/>
                </a:solidFill>
              </a:rPr>
              <a:t>Скорочення обсягів контейнерних перевезень.</a:t>
            </a:r>
            <a:endParaRPr lang="uk-UA" sz="2000" dirty="0" smtClean="0">
              <a:solidFill>
                <a:srgbClr val="00B050"/>
              </a:solidFill>
            </a:endParaRPr>
          </a:p>
          <a:p>
            <a:r>
              <a:rPr lang="uk-UA" sz="2000" dirty="0" smtClean="0"/>
              <a:t>Оскільки обсяги контейнерних перевезень в світі постійно зростають, цей вид транспортування вантажу є досить перспективним. Тому необхідно створити таку структуру зборів, яка б якщо не сприяла, то принаймні не заважала б розвитку цього напряму діяльності морського транспорту України.</a:t>
            </a:r>
          </a:p>
          <a:p>
            <a:endParaRPr lang="uk-UA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uk-UA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963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Річковий транспорт</a:t>
            </a:r>
            <a:endParaRPr lang="uk-UA" sz="2800" dirty="0">
              <a:solidFill>
                <a:srgbClr val="FF0000"/>
              </a:solidFill>
            </a:endParaRPr>
          </a:p>
          <a:p>
            <a:r>
              <a:rPr lang="uk-UA" i="1" dirty="0">
                <a:solidFill>
                  <a:srgbClr val="00B050"/>
                </a:solidFill>
              </a:rPr>
              <a:t>Застарілість флоту, застарілі </a:t>
            </a:r>
            <a:r>
              <a:rPr lang="uk-UA" i="1" dirty="0" err="1">
                <a:solidFill>
                  <a:srgbClr val="00B050"/>
                </a:solidFill>
              </a:rPr>
              <a:t>навантажувально-</a:t>
            </a:r>
            <a:r>
              <a:rPr lang="uk-UA" i="1" dirty="0">
                <a:solidFill>
                  <a:srgbClr val="00B050"/>
                </a:solidFill>
              </a:rPr>
              <a:t> розвантажувальне обладнання</a:t>
            </a:r>
            <a:endParaRPr lang="uk-UA" dirty="0">
              <a:solidFill>
                <a:srgbClr val="00B050"/>
              </a:solidFill>
            </a:endParaRPr>
          </a:p>
          <a:p>
            <a:r>
              <a:rPr lang="uk-UA" dirty="0"/>
              <a:t>Оскільки зараз </a:t>
            </a:r>
            <a:r>
              <a:rPr lang="uk-UA" dirty="0" err="1"/>
              <a:t>“Укррічфлот”</a:t>
            </a:r>
            <a:r>
              <a:rPr lang="uk-UA" dirty="0"/>
              <a:t> є приватною компанією, то оновлення основних фондів стає її внутрішньою проблемою, на вирішення якої впливають лише фактори прибутковості та окупності. Якщо є зважити, що діяльність річкового транспорту є найприбутковішою з усіх видів транспорту, то я вважаю що оновлення основних засобів поступово відбуватиметься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 Авіатранспорт</a:t>
            </a:r>
            <a:endParaRPr lang="uk-UA" sz="2800" dirty="0" smtClean="0">
              <a:solidFill>
                <a:srgbClr val="FF0000"/>
              </a:solidFill>
            </a:endParaRPr>
          </a:p>
          <a:p>
            <a:r>
              <a:rPr lang="uk-UA" i="1" dirty="0" smtClean="0">
                <a:solidFill>
                  <a:srgbClr val="00B050"/>
                </a:solidFill>
              </a:rPr>
              <a:t>Високі фіксовані витрати, в</a:t>
            </a:r>
            <a:r>
              <a:rPr lang="ru-RU" i="1" dirty="0" smtClean="0">
                <a:solidFill>
                  <a:srgbClr val="00B050"/>
                </a:solidFill>
              </a:rPr>
              <a:t> </a:t>
            </a:r>
            <a:r>
              <a:rPr lang="uk-UA" i="1" dirty="0" smtClean="0">
                <a:solidFill>
                  <a:srgbClr val="00B050"/>
                </a:solidFill>
              </a:rPr>
              <a:t>останні роки експлуатаційна діяльність деяких компаній була збитковою</a:t>
            </a:r>
            <a:endParaRPr lang="uk-UA" dirty="0" smtClean="0">
              <a:solidFill>
                <a:srgbClr val="00B050"/>
              </a:solidFill>
            </a:endParaRPr>
          </a:p>
          <a:p>
            <a:r>
              <a:rPr lang="uk-UA" dirty="0" smtClean="0"/>
              <a:t>Оскільки моральна застарілість літаків не дозволяє збільшувати вартість перельоту, інакше українські компанії втрачають </a:t>
            </a:r>
            <a:r>
              <a:rPr lang="uk-UA" dirty="0" err="1" smtClean="0"/>
              <a:t>конкурентноздатність</a:t>
            </a:r>
            <a:r>
              <a:rPr lang="uk-UA" dirty="0" smtClean="0"/>
              <a:t> перед іноземними, то можливим виходом є використання ефекту економі ї на масштабах виробництва, тобто укрупнення компаній</a:t>
            </a:r>
          </a:p>
          <a:p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72330" cy="1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Обґрунтування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пропозицій</a:t>
            </a:r>
            <a:r>
              <a:rPr lang="ru-RU" sz="3600" b="1" dirty="0">
                <a:solidFill>
                  <a:srgbClr val="FF0000"/>
                </a:solidFill>
              </a:rPr>
              <a:t> та </a:t>
            </a:r>
            <a:r>
              <a:rPr lang="ru-RU" sz="3600" b="1" dirty="0" err="1">
                <a:solidFill>
                  <a:srgbClr val="FF0000"/>
                </a:solidFill>
              </a:rPr>
              <a:t>вибір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альтернативи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715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Залізничний транспорт</a:t>
            </a:r>
            <a:endParaRPr lang="uk-UA" sz="4000" dirty="0" smtClean="0">
              <a:solidFill>
                <a:srgbClr val="00B0F0"/>
              </a:solidFill>
            </a:endParaRPr>
          </a:p>
          <a:p>
            <a:r>
              <a:rPr lang="uk-UA" dirty="0" smtClean="0"/>
              <a:t>Пошук вільних коштів на оновлення залізничних потужностей буде йти значно більш ефективно якщо створити конкурентне середовище у цій галузі. Тобто напрямом діяльності держави має бути поступове скасування державної підтримки та створення ринкових умов. Кроком у цьому напрямі була ліквідація монополії у діяльності залізниці.</a:t>
            </a:r>
            <a:endParaRPr lang="uk-UA" dirty="0"/>
          </a:p>
        </p:txBody>
      </p:sp>
      <p:pic>
        <p:nvPicPr>
          <p:cNvPr id="7170" name="Picture 2" descr="http://allukraine.co.ua/wp-content/uploads/hyunda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49881"/>
            <a:ext cx="5405422" cy="360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B0F0"/>
                </a:solidFill>
              </a:rPr>
              <a:t>Автомобільний транспорт</a:t>
            </a:r>
            <a:endParaRPr lang="uk-UA" sz="3600" dirty="0">
              <a:solidFill>
                <a:srgbClr val="00B0F0"/>
              </a:solidFill>
            </a:endParaRPr>
          </a:p>
          <a:p>
            <a:r>
              <a:rPr lang="uk-UA" dirty="0"/>
              <a:t>Поганий стан доріг, низька пропускна спроможність та відкритість шляхів – все це понижує </a:t>
            </a:r>
            <a:r>
              <a:rPr lang="uk-UA" dirty="0" err="1"/>
              <a:t>конкурентноздатність</a:t>
            </a:r>
            <a:r>
              <a:rPr lang="uk-UA" dirty="0"/>
              <a:t> автошляхів України. Можливі альтернативи </a:t>
            </a:r>
            <a:r>
              <a:rPr lang="uk-UA" dirty="0" err="1"/>
              <a:t>–ремонт</a:t>
            </a:r>
            <a:r>
              <a:rPr lang="uk-UA" dirty="0"/>
              <a:t> існуючих шляхів або побудова нових. Але проходження магістралей через населенні пункти та погані транспортні розв’язки на існуючих шляхах роблять побудову нових шляхів більш перспективним та спрямованим на довгострокову перспективу.</a:t>
            </a:r>
          </a:p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 descr="http://otipb.at.ua/111/transpor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5238744" cy="4076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214290"/>
            <a:ext cx="30003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</a:rPr>
              <a:t>Морський транспорт</a:t>
            </a:r>
            <a:endParaRPr lang="uk-UA" sz="4400" dirty="0">
              <a:solidFill>
                <a:srgbClr val="00B0F0"/>
              </a:solidFill>
            </a:endParaRPr>
          </a:p>
          <a:p>
            <a:r>
              <a:rPr lang="uk-UA" sz="2400" dirty="0"/>
              <a:t>Проблема застарілих логістичних схем є суто управлінською, вона не потребує великих капіталовкладень. Першим кроком є залучення управлінського складу, який зміг би </a:t>
            </a:r>
            <a:r>
              <a:rPr lang="uk-UA" sz="2400" dirty="0" err="1"/>
              <a:t>конкурентно</a:t>
            </a:r>
            <a:r>
              <a:rPr lang="uk-UA" sz="2400" dirty="0"/>
              <a:t> діяти в умовах ринкової економіки. </a:t>
            </a:r>
          </a:p>
        </p:txBody>
      </p:sp>
      <p:pic>
        <p:nvPicPr>
          <p:cNvPr id="4098" name="Picture 2" descr="http://www.onma.edu.ua/prelize/20081000-1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5949036" cy="36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B0F0"/>
                </a:solidFill>
              </a:rPr>
              <a:t>Авіатранспорт</a:t>
            </a:r>
            <a:endParaRPr lang="uk-UA" sz="4000" dirty="0">
              <a:solidFill>
                <a:srgbClr val="00B0F0"/>
              </a:solidFill>
            </a:endParaRPr>
          </a:p>
          <a:p>
            <a:r>
              <a:rPr lang="uk-UA" sz="2400" dirty="0"/>
              <a:t>Проблему високих фіксованих витрат доцільно вирішувати через використання ефекту на масштабі виробництва. Кроком у цьому напрямі є створення є створення національних авіаліній України шляхом злиття двох авіакомпаній. Невирішеним залишається питання про контроль над компанією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3074" name="Picture 2" descr="http://upload.wikimedia.org/wikipedia/commons/5/50/Ukraine_Int_B737-500_UR-G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14620"/>
            <a:ext cx="9144000" cy="414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 </a:t>
            </a:r>
            <a:r>
              <a:rPr lang="ru-RU" sz="1600" dirty="0" err="1"/>
              <a:t>оцінками</a:t>
            </a:r>
            <a:r>
              <a:rPr lang="ru-RU" sz="1600" dirty="0"/>
              <a:t> </a:t>
            </a:r>
            <a:r>
              <a:rPr lang="ru-RU" sz="1600" dirty="0" err="1"/>
              <a:t>експертів</a:t>
            </a:r>
            <a:r>
              <a:rPr lang="ru-RU" sz="1600" dirty="0"/>
              <a:t> </a:t>
            </a:r>
            <a:r>
              <a:rPr lang="ru-RU" sz="1600" dirty="0" err="1"/>
              <a:t>коефіцієнт</a:t>
            </a:r>
            <a:r>
              <a:rPr lang="ru-RU" sz="1600" dirty="0"/>
              <a:t> </a:t>
            </a:r>
            <a:r>
              <a:rPr lang="ru-RU" sz="1600" dirty="0" err="1"/>
              <a:t>транзитності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одним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найвищих</a:t>
            </a:r>
            <a:r>
              <a:rPr lang="ru-RU" sz="1600" dirty="0"/>
              <a:t> в </a:t>
            </a:r>
            <a:r>
              <a:rPr lang="ru-RU" sz="1600" dirty="0" err="1"/>
              <a:t>світі</a:t>
            </a:r>
            <a:r>
              <a:rPr lang="ru-RU" sz="1600" dirty="0"/>
              <a:t>. </a:t>
            </a:r>
            <a:r>
              <a:rPr lang="ru-RU" sz="1600" dirty="0" err="1"/>
              <a:t>Геостратегічне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країнами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, </a:t>
            </a:r>
            <a:r>
              <a:rPr lang="ru-RU" sz="1600" dirty="0" err="1"/>
              <a:t>Азії</a:t>
            </a:r>
            <a:r>
              <a:rPr lang="ru-RU" sz="1600" dirty="0"/>
              <a:t> та </a:t>
            </a:r>
            <a:r>
              <a:rPr lang="ru-RU" sz="1600" dirty="0" err="1"/>
              <a:t>Близького</a:t>
            </a:r>
            <a:r>
              <a:rPr lang="ru-RU" sz="1600" dirty="0"/>
              <a:t> Сходу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їй</a:t>
            </a:r>
            <a:r>
              <a:rPr lang="ru-RU" sz="1600" dirty="0"/>
              <a:t> бути </a:t>
            </a:r>
            <a:r>
              <a:rPr lang="ru-RU" sz="1600" dirty="0" err="1"/>
              <a:t>вигідним</a:t>
            </a:r>
            <a:r>
              <a:rPr lang="ru-RU" sz="1600" dirty="0"/>
              <a:t> </a:t>
            </a:r>
            <a:r>
              <a:rPr lang="ru-RU" sz="1600" dirty="0" err="1"/>
              <a:t>транзитним</a:t>
            </a:r>
            <a:r>
              <a:rPr lang="ru-RU" sz="1600" dirty="0"/>
              <a:t> мостом для </a:t>
            </a:r>
            <a:r>
              <a:rPr lang="ru-RU" sz="1600" dirty="0" err="1"/>
              <a:t>перевезень</a:t>
            </a:r>
            <a:r>
              <a:rPr lang="ru-RU" sz="1600" dirty="0"/>
              <a:t> </a:t>
            </a:r>
            <a:r>
              <a:rPr lang="ru-RU" sz="1600" dirty="0" err="1"/>
              <a:t>товарів</a:t>
            </a:r>
            <a:r>
              <a:rPr lang="ru-RU" sz="1600" dirty="0"/>
              <a:t> та </a:t>
            </a:r>
            <a:r>
              <a:rPr lang="ru-RU" sz="1600" dirty="0" err="1"/>
              <a:t>пасажирів</a:t>
            </a:r>
            <a:r>
              <a:rPr lang="ru-RU" sz="1600" dirty="0"/>
              <a:t>. Але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скористатися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ресурсу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добре </a:t>
            </a:r>
            <a:r>
              <a:rPr lang="ru-RU" sz="1600" dirty="0" err="1"/>
              <a:t>розвинений</a:t>
            </a:r>
            <a:r>
              <a:rPr lang="ru-RU" sz="1600" dirty="0"/>
              <a:t> </a:t>
            </a:r>
            <a:r>
              <a:rPr lang="ru-RU" sz="1600" dirty="0" err="1"/>
              <a:t>транспортний</a:t>
            </a:r>
            <a:r>
              <a:rPr lang="ru-RU" sz="1600" dirty="0"/>
              <a:t> комплекс, </a:t>
            </a:r>
            <a:r>
              <a:rPr lang="ru-RU" sz="1600" dirty="0" err="1"/>
              <a:t>високий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транспортної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, </a:t>
            </a:r>
            <a:r>
              <a:rPr lang="ru-RU" sz="1600" dirty="0" err="1"/>
              <a:t>висока</a:t>
            </a:r>
            <a:r>
              <a:rPr lang="ru-RU" sz="1600" dirty="0"/>
              <a:t> </a:t>
            </a: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транспортних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, </a:t>
            </a:r>
            <a:r>
              <a:rPr lang="ru-RU" sz="1600" dirty="0" err="1"/>
              <a:t>регулярність</a:t>
            </a:r>
            <a:r>
              <a:rPr lang="ru-RU" sz="1600" dirty="0"/>
              <a:t> </a:t>
            </a:r>
            <a:r>
              <a:rPr lang="ru-RU" sz="1600" dirty="0" err="1"/>
              <a:t>перевезень</a:t>
            </a:r>
            <a:r>
              <a:rPr lang="ru-RU" sz="1600" dirty="0"/>
              <a:t>, </a:t>
            </a:r>
            <a:r>
              <a:rPr lang="ru-RU" sz="1600" dirty="0" err="1"/>
              <a:t>швидкість</a:t>
            </a:r>
            <a:r>
              <a:rPr lang="ru-RU" sz="1600" dirty="0"/>
              <a:t>, </a:t>
            </a:r>
            <a:r>
              <a:rPr lang="ru-RU" sz="1600" dirty="0" err="1"/>
              <a:t>збереження</a:t>
            </a:r>
            <a:r>
              <a:rPr lang="ru-RU" sz="1600" dirty="0"/>
              <a:t> товару та </a:t>
            </a:r>
            <a:r>
              <a:rPr lang="ru-RU" sz="1600" dirty="0" err="1"/>
              <a:t>провадити</a:t>
            </a:r>
            <a:r>
              <a:rPr lang="ru-RU" sz="1600" dirty="0"/>
              <a:t> </a:t>
            </a:r>
            <a:r>
              <a:rPr lang="ru-RU" sz="1600" dirty="0" err="1"/>
              <a:t>відповідну</a:t>
            </a:r>
            <a:r>
              <a:rPr lang="ru-RU" sz="1600" dirty="0"/>
              <a:t> </a:t>
            </a:r>
            <a:r>
              <a:rPr lang="ru-RU" sz="1600" dirty="0" err="1"/>
              <a:t>державну</a:t>
            </a:r>
            <a:r>
              <a:rPr lang="ru-RU" sz="1600" dirty="0"/>
              <a:t> </a:t>
            </a:r>
            <a:r>
              <a:rPr lang="ru-RU" sz="1600" dirty="0" err="1"/>
              <a:t>політику</a:t>
            </a:r>
            <a:r>
              <a:rPr lang="ru-RU" sz="1600" dirty="0"/>
              <a:t>. </a:t>
            </a:r>
          </a:p>
        </p:txBody>
      </p:sp>
      <p:pic>
        <p:nvPicPr>
          <p:cNvPr id="19458" name="Picture 2" descr="http://profi-media.ru/wp-content/uploads/2013/09/%D0%A2%D1%80%D0%B0%D0%BD%D1%81%D0%BF%D0%BE%D1%80%D1%82%D0%BD%D0%B0%D1%8F-%D1%81%D0%B8%D1%81%D1%82%D0%B5%D0%BC%D0%B0-%D0%A3%D0%BA%D1%80%D0%B0%D0%B8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71614"/>
            <a:ext cx="6357982" cy="508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5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Трубопровідний транспорт</a:t>
            </a:r>
            <a:endParaRPr lang="uk-UA" sz="3200" dirty="0">
              <a:solidFill>
                <a:srgbClr val="00B0F0"/>
              </a:solidFill>
            </a:endParaRPr>
          </a:p>
          <a:p>
            <a:r>
              <a:rPr lang="uk-UA" dirty="0"/>
              <a:t>Хоча приватизація трубопровідної системи має вирішити значну частину проблем цієї галузі, але питання про нового власника зараз лежить більшою мірою у політичній площині, а не в економічній. Проте більш ймовірною видається все ж таки приватизація російською компанією.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0" name="Picture 2" descr="http://ukranews.com/uploads/news/2010/10/12/faa6f05e7a0cca061857fc13a1d83a32a41a5c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357554" cy="2518167"/>
          </a:xfrm>
          <a:prstGeom prst="rect">
            <a:avLst/>
          </a:prstGeom>
          <a:noFill/>
        </p:spPr>
      </p:pic>
      <p:pic>
        <p:nvPicPr>
          <p:cNvPr id="2052" name="Picture 4" descr="http://goloskarpat.info/uploads/images/00/00/30/2012/11/20/018ae59c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993" y="3140968"/>
            <a:ext cx="4567007" cy="3429000"/>
          </a:xfrm>
          <a:prstGeom prst="rect">
            <a:avLst/>
          </a:prstGeom>
          <a:noFill/>
        </p:spPr>
      </p:pic>
      <p:pic>
        <p:nvPicPr>
          <p:cNvPr id="2058" name="Picture 10" descr="http://img.ura-inform.com/news/sisit%5b168143%5d(265x19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44063"/>
            <a:ext cx="3024191" cy="2213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Підсумовуючи результати аналізу </a:t>
            </a:r>
            <a:r>
              <a:rPr lang="uk-UA" sz="2800" dirty="0" err="1"/>
              <a:t>конкурентноздатності</a:t>
            </a:r>
            <a:r>
              <a:rPr lang="uk-UA" sz="2800" dirty="0"/>
              <a:t> транспортної галузі України слід зазначити, що основним сприяючим фактором є вигідне геостратегічне положення країни. Це є необхідною та достатньою умовою для успішного розвитку транспортної галузі, але транспортна галузь значною мірою залежить від державної підтримки, державної політики щодо розвитку транзиту.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Транспортний</a:t>
            </a:r>
            <a:r>
              <a:rPr lang="ru-RU" sz="2400" dirty="0" smtClean="0"/>
              <a:t> </a:t>
            </a:r>
            <a:r>
              <a:rPr lang="ru-RU" sz="2400" dirty="0"/>
              <a:t>комплекс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залізничного</a:t>
            </a:r>
            <a:r>
              <a:rPr lang="ru-RU" sz="2400" dirty="0"/>
              <a:t>, </a:t>
            </a:r>
            <a:r>
              <a:rPr lang="ru-RU" sz="2400" dirty="0" err="1"/>
              <a:t>автомобільного</a:t>
            </a:r>
            <a:r>
              <a:rPr lang="ru-RU" sz="2400" dirty="0"/>
              <a:t>, </a:t>
            </a:r>
            <a:r>
              <a:rPr lang="ru-RU" sz="2400" dirty="0" err="1"/>
              <a:t>морського</a:t>
            </a:r>
            <a:r>
              <a:rPr lang="ru-RU" sz="2400" dirty="0"/>
              <a:t>, </a:t>
            </a:r>
            <a:r>
              <a:rPr lang="ru-RU" sz="2400" dirty="0" err="1"/>
              <a:t>річкового</a:t>
            </a:r>
            <a:r>
              <a:rPr lang="ru-RU" sz="2400" dirty="0"/>
              <a:t>, </a:t>
            </a:r>
            <a:r>
              <a:rPr lang="ru-RU" sz="2400" dirty="0" err="1"/>
              <a:t>повітряного</a:t>
            </a:r>
            <a:r>
              <a:rPr lang="ru-RU" sz="2400" dirty="0"/>
              <a:t>, </a:t>
            </a:r>
            <a:r>
              <a:rPr lang="ru-RU" sz="2400" dirty="0" err="1"/>
              <a:t>космічного</a:t>
            </a:r>
            <a:r>
              <a:rPr lang="ru-RU" sz="2400" dirty="0"/>
              <a:t> та </a:t>
            </a:r>
            <a:r>
              <a:rPr lang="ru-RU" sz="2400" dirty="0" err="1"/>
              <a:t>трубопровідного</a:t>
            </a:r>
            <a:r>
              <a:rPr lang="ru-RU" sz="2400" dirty="0"/>
              <a:t> транспорту.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8434" name="Picture 2" descr="http://translog.com.ua/images/static/articles/6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5"/>
            <a:ext cx="6670024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Залізничний </a:t>
            </a:r>
            <a:r>
              <a:rPr lang="uk-UA" sz="3200" b="1" dirty="0" smtClean="0">
                <a:solidFill>
                  <a:srgbClr val="FF0000"/>
                </a:solidFill>
              </a:rPr>
              <a:t>транспорт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/>
              <a:t>Залізничний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транспорт є найрозвинутішим в Україні. Залізницею здійснюється 46% від загальних перевезень, але закордонних перевезень – лише 14%. </a:t>
            </a:r>
            <a:endParaRPr lang="uk-UA" dirty="0" smtClean="0"/>
          </a:p>
          <a:p>
            <a:r>
              <a:rPr lang="uk-UA" dirty="0" smtClean="0"/>
              <a:t>Перевагами </a:t>
            </a:r>
            <a:r>
              <a:rPr lang="uk-UA" dirty="0"/>
              <a:t>цього виду транспорту є велика розгалуженість та низькі тарифи. </a:t>
            </a:r>
            <a:r>
              <a:rPr lang="uk-UA" dirty="0" smtClean="0"/>
              <a:t>Важливість </a:t>
            </a:r>
            <a:r>
              <a:rPr lang="uk-UA" dirty="0"/>
              <a:t>залізничного транспорту в системі транспортних комунікацій України посилюється  </a:t>
            </a:r>
            <a:r>
              <a:rPr lang="uk-UA" dirty="0" smtClean="0"/>
              <a:t>тим</a:t>
            </a:r>
            <a:r>
              <a:rPr lang="uk-UA" dirty="0"/>
              <a:t>, що через територію держави пролягають основні транспортні транс'європейські коридори: Схід — Захід, Балтика — </a:t>
            </a:r>
            <a:r>
              <a:rPr lang="uk-UA" dirty="0">
                <a:hlinkClick r:id="rId2" tooltip="Чорне море"/>
              </a:rPr>
              <a:t>Чорне море</a:t>
            </a:r>
            <a:r>
              <a:rPr lang="uk-UA" dirty="0"/>
              <a:t>. </a:t>
            </a:r>
          </a:p>
          <a:p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3" name="Picture 4" descr="http://www.ukrgazeta.com/upload/8/83248f044874c2338eb82f0f66ab0307.368x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905757" cy="3789040"/>
          </a:xfrm>
          <a:prstGeom prst="rect">
            <a:avLst/>
          </a:prstGeom>
          <a:noFill/>
        </p:spPr>
      </p:pic>
      <p:pic>
        <p:nvPicPr>
          <p:cNvPr id="4" name="Picture 6" descr="http://pro-vincia.com.ua/uploads/posts/2012-09/1346665408_hund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2" y="3095879"/>
            <a:ext cx="4238628" cy="3762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6321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Проблемами галузі є:</a:t>
            </a:r>
          </a:p>
          <a:p>
            <a:r>
              <a:rPr lang="uk-UA" sz="2400" dirty="0" smtClean="0"/>
              <a:t>- застарілість </a:t>
            </a:r>
            <a:r>
              <a:rPr lang="uk-UA" sz="2400" dirty="0"/>
              <a:t>основних засобів</a:t>
            </a:r>
          </a:p>
          <a:p>
            <a:r>
              <a:rPr lang="uk-UA" sz="2400" dirty="0" smtClean="0"/>
              <a:t>- невідповідність </a:t>
            </a:r>
            <a:r>
              <a:rPr lang="uk-UA" sz="2400" dirty="0"/>
              <a:t>ширини колії європейським стандартам</a:t>
            </a:r>
          </a:p>
          <a:p>
            <a:r>
              <a:rPr lang="uk-UA" sz="2400" dirty="0" smtClean="0"/>
              <a:t>- значна </a:t>
            </a:r>
            <a:r>
              <a:rPr lang="uk-UA" sz="2400" dirty="0"/>
              <a:t>частина колій є не електрифікованою (більше 70%)</a:t>
            </a:r>
          </a:p>
          <a:p>
            <a:r>
              <a:rPr lang="uk-UA" sz="2400" dirty="0" smtClean="0"/>
              <a:t>- середня </a:t>
            </a:r>
            <a:r>
              <a:rPr lang="uk-UA" sz="2400" dirty="0"/>
              <a:t>швидкість пересування становить 20 км/год.</a:t>
            </a:r>
          </a:p>
          <a:p>
            <a:r>
              <a:rPr lang="uk-UA" sz="2400" dirty="0" smtClean="0"/>
              <a:t>- Неможливість </a:t>
            </a:r>
            <a:r>
              <a:rPr lang="uk-UA" sz="2400" dirty="0"/>
              <a:t>встановлення рентабельних тарифів на перевезення пасажирів через соціальні причини.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5821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FF0000"/>
                </a:solidFill>
              </a:rPr>
              <a:t>Автомобільний транспорт</a:t>
            </a:r>
            <a:endParaRPr lang="uk-UA" sz="2700" dirty="0">
              <a:solidFill>
                <a:srgbClr val="FF0000"/>
              </a:solidFill>
            </a:endParaRPr>
          </a:p>
          <a:p>
            <a:r>
              <a:rPr lang="uk-UA" dirty="0"/>
              <a:t>Автомобільний транспорт переважає у перевезенні пасажирів та перевезенні вантажів на короткі </a:t>
            </a:r>
            <a:r>
              <a:rPr lang="uk-UA" dirty="0" smtClean="0"/>
              <a:t>дистанції. </a:t>
            </a:r>
            <a:r>
              <a:rPr lang="uk-UA" dirty="0"/>
              <a:t>Автотранспорт має розвинену інфраструктуру та непогану базу технічного забезпечення. </a:t>
            </a:r>
            <a:endParaRPr lang="uk-UA" dirty="0" smtClean="0"/>
          </a:p>
          <a:p>
            <a:endParaRPr lang="uk-UA" sz="2700" dirty="0"/>
          </a:p>
        </p:txBody>
      </p:sp>
      <p:pic>
        <p:nvPicPr>
          <p:cNvPr id="19458" name="Picture 2" descr="http://www.avtoarm.ru/images/Image/gruz/ghuz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4714870" cy="3143248"/>
          </a:xfrm>
          <a:prstGeom prst="rect">
            <a:avLst/>
          </a:prstGeom>
          <a:noFill/>
        </p:spPr>
      </p:pic>
      <p:pic>
        <p:nvPicPr>
          <p:cNvPr id="19460" name="Picture 4" descr="http://xn----itbb1bjjwe.xn--p1ai/wp-content/uploads/2012/10/perevozki-transpor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340768"/>
            <a:ext cx="4676775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90364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Морський транспорт</a:t>
            </a:r>
            <a:endParaRPr lang="uk-UA" sz="2800" dirty="0">
              <a:solidFill>
                <a:srgbClr val="FF0000"/>
              </a:solidFill>
            </a:endParaRPr>
          </a:p>
          <a:p>
            <a:r>
              <a:rPr lang="uk-UA" sz="1600" dirty="0"/>
              <a:t>Морський транспорт займає незначне місце в структурі внутрішніх перевезень але має великий транзитний потенціал. </a:t>
            </a:r>
            <a:r>
              <a:rPr lang="uk-UA" sz="1600" dirty="0" smtClean="0"/>
              <a:t>Через </a:t>
            </a:r>
            <a:r>
              <a:rPr lang="uk-UA" sz="1600" dirty="0"/>
              <a:t>морські порти відбувається експорт російської нафти до Європи, а також контейнерні перевезення.</a:t>
            </a:r>
          </a:p>
          <a:p>
            <a:r>
              <a:rPr lang="uk-UA" sz="1600" dirty="0"/>
              <a:t>Комплекс морського транспорту складається з кораблів та морських портів.</a:t>
            </a:r>
          </a:p>
          <a:p>
            <a:r>
              <a:rPr lang="uk-UA" sz="1600" dirty="0"/>
              <a:t>Зараз морський флот України нараховує близько 240 суден, але всі вони є </a:t>
            </a:r>
            <a:r>
              <a:rPr lang="uk-UA" sz="1600" dirty="0">
                <a:hlinkClick r:id="rId2" tooltip="Мораль"/>
              </a:rPr>
              <a:t>морально</a:t>
            </a:r>
            <a:r>
              <a:rPr lang="uk-UA" sz="1600" dirty="0"/>
              <a:t> та фізично застарілими, потребують значних капіталовкладень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4" name="Picture 2" descr="http://dn.niss.gov.ua/public/Image/img/ches11/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1"/>
            <a:ext cx="4499992" cy="3789040"/>
          </a:xfrm>
          <a:prstGeom prst="rect">
            <a:avLst/>
          </a:prstGeom>
          <a:noFill/>
        </p:spPr>
      </p:pic>
      <p:pic>
        <p:nvPicPr>
          <p:cNvPr id="14338" name="Picture 2" descr="http://vorobus.com/wp-content/uploads/2010/08/yah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644008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krmap.su/program2010/g9/g9_31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Проблеми цієї галузі:</a:t>
            </a:r>
          </a:p>
          <a:p>
            <a:endParaRPr lang="uk-UA" sz="3600" dirty="0" smtClean="0"/>
          </a:p>
          <a:p>
            <a:r>
              <a:rPr lang="uk-UA" sz="3600" dirty="0" smtClean="0"/>
              <a:t>- </a:t>
            </a:r>
            <a:r>
              <a:rPr lang="uk-UA" sz="2400" dirty="0" smtClean="0"/>
              <a:t>відсутність </a:t>
            </a:r>
            <a:r>
              <a:rPr lang="uk-UA" sz="2400" dirty="0"/>
              <a:t>в Україні портів третього покоління</a:t>
            </a:r>
          </a:p>
          <a:p>
            <a:r>
              <a:rPr lang="uk-UA" sz="2400" dirty="0" smtClean="0"/>
              <a:t>- не </a:t>
            </a:r>
            <a:r>
              <a:rPr lang="uk-UA" sz="2400" dirty="0"/>
              <a:t>використання або погане використання в роботі останніх досягнень логістики</a:t>
            </a:r>
          </a:p>
          <a:p>
            <a:r>
              <a:rPr lang="uk-UA" sz="2400" dirty="0" smtClean="0"/>
              <a:t>- скорочення </a:t>
            </a:r>
            <a:r>
              <a:rPr lang="uk-UA" sz="2400" dirty="0"/>
              <a:t>обсягів контейнерних перевезень.</a:t>
            </a:r>
          </a:p>
          <a:p>
            <a:r>
              <a:rPr lang="uk-UA" sz="2400" dirty="0"/>
              <a:t>відсутність молодого </a:t>
            </a:r>
            <a:r>
              <a:rPr lang="uk-UA" sz="2400" dirty="0" err="1"/>
              <a:t>менеджментського</a:t>
            </a:r>
            <a:r>
              <a:rPr lang="uk-UA" sz="2400" dirty="0"/>
              <a:t> складу.</a:t>
            </a:r>
          </a:p>
        </p:txBody>
      </p:sp>
      <p:pic>
        <p:nvPicPr>
          <p:cNvPr id="17410" name="Picture 2" descr="http://images.unian.net/photos/2014_01/1391191121-9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205" y="1196752"/>
            <a:ext cx="5660795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159</TotalTime>
  <Words>949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19</cp:revision>
  <dcterms:created xsi:type="dcterms:W3CDTF">2014-02-16T17:34:16Z</dcterms:created>
  <dcterms:modified xsi:type="dcterms:W3CDTF">2014-02-16T20:48:50Z</dcterms:modified>
</cp:coreProperties>
</file>