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4660"/>
  </p:normalViewPr>
  <p:slideViewPr>
    <p:cSldViewPr>
      <p:cViewPr varScale="1">
        <p:scale>
          <a:sx n="107" d="100"/>
          <a:sy n="107" d="100"/>
        </p:scale>
        <p:origin x="-112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BEECFCA-1266-4A56-87C1-4CA8235A690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CCF6E3A-5A8A-44A4-9396-B077F6205E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jkg-portal.com.ua/ua/publication/one/prokuratura-vdlovljuje-smttevih-porushnikv-327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3645024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a typeface="Microsoft Yi Baiti" panose="03000500000000000000" pitchFamily="66" charset="0"/>
              </a:rPr>
              <a:t>Р</a:t>
            </a:r>
            <a:r>
              <a:rPr lang="uk-UA" dirty="0" err="1" smtClean="0">
                <a:ea typeface="Microsoft Yi Baiti" panose="03000500000000000000" pitchFamily="66" charset="0"/>
              </a:rPr>
              <a:t>івень</a:t>
            </a:r>
            <a:r>
              <a:rPr lang="uk-UA" dirty="0" smtClean="0">
                <a:ea typeface="Microsoft Yi Baiti" panose="03000500000000000000" pitchFamily="66" charset="0"/>
              </a:rPr>
              <a:t> забруднення Києва та Київської області. </a:t>
            </a:r>
            <a:endParaRPr lang="ru-RU" dirty="0">
              <a:ea typeface="Microsoft Yi Baiti" panose="03000500000000000000" pitchFamily="66" charset="0"/>
            </a:endParaRPr>
          </a:p>
        </p:txBody>
      </p:sp>
      <p:pic>
        <p:nvPicPr>
          <p:cNvPr id="2050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189824" cy="1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2" y="1700808"/>
            <a:ext cx="439248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04974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4900" dirty="0"/>
              <a:t>Відходи «душать» столицю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1916832"/>
            <a:ext cx="24482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На кожного мешканця столиці припадає по 600 кг відходів твердих побутових відходів (ТВБ) на рік і більшість з них просто складуються на звалищах, тісним кільцем оточують місто. Одним з таких сховищ сміття є і полігон №5 біля села </a:t>
            </a:r>
            <a:r>
              <a:rPr lang="uk-UA" sz="1600" dirty="0" err="1"/>
              <a:t>Підгірці</a:t>
            </a:r>
            <a:r>
              <a:rPr lang="uk-UA" sz="1600" dirty="0"/>
              <a:t> Обухівського району.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466191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024744" cy="1143000"/>
          </a:xfrm>
        </p:spPr>
        <p:txBody>
          <a:bodyPr>
            <a:normAutofit/>
          </a:bodyPr>
          <a:lstStyle/>
          <a:p>
            <a:r>
              <a:rPr lang="uk-UA" sz="4400" dirty="0" err="1" smtClean="0"/>
              <a:t>Грунти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1916832"/>
            <a:ext cx="3168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Для </a:t>
            </a:r>
            <a:r>
              <a:rPr lang="ru-RU" sz="1600" dirty="0" err="1"/>
              <a:t>Києва</a:t>
            </a:r>
            <a:r>
              <a:rPr lang="ru-RU" sz="1600" dirty="0"/>
              <a:t> характерна </a:t>
            </a:r>
            <a:r>
              <a:rPr lang="ru-RU" sz="1600" dirty="0" err="1"/>
              <a:t>нерівномірність</a:t>
            </a:r>
            <a:r>
              <a:rPr lang="ru-RU" sz="1600" dirty="0"/>
              <a:t> </a:t>
            </a:r>
            <a:r>
              <a:rPr lang="ru-RU" sz="1600" dirty="0" err="1"/>
              <a:t>забруднення</a:t>
            </a:r>
            <a:r>
              <a:rPr lang="ru-RU" sz="1600" dirty="0"/>
              <a:t> </a:t>
            </a:r>
            <a:r>
              <a:rPr lang="ru-RU" sz="1600" dirty="0" err="1"/>
              <a:t>грунтів</a:t>
            </a:r>
            <a:r>
              <a:rPr lang="ru-RU" sz="1600" dirty="0"/>
              <a:t> в </a:t>
            </a:r>
            <a:r>
              <a:rPr lang="ru-RU" sz="1600" dirty="0" err="1"/>
              <a:t>різних</a:t>
            </a:r>
            <a:r>
              <a:rPr lang="ru-RU" sz="1600" dirty="0"/>
              <a:t> районах </a:t>
            </a:r>
            <a:r>
              <a:rPr lang="ru-RU" sz="1600" dirty="0" err="1"/>
              <a:t>міста</a:t>
            </a:r>
            <a:r>
              <a:rPr lang="ru-RU" sz="1600" dirty="0"/>
              <a:t>. </a:t>
            </a:r>
            <a:r>
              <a:rPr lang="ru-RU" sz="1600" dirty="0" err="1"/>
              <a:t>Основними</a:t>
            </a:r>
            <a:r>
              <a:rPr lang="ru-RU" sz="1600" dirty="0"/>
              <a:t> </a:t>
            </a:r>
            <a:r>
              <a:rPr lang="ru-RU" sz="1600" dirty="0" err="1"/>
              <a:t>забруднюючими</a:t>
            </a:r>
            <a:r>
              <a:rPr lang="ru-RU" sz="1600" dirty="0"/>
              <a:t> </a:t>
            </a:r>
            <a:r>
              <a:rPr lang="ru-RU" sz="1600" dirty="0" err="1"/>
              <a:t>елементами</a:t>
            </a:r>
            <a:r>
              <a:rPr lang="ru-RU" sz="1600" dirty="0"/>
              <a:t> тут </a:t>
            </a:r>
            <a:r>
              <a:rPr lang="ru-RU" sz="1600" dirty="0" err="1"/>
              <a:t>виступають</a:t>
            </a:r>
            <a:r>
              <a:rPr lang="ru-RU" sz="1600" dirty="0"/>
              <a:t> </a:t>
            </a:r>
            <a:r>
              <a:rPr lang="ru-RU" sz="1600" dirty="0" err="1"/>
              <a:t>солі</a:t>
            </a:r>
            <a:r>
              <a:rPr lang="ru-RU" sz="1600" dirty="0"/>
              <a:t> </a:t>
            </a:r>
            <a:r>
              <a:rPr lang="ru-RU" sz="1600" dirty="0" err="1"/>
              <a:t>важких</a:t>
            </a:r>
            <a:r>
              <a:rPr lang="ru-RU" sz="1600" dirty="0"/>
              <a:t> </a:t>
            </a:r>
            <a:r>
              <a:rPr lang="ru-RU" sz="1600" dirty="0" err="1"/>
              <a:t>металів</a:t>
            </a:r>
            <a:r>
              <a:rPr lang="ru-RU" sz="1600" dirty="0"/>
              <a:t>, </a:t>
            </a:r>
            <a:r>
              <a:rPr lang="ru-RU" sz="1600" dirty="0" err="1"/>
              <a:t>отрутохімікати</a:t>
            </a:r>
            <a:r>
              <a:rPr lang="ru-RU" sz="1600" dirty="0"/>
              <a:t>, </a:t>
            </a:r>
            <a:r>
              <a:rPr lang="ru-RU" sz="1600" dirty="0" err="1"/>
              <a:t>нафтопродукти</a:t>
            </a:r>
            <a:r>
              <a:rPr lang="ru-RU" sz="1600" dirty="0"/>
              <a:t>, </a:t>
            </a:r>
            <a:r>
              <a:rPr lang="ru-RU" sz="1600" dirty="0" err="1"/>
              <a:t>феноли</a:t>
            </a:r>
            <a:r>
              <a:rPr lang="ru-RU" sz="1600" dirty="0"/>
              <a:t> та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. </a:t>
            </a:r>
            <a:r>
              <a:rPr lang="ru-RU" sz="1600" dirty="0" err="1"/>
              <a:t>Найбільше</a:t>
            </a:r>
            <a:r>
              <a:rPr lang="ru-RU" sz="1600" dirty="0"/>
              <a:t> </a:t>
            </a:r>
            <a:r>
              <a:rPr lang="ru-RU" sz="1600" dirty="0" err="1"/>
              <a:t>забруднення</a:t>
            </a:r>
            <a:r>
              <a:rPr lang="ru-RU" sz="1600" dirty="0"/>
              <a:t> </a:t>
            </a:r>
            <a:r>
              <a:rPr lang="ru-RU" sz="1600" dirty="0" err="1"/>
              <a:t>грунтів</a:t>
            </a:r>
            <a:r>
              <a:rPr lang="ru-RU" sz="1600" dirty="0"/>
              <a:t> </a:t>
            </a:r>
            <a:r>
              <a:rPr lang="ru-RU" sz="1600" dirty="0" err="1"/>
              <a:t>спостерігається</a:t>
            </a:r>
            <a:r>
              <a:rPr lang="ru-RU" sz="1600" dirty="0"/>
              <a:t> в </a:t>
            </a:r>
            <a:r>
              <a:rPr lang="ru-RU" sz="1600" dirty="0" err="1"/>
              <a:t>районі</a:t>
            </a:r>
            <a:r>
              <a:rPr lang="ru-RU" sz="1600" dirty="0"/>
              <a:t> ТЕЦ-4, АТ </a:t>
            </a:r>
            <a:r>
              <a:rPr lang="ru-RU" sz="1600" dirty="0" smtClean="0"/>
              <a:t>«</a:t>
            </a:r>
            <a:r>
              <a:rPr lang="ru-RU" sz="1600" dirty="0" err="1" smtClean="0"/>
              <a:t>Київгума</a:t>
            </a:r>
            <a:r>
              <a:rPr lang="uk-UA" sz="1600" dirty="0"/>
              <a:t>»</a:t>
            </a:r>
            <a:r>
              <a:rPr lang="ru-RU" sz="1600" dirty="0"/>
              <a:t>, </a:t>
            </a:r>
            <a:r>
              <a:rPr lang="ru-RU" sz="1600" dirty="0" err="1"/>
              <a:t>авіазаводу</a:t>
            </a:r>
            <a:r>
              <a:rPr lang="uk-UA" sz="1600" dirty="0"/>
              <a:t>,</a:t>
            </a:r>
            <a:r>
              <a:rPr lang="ru-RU" sz="1600" dirty="0"/>
              <a:t> </a:t>
            </a:r>
            <a:r>
              <a:rPr lang="ru-RU" sz="1600" dirty="0" err="1"/>
              <a:t>заводів</a:t>
            </a:r>
            <a:r>
              <a:rPr lang="ru-RU" sz="1600" dirty="0"/>
              <a:t> </a:t>
            </a:r>
            <a:r>
              <a:rPr lang="ru-RU" sz="1600" dirty="0" err="1"/>
              <a:t>художнього</a:t>
            </a:r>
            <a:r>
              <a:rPr lang="ru-RU" sz="1600" dirty="0"/>
              <a:t> </a:t>
            </a:r>
            <a:r>
              <a:rPr lang="ru-RU" sz="1600" dirty="0" err="1"/>
              <a:t>скла</a:t>
            </a:r>
            <a:r>
              <a:rPr lang="ru-RU" sz="1600" dirty="0"/>
              <a:t>, заводу </a:t>
            </a:r>
            <a:r>
              <a:rPr lang="ru-RU" sz="1600" dirty="0" smtClean="0"/>
              <a:t>«</a:t>
            </a:r>
            <a:r>
              <a:rPr lang="ru-RU" sz="1600" dirty="0" err="1" smtClean="0"/>
              <a:t>Більшовик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88843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Київська область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409294"/>
            <a:ext cx="2160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err="1"/>
              <a:t>Основну</a:t>
            </a:r>
            <a:r>
              <a:rPr lang="ru-RU" sz="1600" dirty="0"/>
              <a:t> </a:t>
            </a:r>
            <a:r>
              <a:rPr lang="ru-RU" sz="1600" dirty="0" err="1"/>
              <a:t>напругу</a:t>
            </a:r>
            <a:r>
              <a:rPr lang="ru-RU" sz="1600" dirty="0"/>
              <a:t> в </a:t>
            </a:r>
            <a:r>
              <a:rPr lang="ru-RU" sz="1600" dirty="0" err="1"/>
              <a:t>Київській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</a:t>
            </a:r>
            <a:r>
              <a:rPr lang="ru-RU" sz="1600" dirty="0" err="1"/>
              <a:t>створюють</a:t>
            </a:r>
            <a:r>
              <a:rPr lang="ru-RU" sz="1600" dirty="0"/>
              <a:t> </a:t>
            </a:r>
            <a:r>
              <a:rPr lang="ru-RU" sz="1600" dirty="0" err="1"/>
              <a:t>екологічно</a:t>
            </a:r>
            <a:r>
              <a:rPr lang="ru-RU" sz="1600" dirty="0"/>
              <a:t> </a:t>
            </a:r>
            <a:r>
              <a:rPr lang="ru-RU" sz="1600" dirty="0" err="1"/>
              <a:t>небезпечні</a:t>
            </a:r>
            <a:r>
              <a:rPr lang="ru-RU" sz="1600" dirty="0"/>
              <a:t> </a:t>
            </a:r>
            <a:r>
              <a:rPr lang="ru-RU" sz="1600" dirty="0" err="1"/>
              <a:t>об’єкти</a:t>
            </a:r>
            <a:r>
              <a:rPr lang="ru-RU" sz="1600" dirty="0"/>
              <a:t> </a:t>
            </a:r>
            <a:r>
              <a:rPr lang="ru-RU" sz="1600" dirty="0" err="1"/>
              <a:t>загальнодержавного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— </a:t>
            </a:r>
            <a:r>
              <a:rPr lang="ru-RU" sz="1600" dirty="0" err="1"/>
              <a:t>полігон</a:t>
            </a:r>
            <a:r>
              <a:rPr lang="ru-RU" sz="1600" dirty="0"/>
              <a:t> </a:t>
            </a:r>
            <a:r>
              <a:rPr lang="ru-RU" sz="1600" dirty="0" err="1"/>
              <a:t>твердих</a:t>
            </a:r>
            <a:r>
              <a:rPr lang="ru-RU" sz="1600" dirty="0"/>
              <a:t> </a:t>
            </a:r>
            <a:r>
              <a:rPr lang="ru-RU" sz="1600" dirty="0" err="1"/>
              <a:t>побутових</a:t>
            </a:r>
            <a:r>
              <a:rPr lang="ru-RU" sz="1600" dirty="0"/>
              <a:t> </a:t>
            </a:r>
            <a:r>
              <a:rPr lang="uk-UA" sz="1600" dirty="0"/>
              <a:t>відходів, </a:t>
            </a:r>
            <a:r>
              <a:rPr lang="ru-RU" sz="1600" dirty="0"/>
              <a:t>«</a:t>
            </a:r>
            <a:r>
              <a:rPr lang="ru-RU" sz="1600" dirty="0" err="1"/>
              <a:t>Київспецтранс</a:t>
            </a:r>
            <a:r>
              <a:rPr lang="ru-RU" sz="1600" dirty="0"/>
              <a:t>» та </a:t>
            </a:r>
            <a:r>
              <a:rPr lang="ru-RU" sz="1600" dirty="0" err="1"/>
              <a:t>Трипільська</a:t>
            </a:r>
            <a:r>
              <a:rPr lang="ru-RU" sz="1600" dirty="0"/>
              <a:t> ТЕС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93079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484784"/>
            <a:ext cx="27363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Настільки</a:t>
            </a:r>
            <a:r>
              <a:rPr lang="ru-RU" sz="1600" dirty="0"/>
              <a:t> ж </a:t>
            </a:r>
            <a:r>
              <a:rPr lang="ru-RU" sz="1600" dirty="0" err="1"/>
              <a:t>популярні</a:t>
            </a:r>
            <a:r>
              <a:rPr lang="ru-RU" sz="1600" dirty="0"/>
              <a:t> </a:t>
            </a:r>
            <a:r>
              <a:rPr lang="ru-RU" sz="1600" dirty="0" err="1"/>
              <a:t>Одеський</a:t>
            </a:r>
            <a:r>
              <a:rPr lang="ru-RU" sz="1600" dirty="0"/>
              <a:t> та </a:t>
            </a:r>
            <a:r>
              <a:rPr lang="ru-RU" sz="1600" dirty="0" err="1"/>
              <a:t>Житомирський</a:t>
            </a:r>
            <a:r>
              <a:rPr lang="ru-RU" sz="1600" dirty="0"/>
              <a:t> напрямки, </a:t>
            </a:r>
            <a:r>
              <a:rPr lang="ru-RU" sz="1600" dirty="0" err="1"/>
              <a:t>які</a:t>
            </a:r>
            <a:r>
              <a:rPr lang="ru-RU" sz="1600" dirty="0"/>
              <a:t> «</a:t>
            </a:r>
            <a:r>
              <a:rPr lang="ru-RU" sz="1600" dirty="0" err="1"/>
              <a:t>страждають</a:t>
            </a:r>
            <a:r>
              <a:rPr lang="ru-RU" sz="1600" dirty="0"/>
              <a:t>» </a:t>
            </a:r>
            <a:r>
              <a:rPr lang="ru-RU" sz="1600" dirty="0" err="1"/>
              <a:t>від</a:t>
            </a:r>
            <a:r>
              <a:rPr lang="ru-RU" sz="1600" dirty="0"/>
              <a:t> активно </a:t>
            </a:r>
            <a:r>
              <a:rPr lang="ru-RU" sz="1600" dirty="0" err="1"/>
              <a:t>діючого</a:t>
            </a:r>
            <a:r>
              <a:rPr lang="ru-RU" sz="1600" dirty="0"/>
              <a:t> </a:t>
            </a:r>
            <a:r>
              <a:rPr lang="ru-RU" sz="1600" dirty="0" err="1"/>
              <a:t>аеропорту</a:t>
            </a:r>
            <a:r>
              <a:rPr lang="ru-RU" sz="1600" dirty="0"/>
              <a:t> «</a:t>
            </a:r>
            <a:r>
              <a:rPr lang="ru-RU" sz="1600" dirty="0" err="1"/>
              <a:t>Жуляни</a:t>
            </a:r>
            <a:r>
              <a:rPr lang="ru-RU" sz="1600" dirty="0" smtClean="0"/>
              <a:t>».</a:t>
            </a:r>
            <a:r>
              <a:rPr lang="ru-RU" sz="1600" dirty="0"/>
              <a:t> </a:t>
            </a:r>
            <a:r>
              <a:rPr lang="ru-RU" sz="1600" dirty="0" err="1"/>
              <a:t>Передмістя</a:t>
            </a:r>
            <a:r>
              <a:rPr lang="ru-RU" sz="1600" dirty="0"/>
              <a:t> </a:t>
            </a:r>
            <a:r>
              <a:rPr lang="ru-RU" sz="1600" dirty="0" err="1"/>
              <a:t>Києва</a:t>
            </a:r>
            <a:r>
              <a:rPr lang="ru-RU" sz="1600" dirty="0"/>
              <a:t>, </a:t>
            </a:r>
            <a:r>
              <a:rPr lang="ru-RU" sz="1600" dirty="0" err="1"/>
              <a:t>розташовані</a:t>
            </a:r>
            <a:r>
              <a:rPr lang="ru-RU" sz="1600" dirty="0"/>
              <a:t> в </a:t>
            </a:r>
            <a:r>
              <a:rPr lang="ru-RU" sz="1600" dirty="0" err="1"/>
              <a:t>Києво-Святошинському</a:t>
            </a:r>
            <a:r>
              <a:rPr lang="ru-RU" sz="1600" dirty="0"/>
              <a:t> </a:t>
            </a:r>
            <a:r>
              <a:rPr lang="ru-RU" sz="1600" dirty="0" err="1"/>
              <a:t>районі</a:t>
            </a:r>
            <a:r>
              <a:rPr lang="ru-RU" sz="1600" dirty="0"/>
              <a:t>, </a:t>
            </a:r>
            <a:r>
              <a:rPr lang="ru-RU" sz="1600" dirty="0" err="1"/>
              <a:t>зазнають</a:t>
            </a:r>
            <a:r>
              <a:rPr lang="ru-RU" sz="1600" dirty="0"/>
              <a:t> </a:t>
            </a:r>
            <a:r>
              <a:rPr lang="ru-RU" sz="1600" dirty="0" err="1"/>
              <a:t>навантаження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промислових</a:t>
            </a:r>
            <a:r>
              <a:rPr lang="ru-RU" sz="1600" dirty="0"/>
              <a:t> </a:t>
            </a:r>
            <a:r>
              <a:rPr lang="ru-RU" sz="1600" dirty="0" err="1"/>
              <a:t>підприємств</a:t>
            </a:r>
            <a:r>
              <a:rPr lang="ru-RU" sz="1600" dirty="0"/>
              <a:t> Вишневого та </a:t>
            </a:r>
            <a:r>
              <a:rPr lang="ru-RU" sz="1600" dirty="0" err="1"/>
              <a:t>полігону</a:t>
            </a:r>
            <a:r>
              <a:rPr lang="ru-RU" sz="1600" dirty="0"/>
              <a:t> </a:t>
            </a:r>
            <a:r>
              <a:rPr lang="ru-RU" sz="1600" dirty="0" err="1"/>
              <a:t>твердих</a:t>
            </a:r>
            <a:r>
              <a:rPr lang="ru-RU" sz="1600" dirty="0"/>
              <a:t> </a:t>
            </a:r>
            <a:r>
              <a:rPr lang="ru-RU" sz="1600" dirty="0" err="1"/>
              <a:t>побутових</a:t>
            </a:r>
            <a:r>
              <a:rPr lang="ru-RU" sz="1600" dirty="0"/>
              <a:t> </a:t>
            </a:r>
            <a:r>
              <a:rPr lang="ru-RU" sz="1600" dirty="0" err="1"/>
              <a:t>відходів</a:t>
            </a:r>
            <a:r>
              <a:rPr lang="ru-RU" sz="1600" dirty="0"/>
              <a:t> </a:t>
            </a:r>
            <a:r>
              <a:rPr lang="ru-RU" sz="1600" dirty="0" err="1"/>
              <a:t>біля</a:t>
            </a:r>
            <a:r>
              <a:rPr lang="ru-RU" sz="1600" dirty="0"/>
              <a:t> села </a:t>
            </a:r>
            <a:r>
              <a:rPr lang="ru-RU" sz="1600" dirty="0" err="1"/>
              <a:t>Крюківщина</a:t>
            </a:r>
            <a:r>
              <a:rPr lang="ru-RU" sz="1600" dirty="0"/>
              <a:t>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37250"/>
            <a:ext cx="3528392" cy="2352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645024"/>
            <a:ext cx="352491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1474" y="1268760"/>
            <a:ext cx="28083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600" dirty="0" smtClean="0"/>
              <a:t>У свою </a:t>
            </a:r>
            <a:r>
              <a:rPr lang="ru-RU" sz="1600" dirty="0" err="1" smtClean="0"/>
              <a:t>чергу</a:t>
            </a:r>
            <a:r>
              <a:rPr lang="ru-RU" sz="1600" dirty="0" smtClean="0"/>
              <a:t>, </a:t>
            </a:r>
            <a:r>
              <a:rPr lang="ru-RU" sz="1600" dirty="0" err="1" smtClean="0"/>
              <a:t>Бориспільський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напрямок</a:t>
            </a:r>
            <a:r>
              <a:rPr lang="ru-RU" sz="1600" dirty="0" smtClean="0"/>
              <a:t> «славиться» такими </a:t>
            </a:r>
            <a:r>
              <a:rPr lang="ru-RU" sz="1600" dirty="0" err="1" smtClean="0"/>
              <a:t>забруднювачами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міжнародний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аеропорт</a:t>
            </a:r>
            <a:r>
              <a:rPr lang="ru-RU" sz="1600" dirty="0" smtClean="0"/>
              <a:t> «</a:t>
            </a:r>
            <a:r>
              <a:rPr lang="ru-RU" sz="1600" dirty="0" err="1" smtClean="0"/>
              <a:t>Бориспіль</a:t>
            </a:r>
            <a:r>
              <a:rPr lang="ru-RU" sz="1600" dirty="0" smtClean="0"/>
              <a:t>», </a:t>
            </a:r>
            <a:r>
              <a:rPr lang="ru-RU" sz="1600" dirty="0" err="1" smtClean="0"/>
              <a:t>сміттєспалювальний</a:t>
            </a:r>
            <a:r>
              <a:rPr lang="ru-RU" sz="1600" dirty="0" smtClean="0"/>
              <a:t> завод «</a:t>
            </a:r>
            <a:r>
              <a:rPr lang="ru-RU" sz="1600" dirty="0" err="1" smtClean="0"/>
              <a:t>Енергія</a:t>
            </a:r>
            <a:r>
              <a:rPr lang="ru-RU" sz="1600" dirty="0" smtClean="0"/>
              <a:t>» та </a:t>
            </a:r>
            <a:r>
              <a:rPr lang="ru-RU" sz="1600" dirty="0" err="1" smtClean="0"/>
              <a:t>Бортницька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аерації</a:t>
            </a:r>
            <a:r>
              <a:rPr lang="ru-RU" sz="1600" dirty="0" smtClean="0"/>
              <a:t>. </a:t>
            </a:r>
            <a:r>
              <a:rPr lang="ru-RU" sz="1600" dirty="0" err="1" smtClean="0"/>
              <a:t>Ділянки</a:t>
            </a:r>
            <a:r>
              <a:rPr lang="ru-RU" sz="1600" dirty="0" smtClean="0"/>
              <a:t> за </a:t>
            </a:r>
            <a:r>
              <a:rPr lang="ru-RU" sz="1600" dirty="0" err="1" smtClean="0"/>
              <a:t>Троєщиною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/>
              <a:t>потрапляють</a:t>
            </a:r>
            <a:r>
              <a:rPr lang="ru-RU" sz="1600" dirty="0"/>
              <a:t> в зону </a:t>
            </a:r>
            <a:r>
              <a:rPr lang="ru-RU" sz="1600" dirty="0" err="1"/>
              <a:t>екологічного</a:t>
            </a:r>
            <a:r>
              <a:rPr lang="ru-RU" sz="1600" dirty="0"/>
              <a:t> </a:t>
            </a:r>
            <a:r>
              <a:rPr lang="ru-RU" sz="1600" dirty="0" err="1"/>
              <a:t>ризику</a:t>
            </a:r>
            <a:r>
              <a:rPr lang="ru-RU" sz="1600" dirty="0"/>
              <a:t> </a:t>
            </a:r>
            <a:r>
              <a:rPr lang="ru-RU" sz="1600" dirty="0" err="1"/>
              <a:t>завдяки</a:t>
            </a:r>
            <a:r>
              <a:rPr lang="ru-RU" sz="1600" dirty="0"/>
              <a:t> ТЕЦ-6,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займає</a:t>
            </a:r>
            <a:r>
              <a:rPr lang="ru-RU" sz="1600" dirty="0"/>
              <a:t> друге </a:t>
            </a:r>
            <a:r>
              <a:rPr lang="ru-RU" sz="1600" dirty="0" err="1"/>
              <a:t>місце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 </a:t>
            </a:r>
            <a:r>
              <a:rPr lang="ru-RU" sz="1600" dirty="0" err="1"/>
              <a:t>забруднення</a:t>
            </a:r>
            <a:r>
              <a:rPr lang="ru-RU" sz="1600" dirty="0"/>
              <a:t> в </a:t>
            </a:r>
            <a:r>
              <a:rPr lang="ru-RU" sz="1600" dirty="0" err="1"/>
              <a:t>Києві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ТЕЦ-5.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3515027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69417"/>
            <a:ext cx="3515027" cy="22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20998" cy="1143000"/>
          </a:xfrm>
        </p:spPr>
        <p:txBody>
          <a:bodyPr>
            <a:noAutofit/>
          </a:bodyPr>
          <a:lstStyle/>
          <a:p>
            <a:r>
              <a:rPr lang="uk-UA" sz="4400" dirty="0" err="1" smtClean="0"/>
              <a:t>Найзабрудненіша</a:t>
            </a:r>
            <a:r>
              <a:rPr lang="uk-UA" sz="4400" dirty="0" smtClean="0"/>
              <a:t> столиця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936437" cy="2952328"/>
          </a:xfrm>
        </p:spPr>
      </p:pic>
      <p:sp>
        <p:nvSpPr>
          <p:cNvPr id="5" name="TextBox 4"/>
          <p:cNvSpPr txBox="1"/>
          <p:nvPr/>
        </p:nvSpPr>
        <p:spPr>
          <a:xfrm>
            <a:off x="5148064" y="2204863"/>
            <a:ext cx="33843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Місто</a:t>
            </a:r>
            <a:r>
              <a:rPr lang="ru-RU" sz="1600" dirty="0" smtClean="0"/>
              <a:t> </a:t>
            </a:r>
            <a:r>
              <a:rPr lang="ru-RU" sz="1600" dirty="0" err="1" smtClean="0"/>
              <a:t>Київ</a:t>
            </a:r>
            <a:r>
              <a:rPr lang="ru-RU" sz="1600" dirty="0" smtClean="0"/>
              <a:t> за масштабами </a:t>
            </a:r>
            <a:r>
              <a:rPr lang="ru-RU" sz="1600" dirty="0" err="1" smtClean="0"/>
              <a:t>забруднення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навколишнього</a:t>
            </a:r>
            <a:r>
              <a:rPr lang="ru-RU" sz="1600" dirty="0" smtClean="0"/>
              <a:t> природного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відносяться</a:t>
            </a:r>
            <a:r>
              <a:rPr lang="ru-RU" sz="1600" dirty="0" smtClean="0"/>
              <a:t> до числа 15 густо </a:t>
            </a:r>
            <a:r>
              <a:rPr lang="ru-RU" sz="1600" dirty="0" err="1" smtClean="0"/>
              <a:t>заселених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територій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несприятливими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проживання</a:t>
            </a:r>
            <a:r>
              <a:rPr lang="ru-RU" sz="1600" dirty="0" smtClean="0"/>
              <a:t> людей з </a:t>
            </a:r>
            <a:r>
              <a:rPr lang="ru-RU" sz="1600" dirty="0" err="1" smtClean="0"/>
              <a:t>екологічної</a:t>
            </a:r>
            <a:r>
              <a:rPr lang="ru-RU" sz="1600" dirty="0" smtClean="0"/>
              <a:t> точки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.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забрудненим</a:t>
            </a:r>
            <a:r>
              <a:rPr lang="ru-RU" sz="1600" dirty="0" smtClean="0"/>
              <a:t> районом </a:t>
            </a:r>
            <a:r>
              <a:rPr lang="ru-RU" sz="1600" dirty="0" err="1" smtClean="0"/>
              <a:t>учені</a:t>
            </a:r>
            <a:r>
              <a:rPr lang="ru-RU" sz="1600" dirty="0" smtClean="0"/>
              <a:t> назвали </a:t>
            </a:r>
            <a:r>
              <a:rPr lang="ru-RU" sz="1600" dirty="0" err="1" smtClean="0"/>
              <a:t>Бессарабську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площу</a:t>
            </a:r>
            <a:r>
              <a:rPr lang="ru-RU" sz="1600" dirty="0" smtClean="0"/>
              <a:t>, а </a:t>
            </a:r>
            <a:r>
              <a:rPr lang="ru-RU" sz="1600" dirty="0" err="1" smtClean="0"/>
              <a:t>найменш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забрудненим</a:t>
            </a:r>
            <a:r>
              <a:rPr lang="ru-RU" sz="1600" dirty="0" smtClean="0"/>
              <a:t> – </a:t>
            </a:r>
            <a:r>
              <a:rPr lang="ru-RU" sz="1600" dirty="0" err="1" smtClean="0"/>
              <a:t>Гідропарк</a:t>
            </a:r>
            <a:r>
              <a:rPr lang="ru-RU" sz="1600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2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024744" cy="11430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Поверхневі води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1844824"/>
            <a:ext cx="28238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err="1"/>
              <a:t>Спостереження</a:t>
            </a:r>
            <a:r>
              <a:rPr lang="ru-RU" sz="1600" dirty="0"/>
              <a:t> за станом </a:t>
            </a:r>
            <a:r>
              <a:rPr lang="ru-RU" sz="1600" dirty="0" err="1"/>
              <a:t>забруднення</a:t>
            </a:r>
            <a:r>
              <a:rPr lang="ru-RU" sz="1600" dirty="0"/>
              <a:t> води р. </a:t>
            </a:r>
            <a:r>
              <a:rPr lang="ru-RU" sz="1600" dirty="0" err="1"/>
              <a:t>Дніпро</a:t>
            </a:r>
            <a:r>
              <a:rPr lang="ru-RU" sz="1600" dirty="0"/>
              <a:t> </a:t>
            </a:r>
            <a:r>
              <a:rPr lang="ru-RU" sz="1600" dirty="0" smtClean="0"/>
              <a:t>в </a:t>
            </a:r>
            <a:r>
              <a:rPr lang="ru-RU" sz="1600" dirty="0" err="1"/>
              <a:t>районі</a:t>
            </a:r>
            <a:r>
              <a:rPr lang="ru-RU" sz="1600" dirty="0"/>
              <a:t> </a:t>
            </a:r>
            <a:r>
              <a:rPr lang="ru-RU" sz="1600" dirty="0" err="1"/>
              <a:t>Києва</a:t>
            </a:r>
            <a:r>
              <a:rPr lang="ru-RU" sz="1600" dirty="0"/>
              <a:t> проводились у </a:t>
            </a:r>
            <a:r>
              <a:rPr lang="ru-RU" sz="1600" dirty="0" err="1"/>
              <a:t>жовтні</a:t>
            </a:r>
            <a:r>
              <a:rPr lang="ru-RU" sz="1600" dirty="0"/>
              <a:t>. </a:t>
            </a:r>
            <a:r>
              <a:rPr lang="ru-RU" sz="1600" dirty="0" err="1" smtClean="0"/>
              <a:t>Тоді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відібрано</a:t>
            </a:r>
            <a:r>
              <a:rPr lang="ru-RU" sz="1600" dirty="0" smtClean="0"/>
              <a:t> 18 проб води, </a:t>
            </a:r>
            <a:r>
              <a:rPr lang="ru-RU" sz="1600" dirty="0"/>
              <a:t>в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визначалось</a:t>
            </a:r>
            <a:r>
              <a:rPr lang="ru-RU" sz="1600" dirty="0"/>
              <a:t> до 40 </a:t>
            </a:r>
            <a:r>
              <a:rPr lang="ru-RU" sz="1600" dirty="0" err="1"/>
              <a:t>хімічних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. За станом </a:t>
            </a:r>
            <a:r>
              <a:rPr lang="ru-RU" sz="1600" dirty="0" err="1"/>
              <a:t>забрудненості</a:t>
            </a:r>
            <a:r>
              <a:rPr lang="ru-RU" sz="1600" dirty="0"/>
              <a:t>, води р. </a:t>
            </a:r>
            <a:r>
              <a:rPr lang="ru-RU" sz="1600" dirty="0" err="1"/>
              <a:t>Дніпро</a:t>
            </a:r>
            <a:r>
              <a:rPr lang="ru-RU" sz="1600" dirty="0"/>
              <a:t> в </a:t>
            </a:r>
            <a:r>
              <a:rPr lang="ru-RU" sz="1600" dirty="0" smtClean="0"/>
              <a:t>межах </a:t>
            </a:r>
            <a:r>
              <a:rPr lang="ru-RU" sz="1600" dirty="0" err="1" smtClean="0"/>
              <a:t>Києва</a:t>
            </a:r>
            <a:r>
              <a:rPr lang="ru-RU" sz="1600" dirty="0" smtClean="0"/>
              <a:t> і </a:t>
            </a:r>
            <a:r>
              <a:rPr lang="ru-RU" sz="1600" dirty="0" err="1" smtClean="0"/>
              <a:t>області</a:t>
            </a:r>
            <a:r>
              <a:rPr lang="ru-RU" sz="1600" dirty="0"/>
              <a:t> </a:t>
            </a:r>
            <a:r>
              <a:rPr lang="ru-RU" sz="1600" dirty="0" smtClean="0"/>
              <a:t>належать </a:t>
            </a:r>
            <a:r>
              <a:rPr lang="ru-RU" sz="1600" dirty="0" err="1" smtClean="0"/>
              <a:t>тобто</a:t>
            </a:r>
            <a:r>
              <a:rPr lang="ru-RU" sz="1600" dirty="0" smtClean="0"/>
              <a:t> </a:t>
            </a:r>
            <a:r>
              <a:rPr lang="ru-RU" sz="1600" dirty="0"/>
              <a:t>до таких вод, </a:t>
            </a:r>
            <a:r>
              <a:rPr lang="ru-RU" sz="1600" dirty="0" err="1"/>
              <a:t>які</a:t>
            </a:r>
            <a:r>
              <a:rPr lang="ru-RU" sz="1600" dirty="0"/>
              <a:t> не </a:t>
            </a:r>
            <a:r>
              <a:rPr lang="ru-RU" sz="1600" dirty="0" err="1"/>
              <a:t>рекомендується</a:t>
            </a:r>
            <a:r>
              <a:rPr lang="ru-RU" sz="1600" dirty="0"/>
              <a:t> </a:t>
            </a:r>
            <a:r>
              <a:rPr lang="ru-RU" sz="1600" dirty="0" err="1"/>
              <a:t>використовувати</a:t>
            </a:r>
            <a:r>
              <a:rPr lang="ru-RU" sz="1600" dirty="0"/>
              <a:t> для </a:t>
            </a:r>
            <a:r>
              <a:rPr lang="ru-RU" sz="1600" dirty="0" err="1"/>
              <a:t>водопостачання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82250"/>
            <a:ext cx="3600400" cy="2279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25569"/>
            <a:ext cx="3600400" cy="20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6" y="1525154"/>
            <a:ext cx="2664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Стан </a:t>
            </a:r>
            <a:r>
              <a:rPr lang="ru-RU" sz="1600" dirty="0" err="1"/>
              <a:t>внутрішньоміських</a:t>
            </a:r>
            <a:r>
              <a:rPr lang="ru-RU" sz="1600" dirty="0"/>
              <a:t> </a:t>
            </a:r>
            <a:r>
              <a:rPr lang="ru-RU" sz="1600" dirty="0" err="1"/>
              <a:t>водойм</a:t>
            </a:r>
            <a:r>
              <a:rPr lang="ru-RU" sz="1600" dirty="0"/>
              <a:t> і </a:t>
            </a:r>
            <a:r>
              <a:rPr lang="ru-RU" sz="1600" dirty="0" err="1"/>
              <a:t>водостоків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залишається</a:t>
            </a:r>
            <a:r>
              <a:rPr lang="ru-RU" sz="1600" dirty="0"/>
              <a:t> </a:t>
            </a:r>
            <a:r>
              <a:rPr lang="ru-RU" sz="1600" dirty="0" err="1"/>
              <a:t>незадовільним</a:t>
            </a:r>
            <a:r>
              <a:rPr lang="ru-RU" sz="1600" dirty="0"/>
              <a:t>. </a:t>
            </a:r>
            <a:r>
              <a:rPr lang="ru-RU" sz="1600" dirty="0" err="1"/>
              <a:t>Відсутність</a:t>
            </a:r>
            <a:r>
              <a:rPr lang="ru-RU" sz="1600" dirty="0"/>
              <a:t> </a:t>
            </a:r>
            <a:r>
              <a:rPr lang="ru-RU" sz="1600" dirty="0" err="1"/>
              <a:t>прибережних</a:t>
            </a:r>
            <a:r>
              <a:rPr lang="ru-RU" sz="1600" dirty="0"/>
              <a:t> </a:t>
            </a:r>
            <a:r>
              <a:rPr lang="ru-RU" sz="1600" dirty="0" err="1"/>
              <a:t>водоохоронних</a:t>
            </a:r>
            <a:r>
              <a:rPr lang="ru-RU" sz="1600" dirty="0"/>
              <a:t> </a:t>
            </a:r>
            <a:r>
              <a:rPr lang="ru-RU" sz="1600" dirty="0" err="1"/>
              <a:t>смуг</a:t>
            </a:r>
            <a:r>
              <a:rPr lang="ru-RU" sz="1600" dirty="0"/>
              <a:t>, </a:t>
            </a:r>
            <a:r>
              <a:rPr lang="ru-RU" sz="1600" dirty="0" err="1"/>
              <a:t>постійне</a:t>
            </a:r>
            <a:r>
              <a:rPr lang="ru-RU" sz="1600" dirty="0"/>
              <a:t> </a:t>
            </a:r>
            <a:r>
              <a:rPr lang="ru-RU" sz="1600" dirty="0" err="1"/>
              <a:t>зростання</a:t>
            </a:r>
            <a:r>
              <a:rPr lang="ru-RU" sz="1600" dirty="0"/>
              <a:t> </a:t>
            </a:r>
            <a:r>
              <a:rPr lang="ru-RU" sz="1600" dirty="0" err="1"/>
              <a:t>показників</a:t>
            </a:r>
            <a:r>
              <a:rPr lang="ru-RU" sz="1600" dirty="0"/>
              <a:t> </a:t>
            </a:r>
            <a:r>
              <a:rPr lang="ru-RU" sz="1600" dirty="0" err="1"/>
              <a:t>забруднення</a:t>
            </a:r>
            <a:r>
              <a:rPr lang="ru-RU" sz="1600" dirty="0"/>
              <a:t> </a:t>
            </a:r>
            <a:r>
              <a:rPr lang="ru-RU" sz="1600" dirty="0" err="1"/>
              <a:t>призводять</a:t>
            </a:r>
            <a:r>
              <a:rPr lang="ru-RU" sz="1600" dirty="0"/>
              <a:t> до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концентрації</a:t>
            </a:r>
            <a:r>
              <a:rPr lang="ru-RU" sz="1600" dirty="0"/>
              <a:t> </a:t>
            </a:r>
            <a:r>
              <a:rPr lang="ru-RU" sz="1600" dirty="0" err="1"/>
              <a:t>небезпечних</a:t>
            </a:r>
            <a:r>
              <a:rPr lang="ru-RU" sz="1600" dirty="0"/>
              <a:t> </a:t>
            </a:r>
            <a:r>
              <a:rPr lang="ru-RU" sz="1600" dirty="0" err="1"/>
              <a:t>сполук</a:t>
            </a:r>
            <a:r>
              <a:rPr lang="ru-RU" sz="1600" dirty="0"/>
              <a:t> </a:t>
            </a:r>
            <a:r>
              <a:rPr lang="ru-RU" sz="1600" dirty="0" err="1"/>
              <a:t>хімічних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 у </a:t>
            </a:r>
            <a:r>
              <a:rPr lang="ru-RU" sz="1600" dirty="0" err="1"/>
              <a:t>водних</a:t>
            </a:r>
            <a:r>
              <a:rPr lang="ru-RU" sz="1600" dirty="0"/>
              <a:t> </a:t>
            </a:r>
            <a:r>
              <a:rPr lang="ru-RU" sz="1600" dirty="0" err="1"/>
              <a:t>об’єктах</a:t>
            </a:r>
            <a:r>
              <a:rPr lang="ru-RU" sz="1600" dirty="0"/>
              <a:t> </a:t>
            </a:r>
            <a:r>
              <a:rPr lang="ru-RU" sz="1600" dirty="0" err="1"/>
              <a:t>столиці</a:t>
            </a:r>
            <a:r>
              <a:rPr lang="ru-RU" sz="1600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2" y="1503575"/>
            <a:ext cx="4879734" cy="38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656" y="908720"/>
            <a:ext cx="7024744" cy="11430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Питна катастрофа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2420888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Водопровідні</a:t>
            </a:r>
            <a:r>
              <a:rPr lang="ru-RU" sz="1600" dirty="0"/>
              <a:t> та </a:t>
            </a:r>
            <a:r>
              <a:rPr lang="ru-RU" sz="1600" dirty="0" err="1"/>
              <a:t>каналізаційні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</a:t>
            </a:r>
            <a:r>
              <a:rPr lang="ru-RU" sz="1600" dirty="0" err="1"/>
              <a:t>Києва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зношені</a:t>
            </a:r>
            <a:r>
              <a:rPr lang="ru-RU" sz="1600" dirty="0"/>
              <a:t> і </a:t>
            </a:r>
            <a:r>
              <a:rPr lang="ru-RU" sz="1600" dirty="0" err="1"/>
              <a:t>знаходяться</a:t>
            </a:r>
            <a:r>
              <a:rPr lang="ru-RU" sz="1600" dirty="0"/>
              <a:t> в </a:t>
            </a:r>
            <a:r>
              <a:rPr lang="ru-RU" sz="1600" dirty="0" err="1"/>
              <a:t>жалюгідному</a:t>
            </a:r>
            <a:r>
              <a:rPr lang="ru-RU" sz="1600" dirty="0"/>
              <a:t> </a:t>
            </a:r>
            <a:r>
              <a:rPr lang="ru-RU" sz="1600" dirty="0" err="1"/>
              <a:t>стані</a:t>
            </a:r>
            <a:r>
              <a:rPr lang="ru-RU" sz="1600" dirty="0"/>
              <a:t>. </a:t>
            </a:r>
            <a:r>
              <a:rPr lang="ru-RU" sz="1600" dirty="0" err="1"/>
              <a:t>Численні</a:t>
            </a:r>
            <a:r>
              <a:rPr lang="ru-RU" sz="1600" dirty="0"/>
              <a:t> </a:t>
            </a:r>
            <a:r>
              <a:rPr lang="ru-RU" sz="1600" dirty="0" err="1"/>
              <a:t>перевірки</a:t>
            </a:r>
            <a:r>
              <a:rPr lang="ru-RU" sz="1600" dirty="0"/>
              <a:t> показали,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знос</a:t>
            </a:r>
            <a:r>
              <a:rPr lang="ru-RU" sz="1600" dirty="0"/>
              <a:t>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фондів</a:t>
            </a:r>
            <a:r>
              <a:rPr lang="ru-RU" sz="1600" dirty="0"/>
              <a:t> </a:t>
            </a:r>
            <a:r>
              <a:rPr lang="ru-RU" sz="1600" dirty="0" err="1"/>
              <a:t>Дніпровської</a:t>
            </a:r>
            <a:r>
              <a:rPr lang="ru-RU" sz="1600" dirty="0"/>
              <a:t> та </a:t>
            </a:r>
            <a:r>
              <a:rPr lang="ru-RU" sz="1600" dirty="0" err="1"/>
              <a:t>Деснянської</a:t>
            </a:r>
            <a:r>
              <a:rPr lang="ru-RU" sz="1600" dirty="0"/>
              <a:t> </a:t>
            </a:r>
            <a:r>
              <a:rPr lang="ru-RU" sz="1600" dirty="0" err="1"/>
              <a:t>водопровідних</a:t>
            </a:r>
            <a:r>
              <a:rPr lang="ru-RU" sz="1600" dirty="0"/>
              <a:t> </a:t>
            </a:r>
            <a:r>
              <a:rPr lang="ru-RU" sz="1600" dirty="0" err="1"/>
              <a:t>станцій</a:t>
            </a:r>
            <a:r>
              <a:rPr lang="ru-RU" sz="1600" dirty="0"/>
              <a:t> </a:t>
            </a:r>
            <a:r>
              <a:rPr lang="ru-RU" sz="1600" dirty="0" err="1"/>
              <a:t>сягає</a:t>
            </a:r>
            <a:r>
              <a:rPr lang="ru-RU" sz="1600" dirty="0"/>
              <a:t> 60%. </a:t>
            </a:r>
            <a:r>
              <a:rPr lang="ru-RU" sz="1600" dirty="0" err="1"/>
              <a:t>Такий</a:t>
            </a:r>
            <a:r>
              <a:rPr lang="ru-RU" sz="1600" dirty="0"/>
              <a:t> стан </a:t>
            </a:r>
            <a:r>
              <a:rPr lang="ru-RU" sz="1600" dirty="0" err="1"/>
              <a:t>водопровідної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/>
              <a:t>призвести</a:t>
            </a:r>
            <a:r>
              <a:rPr lang="ru-RU" sz="1600" dirty="0"/>
              <a:t> до </a:t>
            </a:r>
            <a:r>
              <a:rPr lang="ru-RU" sz="1600" dirty="0" err="1"/>
              <a:t>техногенної</a:t>
            </a:r>
            <a:r>
              <a:rPr lang="ru-RU" sz="1600" dirty="0"/>
              <a:t> </a:t>
            </a:r>
            <a:r>
              <a:rPr lang="ru-RU" sz="1600" dirty="0" err="1"/>
              <a:t>катастрофи</a:t>
            </a:r>
            <a:r>
              <a:rPr lang="ru-RU" sz="1600" dirty="0"/>
              <a:t> — </a:t>
            </a:r>
            <a:r>
              <a:rPr lang="ru-RU" sz="1600" dirty="0" err="1"/>
              <a:t>затоплення</a:t>
            </a:r>
            <a:r>
              <a:rPr lang="ru-RU" sz="1600" dirty="0"/>
              <a:t> </a:t>
            </a:r>
            <a:r>
              <a:rPr lang="ru-RU" sz="1600" dirty="0" err="1"/>
              <a:t>столиці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423873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024744" cy="11430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Нічим дихати!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4608512" cy="2880320"/>
          </a:xfrm>
        </p:spPr>
      </p:pic>
      <p:sp>
        <p:nvSpPr>
          <p:cNvPr id="5" name="TextBox 4"/>
          <p:cNvSpPr txBox="1"/>
          <p:nvPr/>
        </p:nvSpPr>
        <p:spPr>
          <a:xfrm>
            <a:off x="5580112" y="1772816"/>
            <a:ext cx="2808312" cy="42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Основний</a:t>
            </a:r>
            <a:r>
              <a:rPr lang="ru-RU" sz="1600" dirty="0"/>
              <a:t> </a:t>
            </a:r>
            <a:r>
              <a:rPr lang="ru-RU" sz="1600" dirty="0" err="1"/>
              <a:t>забруднювач</a:t>
            </a:r>
            <a:r>
              <a:rPr lang="ru-RU" sz="1600" dirty="0"/>
              <a:t> столичного </a:t>
            </a:r>
            <a:r>
              <a:rPr lang="ru-RU" sz="1600" dirty="0" err="1"/>
              <a:t>повітря</a:t>
            </a:r>
            <a:r>
              <a:rPr lang="ru-RU" sz="1600" dirty="0"/>
              <a:t> — </a:t>
            </a:r>
            <a:r>
              <a:rPr lang="ru-RU" sz="1600" dirty="0" err="1"/>
              <a:t>автомобільний</a:t>
            </a:r>
            <a:r>
              <a:rPr lang="ru-RU" sz="1600" dirty="0"/>
              <a:t> транспорт, </a:t>
            </a:r>
            <a:r>
              <a:rPr lang="ru-RU" sz="1600" dirty="0" err="1"/>
              <a:t>обсяги</a:t>
            </a:r>
            <a:r>
              <a:rPr lang="ru-RU" sz="1600" dirty="0"/>
              <a:t> </a:t>
            </a:r>
            <a:r>
              <a:rPr lang="ru-RU" sz="1600" dirty="0" err="1"/>
              <a:t>викидів</a:t>
            </a:r>
            <a:r>
              <a:rPr lang="ru-RU" sz="1600" dirty="0"/>
              <a:t>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збільшуються</a:t>
            </a:r>
            <a:r>
              <a:rPr lang="ru-RU" sz="1600" dirty="0"/>
              <a:t> з </a:t>
            </a:r>
            <a:r>
              <a:rPr lang="ru-RU" sz="1600" dirty="0" err="1"/>
              <a:t>кожним</a:t>
            </a:r>
            <a:r>
              <a:rPr lang="ru-RU" sz="1600" dirty="0"/>
              <a:t> роком і </a:t>
            </a:r>
            <a:r>
              <a:rPr lang="ru-RU" sz="1600" dirty="0" err="1"/>
              <a:t>дають</a:t>
            </a:r>
            <a:r>
              <a:rPr lang="ru-RU" sz="1600" dirty="0"/>
              <a:t> 83%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шкідливих</a:t>
            </a:r>
            <a:r>
              <a:rPr lang="ru-RU" sz="1600" dirty="0"/>
              <a:t> </a:t>
            </a:r>
            <a:r>
              <a:rPr lang="ru-RU" sz="1600" dirty="0" err="1"/>
              <a:t>викидів</a:t>
            </a:r>
            <a:r>
              <a:rPr lang="ru-RU" sz="1600" dirty="0"/>
              <a:t> в атмосферу. </a:t>
            </a:r>
            <a:r>
              <a:rPr lang="ru-RU" sz="1600" dirty="0" err="1"/>
              <a:t>Вихлопні</a:t>
            </a:r>
            <a:r>
              <a:rPr lang="ru-RU" sz="1600" dirty="0"/>
              <a:t> гази </a:t>
            </a:r>
            <a:r>
              <a:rPr lang="ru-RU" sz="1600" dirty="0" err="1"/>
              <a:t>автомобілів</a:t>
            </a:r>
            <a:r>
              <a:rPr lang="ru-RU" sz="1600" dirty="0"/>
              <a:t> особливо </a:t>
            </a:r>
            <a:r>
              <a:rPr lang="ru-RU" sz="1600" dirty="0" err="1"/>
              <a:t>небезпечні</a:t>
            </a:r>
            <a:r>
              <a:rPr lang="ru-RU" sz="1600" dirty="0"/>
              <a:t> для </a:t>
            </a:r>
            <a:r>
              <a:rPr lang="ru-RU" sz="1600" dirty="0" err="1"/>
              <a:t>здоров’я</a:t>
            </a:r>
            <a:r>
              <a:rPr lang="ru-RU" sz="1600" dirty="0"/>
              <a:t>, так як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викид</a:t>
            </a:r>
            <a:r>
              <a:rPr lang="ru-RU" sz="1600" dirty="0"/>
              <a:t> </a:t>
            </a:r>
            <a:r>
              <a:rPr lang="ru-RU" sz="1600" dirty="0" err="1"/>
              <a:t>здійснюється</a:t>
            </a:r>
            <a:r>
              <a:rPr lang="ru-RU" sz="1600" dirty="0"/>
              <a:t> </a:t>
            </a:r>
            <a:r>
              <a:rPr lang="ru-RU" sz="1600" dirty="0" err="1"/>
              <a:t>безпосередньо</a:t>
            </a:r>
            <a:r>
              <a:rPr lang="ru-RU" sz="1600" dirty="0"/>
              <a:t> в зону </a:t>
            </a:r>
            <a:r>
              <a:rPr lang="ru-RU" sz="1600" dirty="0" err="1"/>
              <a:t>дихання</a:t>
            </a:r>
            <a:r>
              <a:rPr lang="ru-RU" sz="1600" dirty="0"/>
              <a:t> людей — у </a:t>
            </a:r>
            <a:r>
              <a:rPr lang="ru-RU" sz="1600" dirty="0" err="1"/>
              <a:t>зони</a:t>
            </a:r>
            <a:r>
              <a:rPr lang="ru-RU" sz="1600" dirty="0"/>
              <a:t> активного </a:t>
            </a:r>
            <a:r>
              <a:rPr lang="ru-RU" sz="1600" dirty="0" err="1"/>
              <a:t>пішохідного</a:t>
            </a:r>
            <a:r>
              <a:rPr lang="ru-RU" sz="1600" dirty="0"/>
              <a:t> </a:t>
            </a:r>
            <a:r>
              <a:rPr lang="ru-RU" sz="1600" dirty="0" err="1"/>
              <a:t>руху</a:t>
            </a:r>
            <a:r>
              <a:rPr lang="uk-UA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70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Зелені насадження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4464496" cy="3243438"/>
          </a:xfrm>
        </p:spPr>
      </p:pic>
      <p:sp>
        <p:nvSpPr>
          <p:cNvPr id="5" name="TextBox 4"/>
          <p:cNvSpPr txBox="1"/>
          <p:nvPr/>
        </p:nvSpPr>
        <p:spPr>
          <a:xfrm>
            <a:off x="5580112" y="2135073"/>
            <a:ext cx="23762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Через </a:t>
            </a:r>
            <a:r>
              <a:rPr lang="ru-RU" sz="1600" dirty="0" err="1" smtClean="0"/>
              <a:t>загазованість</a:t>
            </a:r>
            <a:r>
              <a:rPr lang="ru-RU" sz="1600" dirty="0" smtClean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</a:t>
            </a:r>
            <a:r>
              <a:rPr lang="ru-RU" sz="1600" dirty="0" smtClean="0"/>
              <a:t>транспортом </a:t>
            </a:r>
            <a:r>
              <a:rPr lang="ru-RU" sz="1600" dirty="0" err="1" smtClean="0"/>
              <a:t>страждають</a:t>
            </a:r>
            <a:r>
              <a:rPr lang="ru-RU" sz="1600" dirty="0" smtClean="0"/>
              <a:t> </a:t>
            </a:r>
            <a:r>
              <a:rPr lang="ru-RU" sz="1600" dirty="0"/>
              <a:t>і </a:t>
            </a:r>
            <a:r>
              <a:rPr lang="ru-RU" sz="1600" dirty="0" err="1"/>
              <a:t>зелені</a:t>
            </a:r>
            <a:r>
              <a:rPr lang="ru-RU" sz="1600" dirty="0"/>
              <a:t> </a:t>
            </a:r>
            <a:r>
              <a:rPr lang="ru-RU" sz="1600" dirty="0" err="1"/>
              <a:t>насадження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ожеледиці</a:t>
            </a:r>
            <a:r>
              <a:rPr lang="ru-RU" sz="1600" dirty="0"/>
              <a:t> і </a:t>
            </a:r>
            <a:r>
              <a:rPr lang="ru-RU" sz="1600" dirty="0" err="1"/>
              <a:t>холодних</a:t>
            </a:r>
            <a:r>
              <a:rPr lang="ru-RU" sz="1600" dirty="0"/>
              <a:t> зим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</a:t>
            </a:r>
            <a:r>
              <a:rPr lang="ru-RU" sz="1600" dirty="0" err="1"/>
              <a:t>надзвичайно</a:t>
            </a:r>
            <a:r>
              <a:rPr lang="ru-RU" sz="1600" dirty="0"/>
              <a:t> </a:t>
            </a:r>
            <a:r>
              <a:rPr lang="ru-RU" sz="1600" dirty="0" err="1"/>
              <a:t>шкідливі</a:t>
            </a:r>
            <a:r>
              <a:rPr lang="ru-RU" sz="1600" dirty="0"/>
              <a:t> для дерев </a:t>
            </a:r>
            <a:r>
              <a:rPr lang="ru-RU" sz="1600" dirty="0" err="1"/>
              <a:t>суміші</a:t>
            </a:r>
            <a:r>
              <a:rPr lang="ru-RU" sz="1600" dirty="0"/>
              <a:t>. </a:t>
            </a:r>
            <a:r>
              <a:rPr lang="ru-RU" sz="1600" dirty="0" err="1"/>
              <a:t>Згідно</a:t>
            </a:r>
            <a:r>
              <a:rPr lang="ru-RU" sz="1600" dirty="0"/>
              <a:t> з </a:t>
            </a:r>
            <a:r>
              <a:rPr lang="ru-RU" sz="1600" dirty="0" err="1"/>
              <a:t>даними</a:t>
            </a:r>
            <a:r>
              <a:rPr lang="ru-RU" sz="1600" dirty="0"/>
              <a:t>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екології</a:t>
            </a:r>
            <a:r>
              <a:rPr lang="ru-RU" sz="1600" dirty="0"/>
              <a:t> та </a:t>
            </a:r>
            <a:r>
              <a:rPr lang="ru-RU" sz="1600" dirty="0" err="1"/>
              <a:t>природних</a:t>
            </a:r>
            <a:r>
              <a:rPr lang="ru-RU" sz="1600" dirty="0"/>
              <a:t> </a:t>
            </a:r>
            <a:r>
              <a:rPr lang="ru-RU" sz="1600" dirty="0" err="1"/>
              <a:t>ресурсів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70% дерев у </a:t>
            </a:r>
            <a:r>
              <a:rPr lang="ru-RU" sz="1600" dirty="0" err="1"/>
              <a:t>Києві</a:t>
            </a:r>
            <a:r>
              <a:rPr lang="ru-RU" sz="1600" dirty="0"/>
              <a:t> «</a:t>
            </a:r>
            <a:r>
              <a:rPr lang="ru-RU" sz="1600" dirty="0" err="1"/>
              <a:t>хворіють</a:t>
            </a:r>
            <a:r>
              <a:rPr lang="ru-RU" sz="16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5786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1430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Радіоактивний удар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496239"/>
            <a:ext cx="2592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Цього</a:t>
            </a:r>
            <a:r>
              <a:rPr lang="ru-RU" sz="1400" dirty="0"/>
              <a:t> року в столичному </a:t>
            </a:r>
            <a:r>
              <a:rPr lang="ru-RU" sz="1400" dirty="0" err="1"/>
              <a:t>бюджеті</a:t>
            </a:r>
            <a:r>
              <a:rPr lang="ru-RU" sz="1400" dirty="0"/>
              <a:t> </a:t>
            </a:r>
            <a:r>
              <a:rPr lang="ru-RU" sz="1400" dirty="0" err="1"/>
              <a:t>планують</a:t>
            </a:r>
            <a:r>
              <a:rPr lang="ru-RU" sz="1400" dirty="0"/>
              <a:t> </a:t>
            </a:r>
            <a:r>
              <a:rPr lang="ru-RU" sz="1400" dirty="0" err="1"/>
              <a:t>витратити</a:t>
            </a:r>
            <a:r>
              <a:rPr lang="ru-RU" sz="1400" dirty="0"/>
              <a:t> </a:t>
            </a:r>
            <a:r>
              <a:rPr lang="ru-RU" sz="1400" dirty="0" err="1"/>
              <a:t>близько</a:t>
            </a:r>
            <a:r>
              <a:rPr lang="ru-RU" sz="1400" dirty="0"/>
              <a:t> 5 млн </a:t>
            </a:r>
            <a:r>
              <a:rPr lang="ru-RU" sz="1400" dirty="0" err="1"/>
              <a:t>грн</a:t>
            </a:r>
            <a:r>
              <a:rPr lang="ru-RU" sz="1400" dirty="0"/>
              <a:t> на </a:t>
            </a:r>
            <a:r>
              <a:rPr lang="ru-RU" sz="1400" dirty="0" err="1"/>
              <a:t>повне</a:t>
            </a:r>
            <a:r>
              <a:rPr lang="ru-RU" sz="1400" dirty="0"/>
              <a:t> </a:t>
            </a:r>
            <a:r>
              <a:rPr lang="ru-RU" sz="1400" dirty="0" err="1"/>
              <a:t>очищення</a:t>
            </a:r>
            <a:r>
              <a:rPr lang="ru-RU" sz="1400" dirty="0"/>
              <a:t> </a:t>
            </a:r>
            <a:r>
              <a:rPr lang="ru-RU" sz="1400" dirty="0" err="1"/>
              <a:t>території</a:t>
            </a:r>
            <a:r>
              <a:rPr lang="ru-RU" sz="1400" dirty="0"/>
              <a:t> заводу «Радикал». </a:t>
            </a:r>
            <a:r>
              <a:rPr lang="ru-RU" sz="1400" dirty="0" smtClean="0"/>
              <a:t>В </a:t>
            </a:r>
            <a:r>
              <a:rPr lang="ru-RU" sz="1400" dirty="0" err="1" smtClean="0"/>
              <a:t>процесі</a:t>
            </a:r>
            <a:r>
              <a:rPr lang="ru-RU" sz="1400" dirty="0" smtClean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ртуть </a:t>
            </a:r>
            <a:r>
              <a:rPr lang="ru-RU" sz="1400" dirty="0" err="1"/>
              <a:t>осідала</a:t>
            </a:r>
            <a:r>
              <a:rPr lang="ru-RU" sz="1400" dirty="0"/>
              <a:t> на </a:t>
            </a:r>
            <a:r>
              <a:rPr lang="ru-RU" sz="1400" dirty="0" err="1"/>
              <a:t>території</a:t>
            </a:r>
            <a:r>
              <a:rPr lang="ru-RU" sz="1400" dirty="0"/>
              <a:t> заводу, де за 37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накопичилося</a:t>
            </a:r>
            <a:r>
              <a:rPr lang="ru-RU" sz="1400" dirty="0"/>
              <a:t> десятки </a:t>
            </a:r>
            <a:r>
              <a:rPr lang="ru-RU" sz="1400" dirty="0" err="1"/>
              <a:t>тисяч</a:t>
            </a:r>
            <a:r>
              <a:rPr lang="ru-RU" sz="1400" dirty="0"/>
              <a:t> тонн. Сам завод і </a:t>
            </a:r>
            <a:r>
              <a:rPr lang="ru-RU" sz="1400" dirty="0" err="1"/>
              <a:t>прилеглі</a:t>
            </a:r>
            <a:r>
              <a:rPr lang="ru-RU" sz="1400" dirty="0"/>
              <a:t> </a:t>
            </a:r>
            <a:r>
              <a:rPr lang="ru-RU" sz="1400" dirty="0" err="1"/>
              <a:t>території</a:t>
            </a:r>
            <a:r>
              <a:rPr lang="ru-RU" sz="1400" dirty="0"/>
              <a:t> </a:t>
            </a:r>
            <a:r>
              <a:rPr lang="ru-RU" sz="1400" dirty="0" err="1"/>
              <a:t>забруднені</a:t>
            </a:r>
            <a:r>
              <a:rPr lang="ru-RU" sz="1400" dirty="0"/>
              <a:t>, </a:t>
            </a:r>
            <a:r>
              <a:rPr lang="ru-RU" sz="1400" dirty="0" err="1"/>
              <a:t>адже</a:t>
            </a:r>
            <a:r>
              <a:rPr lang="ru-RU" sz="1400" dirty="0"/>
              <a:t> пари </a:t>
            </a:r>
            <a:r>
              <a:rPr lang="ru-RU" sz="1400" dirty="0" err="1"/>
              <a:t>ртуті</a:t>
            </a:r>
            <a:r>
              <a:rPr lang="ru-RU" sz="1400" dirty="0"/>
              <a:t> </a:t>
            </a:r>
            <a:r>
              <a:rPr lang="ru-RU" sz="1400" dirty="0" err="1"/>
              <a:t>накопичилися</a:t>
            </a:r>
            <a:r>
              <a:rPr lang="ru-RU" sz="1400" dirty="0"/>
              <a:t> в </a:t>
            </a:r>
            <a:r>
              <a:rPr lang="ru-RU" sz="1400" dirty="0" err="1"/>
              <a:t>стінах</a:t>
            </a:r>
            <a:r>
              <a:rPr lang="ru-RU" sz="1400" dirty="0"/>
              <a:t> і </a:t>
            </a:r>
            <a:r>
              <a:rPr lang="ru-RU" sz="1400" dirty="0" err="1"/>
              <a:t>підлозі</a:t>
            </a:r>
            <a:r>
              <a:rPr lang="ru-RU" sz="1400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41284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1484784"/>
            <a:ext cx="28083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Ще</a:t>
            </a:r>
            <a:r>
              <a:rPr lang="ru-RU" sz="1600" dirty="0"/>
              <a:t> одним прикладом </a:t>
            </a:r>
            <a:r>
              <a:rPr lang="ru-RU" sz="1600" dirty="0" err="1"/>
              <a:t>екологічних</a:t>
            </a:r>
            <a:r>
              <a:rPr lang="ru-RU" sz="1600" dirty="0"/>
              <a:t> проблем </a:t>
            </a:r>
            <a:r>
              <a:rPr lang="ru-RU" sz="1600" dirty="0" err="1"/>
              <a:t>міста</a:t>
            </a:r>
            <a:r>
              <a:rPr lang="ru-RU" sz="1600" dirty="0"/>
              <a:t> є </a:t>
            </a:r>
            <a:r>
              <a:rPr lang="ru-RU" sz="1600" dirty="0" err="1"/>
              <a:t>комбінат</a:t>
            </a:r>
            <a:r>
              <a:rPr lang="ru-RU" sz="1600" dirty="0"/>
              <a:t> «Радон»,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кияни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 </a:t>
            </a:r>
            <a:r>
              <a:rPr lang="ru-RU" sz="1600" dirty="0" err="1"/>
              <a:t>кладовищем</a:t>
            </a:r>
            <a:r>
              <a:rPr lang="ru-RU" sz="1600" dirty="0"/>
              <a:t> </a:t>
            </a:r>
            <a:r>
              <a:rPr lang="ru-RU" sz="1600" dirty="0" err="1"/>
              <a:t>атомних</a:t>
            </a:r>
            <a:r>
              <a:rPr lang="ru-RU" sz="1600" dirty="0"/>
              <a:t> </a:t>
            </a:r>
            <a:r>
              <a:rPr lang="ru-RU" sz="1600" dirty="0" err="1"/>
              <a:t>відходів</a:t>
            </a:r>
            <a:r>
              <a:rPr lang="ru-RU" sz="1600" u="sng" dirty="0">
                <a:hlinkClick r:id="rId2"/>
              </a:rPr>
              <a:t>.</a:t>
            </a:r>
            <a:r>
              <a:rPr lang="ru-RU" sz="1600" dirty="0"/>
              <a:t> 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розташований</a:t>
            </a:r>
            <a:r>
              <a:rPr lang="ru-RU" sz="1600" dirty="0"/>
              <a:t> в </a:t>
            </a:r>
            <a:r>
              <a:rPr lang="ru-RU" sz="1600" dirty="0" err="1"/>
              <a:t>Голосіївському</a:t>
            </a:r>
            <a:r>
              <a:rPr lang="ru-RU" sz="1600" dirty="0"/>
              <a:t> </a:t>
            </a:r>
            <a:r>
              <a:rPr lang="ru-RU" sz="1600" dirty="0" err="1"/>
              <a:t>районі</a:t>
            </a:r>
            <a:r>
              <a:rPr lang="ru-RU" sz="1600" dirty="0"/>
              <a:t> </a:t>
            </a:r>
            <a:r>
              <a:rPr lang="ru-RU" sz="1600" dirty="0" err="1" smtClean="0"/>
              <a:t>столиці</a:t>
            </a:r>
            <a:r>
              <a:rPr lang="ru-RU" sz="1600" dirty="0" smtClean="0"/>
              <a:t> і </a:t>
            </a:r>
            <a:r>
              <a:rPr lang="ru-RU" sz="1600" dirty="0" err="1"/>
              <a:t>оточений</a:t>
            </a:r>
            <a:r>
              <a:rPr lang="ru-RU" sz="1600" dirty="0"/>
              <a:t> </a:t>
            </a:r>
            <a:r>
              <a:rPr lang="ru-RU" sz="1600" dirty="0" err="1"/>
              <a:t>значною</a:t>
            </a:r>
            <a:r>
              <a:rPr lang="ru-RU" sz="1600" dirty="0"/>
              <a:t> </a:t>
            </a:r>
            <a:r>
              <a:rPr lang="ru-RU" sz="1600" dirty="0" err="1"/>
              <a:t>санітарно-захисною</a:t>
            </a:r>
            <a:r>
              <a:rPr lang="ru-RU" sz="1600" dirty="0"/>
              <a:t> </a:t>
            </a:r>
            <a:r>
              <a:rPr lang="ru-RU" sz="1600" dirty="0" smtClean="0"/>
              <a:t>зоною. </a:t>
            </a:r>
            <a:r>
              <a:rPr lang="ru-RU" sz="1600" dirty="0" err="1" smtClean="0"/>
              <a:t>Сюди</a:t>
            </a:r>
            <a:r>
              <a:rPr lang="ru-RU" sz="1600" dirty="0" smtClean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півстоліття</a:t>
            </a:r>
            <a:r>
              <a:rPr lang="ru-RU" sz="1600" dirty="0"/>
              <a:t> </a:t>
            </a:r>
            <a:r>
              <a:rPr lang="ru-RU" sz="1600" dirty="0" err="1"/>
              <a:t>звозять</a:t>
            </a:r>
            <a:r>
              <a:rPr lang="ru-RU" sz="1600" dirty="0"/>
              <a:t> </a:t>
            </a:r>
            <a:r>
              <a:rPr lang="ru-RU" sz="1600" dirty="0" err="1"/>
              <a:t>радіоактивні</a:t>
            </a:r>
            <a:r>
              <a:rPr lang="ru-RU" sz="1600" dirty="0"/>
              <a:t> </a:t>
            </a:r>
            <a:r>
              <a:rPr lang="ru-RU" sz="1600" dirty="0" err="1"/>
              <a:t>відходи</a:t>
            </a:r>
            <a:r>
              <a:rPr lang="ru-RU" sz="1600" dirty="0"/>
              <a:t> не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столиці</a:t>
            </a:r>
            <a:r>
              <a:rPr lang="ru-RU" sz="1600" dirty="0"/>
              <a:t>, а й з </a:t>
            </a:r>
            <a:r>
              <a:rPr lang="ru-RU" sz="1600" dirty="0" err="1"/>
              <a:t>п’яти</a:t>
            </a:r>
            <a:r>
              <a:rPr lang="ru-RU" sz="1600" dirty="0"/>
              <a:t> </a:t>
            </a:r>
            <a:r>
              <a:rPr lang="ru-RU" sz="1600" dirty="0" err="1"/>
              <a:t>найближчих</a:t>
            </a:r>
            <a:r>
              <a:rPr lang="ru-RU" sz="1600" dirty="0"/>
              <a:t> </a:t>
            </a:r>
            <a:r>
              <a:rPr lang="ru-RU" sz="1600" dirty="0" smtClean="0"/>
              <a:t>областей.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4720"/>
            <a:ext cx="3200283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5024"/>
            <a:ext cx="320028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</TotalTime>
  <Words>520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Рівень забруднення Києва та Київської області. </vt:lpstr>
      <vt:lpstr>Найзабрудненіша столиця</vt:lpstr>
      <vt:lpstr>Поверхневі води</vt:lpstr>
      <vt:lpstr>Презентация PowerPoint</vt:lpstr>
      <vt:lpstr>Питна катастрофа</vt:lpstr>
      <vt:lpstr>Нічим дихати!</vt:lpstr>
      <vt:lpstr>Зелені насадження</vt:lpstr>
      <vt:lpstr>Радіоактивний удар</vt:lpstr>
      <vt:lpstr>Презентация PowerPoint</vt:lpstr>
      <vt:lpstr>Відходи «душать» столицю </vt:lpstr>
      <vt:lpstr>Грунти</vt:lpstr>
      <vt:lpstr>Київська область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Рівень забруднення Києва та Київської області. </dc:title>
  <dc:creator>Настя</dc:creator>
  <cp:lastModifiedBy>Настя</cp:lastModifiedBy>
  <cp:revision>26</cp:revision>
  <dcterms:created xsi:type="dcterms:W3CDTF">2014-12-11T18:41:15Z</dcterms:created>
  <dcterms:modified xsi:type="dcterms:W3CDTF">2014-12-11T19:55:59Z</dcterms:modified>
</cp:coreProperties>
</file>