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uomen_lippu_valo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0848" cy="31409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48478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</a:t>
            </a:r>
            <a:r>
              <a:rPr lang="uk-UA" sz="2400" dirty="0" smtClean="0"/>
              <a:t>Презентація з географії </a:t>
            </a:r>
            <a:br>
              <a:rPr lang="uk-UA" sz="2400" dirty="0" smtClean="0"/>
            </a:br>
            <a:r>
              <a:rPr lang="uk-UA" sz="2400" dirty="0" smtClean="0"/>
              <a:t>на тему:«Країни Європи. Фінляндія»</a:t>
            </a:r>
            <a:br>
              <a:rPr lang="uk-UA" sz="2400" dirty="0" smtClean="0"/>
            </a:br>
            <a:r>
              <a:rPr lang="uk-UA" sz="2400" dirty="0" smtClean="0"/>
              <a:t>            учениці 10-Б класу</a:t>
            </a:r>
            <a:br>
              <a:rPr lang="uk-UA" sz="2400" dirty="0" smtClean="0"/>
            </a:br>
            <a:r>
              <a:rPr lang="uk-UA" sz="2400" dirty="0" smtClean="0"/>
              <a:t> КЗ“ЛНВКСШУВОПК – колегіум №36”</a:t>
            </a:r>
            <a:br>
              <a:rPr lang="uk-UA" sz="2400" dirty="0" smtClean="0"/>
            </a:br>
            <a:r>
              <a:rPr lang="uk-UA" sz="2400" dirty="0" smtClean="0"/>
              <a:t>                  </a:t>
            </a:r>
            <a:r>
              <a:rPr lang="uk-UA" sz="2400" dirty="0" err="1" smtClean="0"/>
              <a:t>Опрі</a:t>
            </a:r>
            <a:r>
              <a:rPr lang="uk-UA" sz="2400" dirty="0" smtClean="0"/>
              <a:t> Діани</a:t>
            </a:r>
            <a:endParaRPr lang="ru-RU" sz="2400" dirty="0"/>
          </a:p>
        </p:txBody>
      </p:sp>
      <p:pic>
        <p:nvPicPr>
          <p:cNvPr id="6" name="Picture 2" descr="http://www.fnlnd.ru/wwpic/97478622747a72f99013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547" y="3765886"/>
            <a:ext cx="4750453" cy="309211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90px-Suurkirkko_Helsinki_maaliskuu_2002_IMG_0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4392488" cy="2858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Гельсінкі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7" descr="800px-Downtown_Tampe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264666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26064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Тампере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4" descr="Turku_post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49080"/>
            <a:ext cx="3180163" cy="27089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378904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Турку</a:t>
            </a:r>
            <a:r>
              <a:rPr lang="uk-UA" dirty="0" smtClean="0"/>
              <a:t> - носій Древніх історичних традицій.</a:t>
            </a:r>
            <a:endParaRPr lang="ru-RU" dirty="0"/>
          </a:p>
        </p:txBody>
      </p:sp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110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u="sng" dirty="0" smtClean="0">
                <a:solidFill>
                  <a:schemeClr val="bg2">
                    <a:lumMod val="25000"/>
                  </a:schemeClr>
                </a:solidFill>
              </a:rPr>
              <a:t>Провідні галузі промисловості</a:t>
            </a:r>
            <a:endParaRPr lang="ru-RU" sz="20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Машинобудування (суднобудування, виробництво устаткування для деревообробної та целюлозно-паперової промисловості, електротехнічне та радіоелектронне) (Гельсінкі, Турку і Тампере)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Целюлозно-паперова і деревообробна (велике виробництво пиломатеріалів, паперу та картону, фанери, меблів)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6490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Чорна(</a:t>
            </a:r>
            <a:r>
              <a:rPr lang="uk-UA" dirty="0" err="1" smtClean="0"/>
              <a:t>Отанмяки</a:t>
            </a:r>
            <a:r>
              <a:rPr lang="uk-UA" dirty="0" smtClean="0"/>
              <a:t>, </a:t>
            </a:r>
            <a:r>
              <a:rPr lang="uk-UA" dirty="0" err="1" smtClean="0"/>
              <a:t>Кярвясвара</a:t>
            </a:r>
            <a:r>
              <a:rPr lang="uk-UA" dirty="0" smtClean="0"/>
              <a:t>, </a:t>
            </a:r>
            <a:r>
              <a:rPr lang="uk-UA" dirty="0" err="1" smtClean="0"/>
              <a:t>Юсcape</a:t>
            </a:r>
            <a:r>
              <a:rPr lang="uk-UA" dirty="0" smtClean="0"/>
              <a:t>) та кольорова металургія (</a:t>
            </a:r>
            <a:r>
              <a:rPr lang="uk-UA" dirty="0" err="1" smtClean="0"/>
              <a:t>Оутокумпу</a:t>
            </a:r>
            <a:r>
              <a:rPr lang="uk-UA" dirty="0" smtClean="0"/>
              <a:t>, </a:t>
            </a:r>
            <a:r>
              <a:rPr lang="uk-UA" dirty="0" err="1" smtClean="0"/>
              <a:t>Виханти</a:t>
            </a:r>
            <a:r>
              <a:rPr lang="uk-UA" dirty="0" smtClean="0"/>
              <a:t>)</a:t>
            </a:r>
            <a:br>
              <a:rPr lang="uk-UA" dirty="0" smtClean="0"/>
            </a:b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8498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Хімічна(</a:t>
            </a:r>
            <a:r>
              <a:rPr lang="uk-UA" dirty="0" err="1" smtClean="0"/>
              <a:t>Оулу</a:t>
            </a:r>
            <a:r>
              <a:rPr lang="uk-UA" dirty="0" smtClean="0"/>
              <a:t>, </a:t>
            </a:r>
            <a:r>
              <a:rPr lang="uk-UA" dirty="0" err="1" smtClean="0"/>
              <a:t>Харьявалта</a:t>
            </a:r>
            <a:r>
              <a:rPr lang="uk-UA" dirty="0" smtClean="0"/>
              <a:t>, </a:t>
            </a:r>
            <a:r>
              <a:rPr lang="uk-UA" dirty="0" err="1" smtClean="0"/>
              <a:t>Коккола</a:t>
            </a:r>
            <a:r>
              <a:rPr lang="uk-UA" dirty="0" smtClean="0"/>
              <a:t>, </a:t>
            </a:r>
            <a:r>
              <a:rPr lang="uk-UA" dirty="0" err="1" smtClean="0"/>
              <a:t>Куусанкоскі</a:t>
            </a:r>
            <a:r>
              <a:rPr lang="uk-UA" dirty="0" smtClean="0"/>
              <a:t>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Текстильна, швейна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Велика харчова промисловість ("</a:t>
            </a:r>
            <a:r>
              <a:rPr lang="uk-UA" dirty="0" err="1" smtClean="0"/>
              <a:t>Валіо</a:t>
            </a:r>
            <a:r>
              <a:rPr lang="uk-UA" dirty="0" smtClean="0"/>
              <a:t>", "</a:t>
            </a:r>
            <a:r>
              <a:rPr lang="uk-UA" dirty="0" err="1" smtClean="0"/>
              <a:t>Алтіа</a:t>
            </a:r>
            <a:r>
              <a:rPr lang="uk-UA" dirty="0" smtClean="0"/>
              <a:t>", "</a:t>
            </a:r>
            <a:r>
              <a:rPr lang="uk-UA" dirty="0" err="1" smtClean="0"/>
              <a:t>Хартвалл</a:t>
            </a:r>
            <a:r>
              <a:rPr lang="uk-UA" dirty="0" smtClean="0"/>
              <a:t>", "</a:t>
            </a:r>
            <a:r>
              <a:rPr lang="uk-UA" dirty="0" err="1" smtClean="0"/>
              <a:t>Руокатало</a:t>
            </a:r>
            <a:r>
              <a:rPr lang="uk-UA" dirty="0" smtClean="0"/>
              <a:t>", "</a:t>
            </a:r>
            <a:r>
              <a:rPr lang="uk-UA" dirty="0" err="1" smtClean="0"/>
              <a:t>Ярви</a:t>
            </a:r>
            <a:r>
              <a:rPr lang="uk-UA" dirty="0" smtClean="0"/>
              <a:t> - </a:t>
            </a:r>
            <a:r>
              <a:rPr lang="uk-UA" dirty="0" err="1" smtClean="0"/>
              <a:t>Суомен</a:t>
            </a:r>
            <a:r>
              <a:rPr lang="uk-UA" dirty="0" smtClean="0"/>
              <a:t> </a:t>
            </a:r>
            <a:r>
              <a:rPr lang="uk-UA" dirty="0" err="1" smtClean="0"/>
              <a:t>Портті</a:t>
            </a:r>
            <a:r>
              <a:rPr lang="uk-UA" dirty="0" smtClean="0"/>
              <a:t>", "</a:t>
            </a:r>
            <a:r>
              <a:rPr lang="uk-UA" dirty="0" err="1" smtClean="0"/>
              <a:t>Райс</a:t>
            </a:r>
            <a:r>
              <a:rPr lang="uk-UA" dirty="0" smtClean="0"/>
              <a:t>")</a:t>
            </a:r>
            <a:endParaRPr lang="ru-RU" dirty="0"/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 smtClean="0">
                <a:solidFill>
                  <a:schemeClr val="bg2">
                    <a:lumMod val="25000"/>
                  </a:schemeClr>
                </a:solidFill>
              </a:rPr>
              <a:t>Сільське господарство</a:t>
            </a:r>
            <a:endParaRPr lang="ru-RU" sz="2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- С/г угіддя - 8% від території країни</a:t>
            </a:r>
            <a:br>
              <a:rPr lang="uk-UA" sz="2000" dirty="0" smtClean="0"/>
            </a:br>
            <a:r>
              <a:rPr lang="uk-UA" sz="2000" dirty="0" smtClean="0"/>
              <a:t>- Площа орних земель - 2,4 млн. га</a:t>
            </a:r>
            <a:br>
              <a:rPr lang="uk-UA" sz="2000" dirty="0" smtClean="0"/>
            </a:br>
            <a:r>
              <a:rPr lang="uk-UA" sz="2000" dirty="0" smtClean="0"/>
              <a:t>- Країна дрібних і середніх ферм</a:t>
            </a:r>
            <a:br>
              <a:rPr lang="uk-UA" sz="2000" dirty="0" smtClean="0"/>
            </a:br>
            <a:r>
              <a:rPr lang="uk-UA" sz="2000" dirty="0" smtClean="0"/>
              <a:t>- 70 тис. фермерських господарств</a:t>
            </a:r>
            <a:br>
              <a:rPr lang="uk-UA" sz="2000" dirty="0" smtClean="0"/>
            </a:br>
            <a:r>
              <a:rPr lang="uk-UA" sz="2000" dirty="0" smtClean="0"/>
              <a:t>- 85% Ферм мають площу до 50 га., Великі ферми до 76 га.</a:t>
            </a:r>
            <a:br>
              <a:rPr lang="uk-UA" sz="2000" dirty="0" smtClean="0"/>
            </a:br>
            <a:r>
              <a:rPr lang="uk-UA" sz="2000" dirty="0" smtClean="0"/>
              <a:t>- Тваринництво переважає над рослинництвом</a:t>
            </a:r>
            <a:br>
              <a:rPr lang="uk-UA" sz="2000" dirty="0" smtClean="0"/>
            </a:br>
            <a:r>
              <a:rPr lang="uk-UA" sz="2000" dirty="0" smtClean="0"/>
              <a:t>- Понад 60% лісових земель належить фермерам</a:t>
            </a:r>
            <a:endParaRPr lang="uk-UA" sz="2000" dirty="0"/>
          </a:p>
        </p:txBody>
      </p:sp>
      <p:pic>
        <p:nvPicPr>
          <p:cNvPr id="22530" name="Picture 2" descr="http://www.fermer.ru/files/forum/attach/123109/fin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0968"/>
            <a:ext cx="4310844" cy="2873896"/>
          </a:xfrm>
          <a:prstGeom prst="rect">
            <a:avLst/>
          </a:prstGeom>
          <a:noFill/>
        </p:spPr>
      </p:pic>
      <p:pic>
        <p:nvPicPr>
          <p:cNvPr id="22532" name="Picture 4" descr="http://www.fermer.ru/files/forum/attach/123109/fin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 smtClean="0">
                <a:solidFill>
                  <a:schemeClr val="bg2">
                    <a:lumMod val="25000"/>
                  </a:schemeClr>
                </a:solidFill>
              </a:rPr>
              <a:t>Рослинництво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04664"/>
            <a:ext cx="2015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 smtClean="0">
                <a:solidFill>
                  <a:schemeClr val="bg2">
                    <a:lumMod val="25000"/>
                  </a:schemeClr>
                </a:solidFill>
              </a:rPr>
              <a:t>Тваринництво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Основні культури:</a:t>
            </a:r>
            <a:br>
              <a:rPr lang="uk-UA" sz="2000" dirty="0" smtClean="0"/>
            </a:br>
            <a:r>
              <a:rPr lang="uk-UA" sz="2000" dirty="0" smtClean="0"/>
              <a:t>- пшениця</a:t>
            </a:r>
            <a:br>
              <a:rPr lang="uk-UA" sz="2000" dirty="0" smtClean="0"/>
            </a:br>
            <a:r>
              <a:rPr lang="uk-UA" sz="2000" dirty="0" smtClean="0"/>
              <a:t>- жито</a:t>
            </a:r>
            <a:br>
              <a:rPr lang="uk-UA" sz="2000" dirty="0" smtClean="0"/>
            </a:br>
            <a:r>
              <a:rPr lang="uk-UA" sz="2000" dirty="0" smtClean="0"/>
              <a:t>- ячмінь</a:t>
            </a:r>
            <a:br>
              <a:rPr lang="uk-UA" sz="2000" dirty="0" smtClean="0"/>
            </a:br>
            <a:r>
              <a:rPr lang="uk-UA" sz="2000" dirty="0" smtClean="0"/>
              <a:t>- овес</a:t>
            </a:r>
            <a:br>
              <a:rPr lang="uk-UA" sz="2000" dirty="0" smtClean="0"/>
            </a:br>
            <a:r>
              <a:rPr lang="uk-UA" sz="2000" dirty="0" smtClean="0"/>
              <a:t>- картопля</a:t>
            </a:r>
            <a:br>
              <a:rPr lang="uk-UA" sz="2000" dirty="0" smtClean="0"/>
            </a:br>
            <a:r>
              <a:rPr lang="uk-UA" sz="2000" dirty="0" smtClean="0"/>
              <a:t>- цукровий буряк</a:t>
            </a:r>
            <a:br>
              <a:rPr lang="uk-UA" sz="2000" dirty="0" smtClean="0"/>
            </a:br>
            <a:r>
              <a:rPr lang="uk-UA" sz="2000" dirty="0" smtClean="0"/>
              <a:t>- кормові трави (конюшина, тимофіївка)</a:t>
            </a:r>
            <a:endParaRPr lang="ru-RU" sz="2000" dirty="0"/>
          </a:p>
        </p:txBody>
      </p:sp>
      <p:pic>
        <p:nvPicPr>
          <p:cNvPr id="25602" name="Picture 2" descr="http://www.fermer.ru/files/forum/attach/123109/fin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4310844" cy="2873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- ¾% всіх доходів с / г</a:t>
            </a:r>
            <a:br>
              <a:rPr lang="uk-UA" dirty="0" smtClean="0"/>
            </a:br>
            <a:r>
              <a:rPr lang="uk-UA" dirty="0" smtClean="0"/>
              <a:t>- Яскраво виражена спеціалізація на молочному тваринництві</a:t>
            </a:r>
            <a:br>
              <a:rPr lang="uk-UA" dirty="0" smtClean="0"/>
            </a:br>
            <a:r>
              <a:rPr lang="uk-UA" dirty="0" smtClean="0"/>
              <a:t>- Поширена конярство і вівчарство</a:t>
            </a:r>
            <a:br>
              <a:rPr lang="uk-UA" dirty="0" smtClean="0"/>
            </a:br>
            <a:r>
              <a:rPr lang="uk-UA" dirty="0" smtClean="0"/>
              <a:t>- У північних районах розвинене оленярство</a:t>
            </a:r>
            <a:endParaRPr lang="ru-RU" dirty="0"/>
          </a:p>
        </p:txBody>
      </p:sp>
    </p:spTree>
  </p:cSld>
  <p:clrMapOvr>
    <a:masterClrMapping/>
  </p:clrMapOvr>
  <p:transition advTm="1000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Залізничний - 5900 км.</a:t>
            </a:r>
            <a:br>
              <a:rPr lang="uk-UA" dirty="0" smtClean="0"/>
            </a:br>
            <a:r>
              <a:rPr lang="uk-UA" dirty="0" smtClean="0"/>
              <a:t>Автомобільний - 80 000 км.</a:t>
            </a:r>
            <a:br>
              <a:rPr lang="uk-UA" dirty="0" smtClean="0"/>
            </a:br>
            <a:r>
              <a:rPr lang="uk-UA" dirty="0" smtClean="0"/>
              <a:t>Судноплавний - 6 100 км.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Головні порти: - </a:t>
            </a:r>
            <a:r>
              <a:rPr lang="uk-UA" dirty="0" err="1" smtClean="0"/>
              <a:t>Хельсінкі</a:t>
            </a:r>
            <a:r>
              <a:rPr lang="uk-UA" dirty="0" smtClean="0"/>
              <a:t> (імпортні вантажі)</a:t>
            </a:r>
            <a:br>
              <a:rPr lang="uk-UA" dirty="0" smtClean="0"/>
            </a:br>
            <a:r>
              <a:rPr lang="uk-UA" dirty="0" smtClean="0"/>
              <a:t>- Котка (експортні вантажі)</a:t>
            </a:r>
            <a:br>
              <a:rPr lang="uk-UA" dirty="0" smtClean="0"/>
            </a:br>
            <a:r>
              <a:rPr lang="uk-UA" dirty="0" smtClean="0"/>
              <a:t>- Турку (</a:t>
            </a:r>
            <a:r>
              <a:rPr lang="uk-UA" dirty="0" err="1" smtClean="0"/>
              <a:t>автопаромного</a:t>
            </a:r>
            <a:r>
              <a:rPr lang="uk-UA" dirty="0" smtClean="0"/>
              <a:t> повідомлення зі Швецією)</a:t>
            </a:r>
            <a:br>
              <a:rPr lang="uk-UA" dirty="0" smtClean="0"/>
            </a:br>
            <a:r>
              <a:rPr lang="uk-UA" dirty="0" smtClean="0"/>
              <a:t>- </a:t>
            </a:r>
            <a:r>
              <a:rPr lang="uk-UA" dirty="0" err="1" smtClean="0"/>
              <a:t>Нантали</a:t>
            </a:r>
            <a:r>
              <a:rPr lang="uk-UA" dirty="0" smtClean="0"/>
              <a:t> (</a:t>
            </a:r>
            <a:r>
              <a:rPr lang="uk-UA" dirty="0" err="1" smtClean="0"/>
              <a:t>нефтеімпортний</a:t>
            </a:r>
            <a:r>
              <a:rPr lang="uk-UA" dirty="0" smtClean="0"/>
              <a:t> порт)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76672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 smtClean="0">
                <a:solidFill>
                  <a:schemeClr val="bg2">
                    <a:lumMod val="25000"/>
                  </a:schemeClr>
                </a:solidFill>
              </a:rPr>
              <a:t>Транспорт</a:t>
            </a:r>
            <a:endParaRPr lang="ru-RU" sz="2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4" descr="250px-Map_of_Finland-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276600" cy="530066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 smtClean="0">
                <a:solidFill>
                  <a:schemeClr val="bg2">
                    <a:lumMod val="25000"/>
                  </a:schemeClr>
                </a:solidFill>
              </a:rPr>
              <a:t>Культура</a:t>
            </a:r>
            <a:endParaRPr lang="ru-RU" sz="2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Наука, культура, особливо образотворче мистецтво, з 19 в. перебували в тісному контакті з найбільшими європейськими школами і провідними напрямками.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Фольклорист </a:t>
            </a:r>
            <a:r>
              <a:rPr lang="uk-UA" dirty="0" err="1" smtClean="0"/>
              <a:t>Еліас</a:t>
            </a:r>
            <a:r>
              <a:rPr lang="uk-UA" dirty="0" smtClean="0"/>
              <a:t> </a:t>
            </a:r>
            <a:r>
              <a:rPr lang="uk-UA" dirty="0" err="1" smtClean="0"/>
              <a:t>Ленрот</a:t>
            </a:r>
            <a:r>
              <a:rPr lang="uk-UA" dirty="0" smtClean="0"/>
              <a:t> (1802-1884).</a:t>
            </a:r>
            <a:endParaRPr lang="ru-RU" dirty="0"/>
          </a:p>
        </p:txBody>
      </p:sp>
      <p:pic>
        <p:nvPicPr>
          <p:cNvPr id="5" name="Picture 4" descr="elias_lonnrot_po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72816"/>
            <a:ext cx="2036793" cy="231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242088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Фіни співають свої народні пісні під акомпанемент старовинних музичних інструментів-кантеле, спорідненого </a:t>
            </a:r>
            <a:r>
              <a:rPr lang="uk-UA" dirty="0" err="1" smtClean="0"/>
              <a:t>гуслям</a:t>
            </a:r>
            <a:r>
              <a:rPr lang="uk-UA" dirty="0" smtClean="0"/>
              <a:t>, і </a:t>
            </a:r>
            <a:r>
              <a:rPr lang="uk-UA" dirty="0" err="1" smtClean="0"/>
              <a:t>юхікка</a:t>
            </a:r>
            <a:r>
              <a:rPr lang="uk-UA" dirty="0" smtClean="0"/>
              <a:t> - смичкового струнного інструменту.</a:t>
            </a:r>
            <a:endParaRPr lang="ru-RU" dirty="0"/>
          </a:p>
        </p:txBody>
      </p:sp>
      <p:pic>
        <p:nvPicPr>
          <p:cNvPr id="7" name="Picture 13" descr="kante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843212" cy="1031875"/>
          </a:xfrm>
          <a:prstGeom prst="rect">
            <a:avLst/>
          </a:prstGeom>
          <a:noFill/>
        </p:spPr>
      </p:pic>
      <p:pic>
        <p:nvPicPr>
          <p:cNvPr id="8" name="Picture 11" descr="1863838636_8af18eeae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4293096"/>
            <a:ext cx="3600450" cy="2284412"/>
          </a:xfrm>
          <a:prstGeom prst="rect">
            <a:avLst/>
          </a:prstGeom>
          <a:noFill/>
        </p:spPr>
      </p:pic>
      <p:pic>
        <p:nvPicPr>
          <p:cNvPr id="9" name="Picture 12" descr="kantele2-224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17032"/>
            <a:ext cx="1644650" cy="220503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42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 smtClean="0">
                <a:solidFill>
                  <a:schemeClr val="bg2">
                    <a:lumMod val="25000"/>
                  </a:schemeClr>
                </a:solidFill>
              </a:rPr>
              <a:t>Зовнішні економічні зв'язки</a:t>
            </a:r>
            <a:endParaRPr lang="ru-RU" sz="2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Експорт - 104.9 млрд. $</a:t>
            </a:r>
            <a:br>
              <a:rPr lang="uk-UA" dirty="0" smtClean="0"/>
            </a:br>
            <a:r>
              <a:rPr lang="uk-UA" dirty="0" smtClean="0"/>
              <a:t>Партнери по експорту Німеччина 11,3%, Швеція 10,5%, Росія 10,1%, Великобританія 6,5%, США 6,5%, Голландія 5.1%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Імпорт - 81,54 млрд. $</a:t>
            </a:r>
            <a:br>
              <a:rPr lang="uk-UA" dirty="0" smtClean="0"/>
            </a:br>
            <a:r>
              <a:rPr lang="uk-UA" dirty="0" smtClean="0"/>
              <a:t>Партнери по імпорту Німеччина 15,6%, Росія 14%, Швеція 13,7%, Голландія 6,6%, Китай 5,4%, Великобританія 4,7%, Данія 4,5%</a:t>
            </a:r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4760"/>
          <a:stretch>
            <a:fillRect/>
          </a:stretch>
        </p:blipFill>
        <p:spPr bwMode="auto">
          <a:xfrm>
            <a:off x="5652120" y="3645024"/>
            <a:ext cx="3097212" cy="28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3086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u="sng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Спасибі за увагу!</a:t>
            </a:r>
            <a:endParaRPr lang="ru-RU" sz="3600" b="1" u="sng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5" descr="820_21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654"/>
            <a:ext cx="9144000" cy="587334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а — Финлян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476672"/>
            <a:ext cx="3357586" cy="62499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404664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Фінляндія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/>
              <a:t>- держава на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, член </a:t>
            </a:r>
            <a:r>
              <a:rPr lang="ru-RU" sz="2400" dirty="0" err="1" smtClean="0"/>
              <a:t>Європейського</a:t>
            </a:r>
            <a:r>
              <a:rPr lang="ru-RU" sz="2400" dirty="0" smtClean="0"/>
              <a:t> союзу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Шенгенської</a:t>
            </a:r>
            <a:r>
              <a:rPr lang="ru-RU" sz="2400" dirty="0" smtClean="0"/>
              <a:t> угоди.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916832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sz="2400" dirty="0" smtClean="0"/>
              <a:t>Столиця Гельсінкі</a:t>
            </a:r>
            <a:br>
              <a:rPr lang="uk-UA" sz="2400" dirty="0" smtClean="0"/>
            </a:br>
            <a:r>
              <a:rPr lang="uk-UA" sz="2400" dirty="0" smtClean="0"/>
              <a:t>Площа 338 424 км ²</a:t>
            </a:r>
            <a:br>
              <a:rPr lang="uk-UA" sz="2400" dirty="0" smtClean="0"/>
            </a:br>
            <a:r>
              <a:rPr lang="uk-UA" sz="2400" dirty="0" smtClean="0"/>
              <a:t>Населення 5340093 чол.</a:t>
            </a:r>
            <a:br>
              <a:rPr lang="uk-UA" sz="2400" dirty="0" smtClean="0"/>
            </a:br>
            <a:r>
              <a:rPr lang="uk-UA" sz="2400" dirty="0" err="1" smtClean="0"/>
              <a:t>Плотність</a:t>
            </a:r>
            <a:r>
              <a:rPr lang="uk-UA" sz="2400" dirty="0" smtClean="0"/>
              <a:t> 17 чол. на км ²</a:t>
            </a:r>
            <a:br>
              <a:rPr lang="uk-UA" sz="2400" dirty="0" smtClean="0"/>
            </a:br>
            <a:r>
              <a:rPr lang="uk-UA" sz="2400" dirty="0" smtClean="0"/>
              <a:t>Державна релігія-лютеранство і православ'я</a:t>
            </a:r>
            <a:br>
              <a:rPr lang="uk-UA" sz="2400" dirty="0" smtClean="0"/>
            </a:br>
            <a:r>
              <a:rPr lang="uk-UA" sz="2400" dirty="0" smtClean="0"/>
              <a:t>Офіційні мови-фінський, шведський</a:t>
            </a:r>
            <a:br>
              <a:rPr lang="uk-UA" sz="2400" dirty="0" smtClean="0"/>
            </a:br>
            <a:r>
              <a:rPr lang="uk-UA" sz="2400" dirty="0" smtClean="0"/>
              <a:t>Грошова валюта Фінляндії - Євро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advTm="10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80px-Coat_of_arms_of_Fin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48680"/>
            <a:ext cx="2592711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44208" y="188640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Герб </a:t>
            </a:r>
            <a:r>
              <a:rPr lang="uk-UA" dirty="0" smtClean="0"/>
              <a:t>Фінляндії</a:t>
            </a:r>
            <a:endParaRPr lang="ru-RU" dirty="0"/>
          </a:p>
        </p:txBody>
      </p:sp>
      <p:pic>
        <p:nvPicPr>
          <p:cNvPr id="5" name="Picture 4" descr="fin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632379" cy="22248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48680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Лев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smtClean="0"/>
              <a:t>- древній скандинавський символ влади і могутності, символ лицарства (рука) і сарацинська шабля - причетність до загальної культури християнської Європи в боротьбі з мусульманами. За іншими даними, лев символізує перемогу Швеції над Росією («Сходом») у другій половині XVI століття.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Блакитний хрест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smtClean="0"/>
              <a:t>- це тисячі фінських озер і чисте небо, білий - це сніг, що покриває країну довгими зимами.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933056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Прапор Фінляндії</a:t>
            </a:r>
            <a:endParaRPr lang="ru-RU" dirty="0"/>
          </a:p>
        </p:txBody>
      </p:sp>
    </p:spTree>
  </p:cSld>
  <p:clrMapOvr>
    <a:masterClrMapping/>
  </p:clrMapOvr>
  <p:transition advTm="10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px-Tarja_Halonen_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17466"/>
            <a:ext cx="2499909" cy="3240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Фінляндія</a:t>
            </a:r>
            <a:r>
              <a:rPr lang="uk-UA" sz="2000" dirty="0" smtClean="0"/>
              <a:t> - унітарна держава з однією часткової автономією (Аландські острови). За формою державного правління - республіка. Вища виконавча влада належить президенту, який обирається на шестирічний термін прямим всенародним голосуванням. Діюча Конституція - Основний закон Фінляндії була прийнята 11 червня 1999 і набула чинності з 1 березня 2000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Действующий президент: </a:t>
            </a:r>
          </a:p>
          <a:p>
            <a:pPr algn="ctr">
              <a:buFont typeface="Wingdings" pitchFamily="2" charset="2"/>
              <a:buNone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Тарья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Халонен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9411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Адміністративно ділиться на 6 губерній (Ляни). Нижча адміністративно-територіальна одиниця країни - комуна. Комуни об'єднані в 20 провінцій.</a:t>
            </a:r>
            <a:endParaRPr lang="ru-RU" sz="2000" dirty="0"/>
          </a:p>
        </p:txBody>
      </p:sp>
      <p:pic>
        <p:nvPicPr>
          <p:cNvPr id="6" name="Picture 4" descr="344px-Suo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275856" cy="485734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n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840068" cy="22048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-22000"/>
          </a:blip>
          <a:srcRect/>
          <a:stretch>
            <a:fillRect/>
          </a:stretch>
        </p:blipFill>
        <p:spPr bwMode="auto">
          <a:xfrm>
            <a:off x="4788024" y="332656"/>
            <a:ext cx="18856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4868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Фінляндія</a:t>
            </a:r>
            <a:r>
              <a:rPr lang="uk-UA" dirty="0" smtClean="0"/>
              <a:t> - морська країна: на заході та півдні її омивають води Ботнічної і Фінської заток Балтійського моря. Протяжність кордонів 1269 км з Росією, 716 км з Норвегією, 586 км зі Швецією та 1100км морського кордону.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2494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1700" dirty="0" smtClean="0"/>
              <a:t>Прибережні низовини - вони тягнуться вздовж берегів Фінської і Ботнічної заток , уздовж берегів яких розташовані тисячі скелястих островів ; основні архіпелаги - Аландські острови і архіпелаг Турку.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17032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1700" dirty="0" smtClean="0"/>
              <a:t>На південно-західному узбережжі сильно розчленований берег переростає в найбільший в Фінляндії архіпелаг - </a:t>
            </a:r>
            <a:r>
              <a:rPr lang="uk-UA" sz="1700" dirty="0" err="1" smtClean="0"/>
              <a:t>Архіпелаговое</a:t>
            </a:r>
            <a:r>
              <a:rPr lang="uk-UA" sz="1700" dirty="0" smtClean="0"/>
              <a:t> море - унікальне у всьому світі , завдяки неповторимої безлічі островів різної величини.</a:t>
            </a:r>
            <a:endParaRPr lang="ru-RU" sz="1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88204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1700" dirty="0" smtClean="0"/>
              <a:t>Внутрішня система озер (район озер ) - внутрішнє плато на південь від центру країни з густими лісами і з великою кількістю озер , </a:t>
            </a:r>
            <a:r>
              <a:rPr lang="uk-UA" sz="1700" dirty="0" err="1" smtClean="0"/>
              <a:t>болот</a:t>
            </a:r>
            <a:r>
              <a:rPr lang="uk-UA" sz="1700" dirty="0" smtClean="0"/>
              <a:t> і драговин .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85184"/>
            <a:ext cx="88204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700" dirty="0" smtClean="0"/>
              <a:t>Лапландія - північні верхів'я , велика частина яких розташована за Північним полярним колом. Для Лапландії також характерні скелясті гори і невеликі височини. Там же , в західній частині Лапландії , знаходиться сама вища точка Фінляндії - </a:t>
            </a:r>
            <a:r>
              <a:rPr lang="uk-UA" sz="1700" dirty="0" err="1" smtClean="0"/>
              <a:t>фьельд</a:t>
            </a:r>
            <a:r>
              <a:rPr lang="uk-UA" sz="1700" dirty="0" smtClean="0"/>
              <a:t> </a:t>
            </a:r>
            <a:r>
              <a:rPr lang="uk-UA" sz="1700" dirty="0" err="1" smtClean="0"/>
              <a:t>Халті</a:t>
            </a:r>
            <a:r>
              <a:rPr lang="uk-UA" sz="1700" dirty="0" smtClean="0"/>
              <a:t> ( 1328 метрів над рівнем моря).</a:t>
            </a:r>
            <a:endParaRPr lang="ru-RU" sz="1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56490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Країна ділиться на три основні географічні регіони: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4225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 smtClean="0">
                <a:solidFill>
                  <a:schemeClr val="bg2">
                    <a:lumMod val="25000"/>
                  </a:schemeClr>
                </a:solidFill>
              </a:rPr>
              <a:t>Фізико-географічне положення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1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03649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700" dirty="0" err="1" smtClean="0"/>
              <a:t>Клімат</a:t>
            </a:r>
            <a:r>
              <a:rPr lang="ru-RU" sz="1700" dirty="0" smtClean="0"/>
              <a:t> </a:t>
            </a:r>
            <a:r>
              <a:rPr lang="ru-RU" sz="1700" dirty="0" err="1" smtClean="0"/>
              <a:t>помірний</a:t>
            </a:r>
            <a:r>
              <a:rPr lang="ru-RU" sz="1700" dirty="0" smtClean="0"/>
              <a:t>, </a:t>
            </a:r>
            <a:r>
              <a:rPr lang="ru-RU" sz="1700" dirty="0" err="1" smtClean="0"/>
              <a:t>перехідний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від</a:t>
            </a:r>
            <a:r>
              <a:rPr lang="ru-RU" sz="1700" dirty="0" smtClean="0"/>
              <a:t> </a:t>
            </a:r>
            <a:r>
              <a:rPr lang="ru-RU" sz="1700" dirty="0" err="1" smtClean="0"/>
              <a:t>морського</a:t>
            </a:r>
            <a:r>
              <a:rPr lang="ru-RU" sz="1700" dirty="0" smtClean="0"/>
              <a:t> до континентального, а на </a:t>
            </a:r>
            <a:r>
              <a:rPr lang="ru-RU" sz="1700" dirty="0" err="1" smtClean="0"/>
              <a:t>півночі</a:t>
            </a:r>
            <a:r>
              <a:rPr lang="ru-RU" sz="1700" dirty="0" smtClean="0"/>
              <a:t> </a:t>
            </a:r>
            <a:r>
              <a:rPr lang="ru-RU" sz="1700" dirty="0" err="1" smtClean="0"/>
              <a:t>континентальний</a:t>
            </a:r>
            <a:r>
              <a:rPr lang="ru-RU" sz="1700" dirty="0" smtClean="0"/>
              <a:t>. </a:t>
            </a:r>
            <a:r>
              <a:rPr lang="ru-RU" sz="1700" dirty="0" err="1" smtClean="0"/>
              <a:t>Незважаючи</a:t>
            </a:r>
            <a:r>
              <a:rPr lang="ru-RU" sz="1700" dirty="0" smtClean="0"/>
              <a:t> на </a:t>
            </a:r>
            <a:r>
              <a:rPr lang="ru-RU" sz="1700" dirty="0" err="1" smtClean="0"/>
              <a:t>північне</a:t>
            </a:r>
            <a:r>
              <a:rPr lang="ru-RU" sz="1700" dirty="0" smtClean="0"/>
              <a:t> </a:t>
            </a:r>
            <a:r>
              <a:rPr lang="ru-RU" sz="1700" dirty="0" err="1" smtClean="0"/>
              <a:t>положення</a:t>
            </a:r>
            <a:r>
              <a:rPr lang="ru-RU" sz="1700" dirty="0" smtClean="0"/>
              <a:t>, </a:t>
            </a:r>
            <a:r>
              <a:rPr lang="ru-RU" sz="1700" dirty="0" err="1" smtClean="0"/>
              <a:t>Фінляндія</a:t>
            </a:r>
            <a:r>
              <a:rPr lang="ru-RU" sz="1700" dirty="0" smtClean="0"/>
              <a:t> </a:t>
            </a:r>
            <a:r>
              <a:rPr lang="ru-RU" sz="1700" dirty="0" err="1" smtClean="0"/>
              <a:t>відчуває</a:t>
            </a:r>
            <a:r>
              <a:rPr lang="ru-RU" sz="1700" dirty="0" smtClean="0"/>
              <a:t> отепляющее </a:t>
            </a:r>
            <a:r>
              <a:rPr lang="ru-RU" sz="1700" dirty="0" err="1" smtClean="0"/>
              <a:t>вплив</a:t>
            </a:r>
            <a:r>
              <a:rPr lang="ru-RU" sz="1700" dirty="0" smtClean="0"/>
              <a:t> Атлантики. </a:t>
            </a:r>
            <a:r>
              <a:rPr lang="ru-RU" sz="1700" dirty="0" err="1" smtClean="0"/>
              <a:t>Протягом</a:t>
            </a:r>
            <a:r>
              <a:rPr lang="ru-RU" sz="1700" dirty="0" smtClean="0"/>
              <a:t> року в </a:t>
            </a:r>
            <a:r>
              <a:rPr lang="ru-RU" sz="1700" dirty="0" err="1" smtClean="0"/>
              <a:t>країні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переважають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західні</a:t>
            </a:r>
            <a:r>
              <a:rPr lang="ru-RU" sz="1700" dirty="0" smtClean="0"/>
              <a:t> </a:t>
            </a:r>
            <a:r>
              <a:rPr lang="ru-RU" sz="1700" dirty="0" err="1" smtClean="0"/>
              <a:t>вітри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частими</a:t>
            </a:r>
            <a:r>
              <a:rPr lang="ru-RU" sz="1700" dirty="0" smtClean="0"/>
              <a:t> циклонами.</a:t>
            </a:r>
            <a:br>
              <a:rPr lang="ru-RU" sz="1700" dirty="0" smtClean="0"/>
            </a:br>
            <a:r>
              <a:rPr lang="ru-RU" sz="1700" dirty="0" smtClean="0"/>
              <a:t>  </a:t>
            </a:r>
            <a:r>
              <a:rPr lang="ru-RU" sz="1700" dirty="0" err="1" smtClean="0"/>
              <a:t>Середні</a:t>
            </a:r>
            <a:r>
              <a:rPr lang="ru-RU" sz="1700" dirty="0" smtClean="0"/>
              <a:t> </a:t>
            </a:r>
            <a:r>
              <a:rPr lang="ru-RU" sz="1700" dirty="0" err="1" smtClean="0"/>
              <a:t>температури</a:t>
            </a:r>
            <a:r>
              <a:rPr lang="ru-RU" sz="1700" dirty="0" smtClean="0"/>
              <a:t> </a:t>
            </a:r>
            <a:r>
              <a:rPr lang="ru-RU" sz="1700" dirty="0" err="1" smtClean="0"/>
              <a:t>всіх</a:t>
            </a:r>
            <a:r>
              <a:rPr lang="ru-RU" sz="1700" dirty="0" smtClean="0"/>
              <a:t> </a:t>
            </a:r>
            <a:r>
              <a:rPr lang="ru-RU" sz="1700" dirty="0" err="1" smtClean="0"/>
              <a:t>сезонів</a:t>
            </a:r>
            <a:r>
              <a:rPr lang="ru-RU" sz="1700" dirty="0" smtClean="0"/>
              <a:t> </a:t>
            </a:r>
            <a:r>
              <a:rPr lang="ru-RU" sz="1700" dirty="0" err="1" smtClean="0"/>
              <a:t>набагато</a:t>
            </a:r>
            <a:r>
              <a:rPr lang="ru-RU" sz="1700" dirty="0" smtClean="0"/>
              <a:t> </a:t>
            </a:r>
            <a:r>
              <a:rPr lang="ru-RU" sz="1700" dirty="0" err="1" smtClean="0"/>
              <a:t>вище</a:t>
            </a:r>
            <a:r>
              <a:rPr lang="ru-RU" sz="1700" dirty="0" smtClean="0"/>
              <a:t>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у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</a:t>
            </a:r>
            <a:r>
              <a:rPr lang="ru-RU" sz="1700" dirty="0" err="1" smtClean="0"/>
              <a:t>східних</a:t>
            </a:r>
            <a:r>
              <a:rPr lang="ru-RU" sz="1700" dirty="0" smtClean="0"/>
              <a:t> районах на тих же широтах. </a:t>
            </a:r>
            <a:r>
              <a:rPr lang="ru-RU" sz="1700" dirty="0" err="1" smtClean="0"/>
              <a:t>Зими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холодні</a:t>
            </a:r>
            <a:r>
              <a:rPr lang="ru-RU" sz="1700" dirty="0" smtClean="0"/>
              <a:t>. Опади </a:t>
            </a:r>
            <a:r>
              <a:rPr lang="ru-RU" sz="1700" dirty="0" err="1" smtClean="0"/>
              <a:t>протягом</a:t>
            </a:r>
            <a:r>
              <a:rPr lang="ru-RU" sz="1700" dirty="0" smtClean="0"/>
              <a:t> </a:t>
            </a:r>
            <a:r>
              <a:rPr lang="ru-RU" sz="1700" dirty="0" err="1" smtClean="0"/>
              <a:t>усього</a:t>
            </a:r>
            <a:r>
              <a:rPr lang="ru-RU" sz="1700" dirty="0" smtClean="0"/>
              <a:t> року. </a:t>
            </a:r>
            <a:r>
              <a:rPr lang="ru-RU" sz="1700" dirty="0" err="1" smtClean="0"/>
              <a:t>Середня</a:t>
            </a:r>
            <a:r>
              <a:rPr lang="ru-RU" sz="1700" dirty="0" smtClean="0"/>
              <a:t> температура лютого на </a:t>
            </a:r>
            <a:r>
              <a:rPr lang="ru-RU" sz="1700" dirty="0" err="1" smtClean="0"/>
              <a:t>півдні</a:t>
            </a:r>
            <a:r>
              <a:rPr lang="ru-RU" sz="1700" dirty="0" smtClean="0"/>
              <a:t> </a:t>
            </a:r>
            <a:r>
              <a:rPr lang="ru-RU" sz="1700" dirty="0" err="1" smtClean="0"/>
              <a:t>країни</a:t>
            </a:r>
            <a:r>
              <a:rPr lang="ru-RU" sz="1700" dirty="0" smtClean="0"/>
              <a:t> -6 ° C, в </a:t>
            </a:r>
            <a:r>
              <a:rPr lang="ru-RU" sz="1700" dirty="0" err="1" smtClean="0"/>
              <a:t>Лапландії</a:t>
            </a:r>
            <a:r>
              <a:rPr lang="ru-RU" sz="1700" dirty="0" smtClean="0"/>
              <a:t> -14 ° C. У </a:t>
            </a:r>
            <a:r>
              <a:rPr lang="ru-RU" sz="1700" dirty="0" err="1" smtClean="0"/>
              <a:t>липні</a:t>
            </a:r>
            <a:r>
              <a:rPr lang="ru-RU" sz="1700" dirty="0" smtClean="0"/>
              <a:t> </a:t>
            </a:r>
            <a:r>
              <a:rPr lang="ru-RU" sz="1700" dirty="0" err="1" smtClean="0"/>
              <a:t>відповідно</a:t>
            </a:r>
            <a:r>
              <a:rPr lang="ru-RU" sz="1700" dirty="0" smtClean="0"/>
              <a:t> +17 на </a:t>
            </a:r>
            <a:r>
              <a:rPr lang="ru-RU" sz="1700" dirty="0" err="1" smtClean="0"/>
              <a:t>півдні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до +14 на </a:t>
            </a:r>
            <a:r>
              <a:rPr lang="ru-RU" sz="1700" dirty="0" err="1" smtClean="0"/>
              <a:t>півночі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1098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err="1" smtClean="0">
                <a:solidFill>
                  <a:schemeClr val="bg2">
                    <a:lumMod val="25000"/>
                  </a:schemeClr>
                </a:solidFill>
              </a:rPr>
              <a:t>Клімат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  </a:t>
            </a:r>
            <a:r>
              <a:rPr lang="uk-UA" sz="1700" dirty="0" err="1" smtClean="0"/>
              <a:t>Грунти</a:t>
            </a:r>
            <a:r>
              <a:rPr lang="uk-UA" sz="1700" dirty="0" smtClean="0"/>
              <a:t> Фінляндії малородючі, в основному дерново-підзолисті, болотні. Лише на півдні вони сірі лісові, де і розташовуються основні площі орних земель.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11480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i="1" dirty="0" err="1" smtClean="0">
                <a:solidFill>
                  <a:schemeClr val="bg2">
                    <a:lumMod val="25000"/>
                  </a:schemeClr>
                </a:solidFill>
              </a:rPr>
              <a:t>Грунти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  У Фінляндії , яку часто називають «країною тисячі озер » , налічується близько 190 000 озер , що займають 9 % її площі. Зазвичай озера рясніють численними затоками , півостровами і островами , з'єднані між собою протоками і утворюють розгалужені озерні системи . Переважають невеликі озера з середніми глибинами 5-20 м. Однак в межах Озерного плато , що знаходиться в центральній Фінляндії , зустрічаються досить великі і глибокі водойми . Так , глибина озера </a:t>
            </a:r>
            <a:r>
              <a:rPr lang="uk-UA" sz="1700" b="1" u="sng" dirty="0" err="1" smtClean="0">
                <a:solidFill>
                  <a:schemeClr val="bg2">
                    <a:lumMod val="25000"/>
                  </a:schemeClr>
                </a:solidFill>
              </a:rPr>
              <a:t>Пайяніа</a:t>
            </a:r>
            <a:r>
              <a:rPr lang="uk-UA" sz="1700" dirty="0" smtClean="0"/>
              <a:t> досягає 93 м. Саме велике озеро країни - </a:t>
            </a:r>
            <a:r>
              <a:rPr lang="uk-UA" sz="1700" b="1" u="sng" dirty="0" err="1" smtClean="0">
                <a:solidFill>
                  <a:schemeClr val="bg2">
                    <a:lumMod val="25000"/>
                  </a:schemeClr>
                </a:solidFill>
              </a:rPr>
              <a:t>Сайма</a:t>
            </a:r>
            <a:r>
              <a:rPr lang="uk-UA" sz="1700" dirty="0" smtClean="0"/>
              <a:t> , розташоване на південному сході країни. Північніше Озерного плато знаходиться велике озеро </a:t>
            </a:r>
            <a:r>
              <a:rPr lang="uk-UA" sz="1700" b="1" u="sng" dirty="0" err="1" smtClean="0">
                <a:solidFill>
                  <a:schemeClr val="bg2">
                    <a:lumMod val="25000"/>
                  </a:schemeClr>
                </a:solidFill>
              </a:rPr>
              <a:t>Оулуярви</a:t>
            </a:r>
            <a:r>
              <a:rPr lang="uk-UA" sz="1700" dirty="0" smtClean="0"/>
              <a:t> , а на півночі Лапландії - велике озеро </a:t>
            </a:r>
            <a:r>
              <a:rPr lang="uk-UA" sz="1700" b="1" u="sng" dirty="0" err="1" smtClean="0">
                <a:solidFill>
                  <a:schemeClr val="bg2">
                    <a:lumMod val="25000"/>
                  </a:schemeClr>
                </a:solidFill>
              </a:rPr>
              <a:t>Інарі</a:t>
            </a:r>
            <a:r>
              <a:rPr lang="uk-UA" sz="1700" dirty="0" smtClean="0"/>
              <a:t> .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i="1" dirty="0" smtClean="0">
                <a:solidFill>
                  <a:schemeClr val="bg2">
                    <a:lumMod val="25000"/>
                  </a:schemeClr>
                </a:solidFill>
              </a:rPr>
              <a:t>Озера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Корисні копалини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144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  <a:r>
              <a:rPr lang="uk-UA" sz="1600" dirty="0" smtClean="0"/>
              <a:t>За запасами корисних копалин Фінляндія стоїть на першому місці серед капіталістичних країн Європи. Фінляндія володіє різноманітними мінеральними багатствами , і , перш за все металевими рудами. За запасами і видобутку мідної руди (родовища поблизу міст </a:t>
            </a:r>
            <a:r>
              <a:rPr lang="uk-UA" sz="1600" dirty="0" err="1" smtClean="0"/>
              <a:t>Рахи</a:t>
            </a:r>
            <a:r>
              <a:rPr lang="uk-UA" sz="1600" dirty="0" smtClean="0"/>
              <a:t> , </a:t>
            </a:r>
            <a:r>
              <a:rPr lang="uk-UA" sz="1600" dirty="0" err="1" smtClean="0"/>
              <a:t>Оутокумпу</a:t>
            </a:r>
            <a:r>
              <a:rPr lang="uk-UA" sz="1600" dirty="0" smtClean="0"/>
              <a:t> , </a:t>
            </a:r>
            <a:r>
              <a:rPr lang="uk-UA" sz="1600" dirty="0" err="1" smtClean="0"/>
              <a:t>Пюхясаямі</a:t>
            </a:r>
            <a:r>
              <a:rPr lang="uk-UA" sz="1600" dirty="0" smtClean="0"/>
              <a:t> і </a:t>
            </a:r>
            <a:r>
              <a:rPr lang="uk-UA" sz="1600" dirty="0" err="1" smtClean="0"/>
              <a:t>Нокіа</a:t>
            </a:r>
            <a:r>
              <a:rPr lang="uk-UA" sz="1600" dirty="0" smtClean="0"/>
              <a:t>) ця країна утримує перше місце в Європі. Значні родовища руд заліза (родовища </a:t>
            </a:r>
            <a:r>
              <a:rPr lang="uk-UA" sz="1600" dirty="0" err="1" smtClean="0"/>
              <a:t>Колар</a:t>
            </a:r>
            <a:r>
              <a:rPr lang="uk-UA" sz="1600" dirty="0" smtClean="0"/>
              <a:t>, </a:t>
            </a:r>
            <a:r>
              <a:rPr lang="uk-UA" sz="1600" dirty="0" err="1" smtClean="0"/>
              <a:t>Кярвясвара</a:t>
            </a:r>
            <a:r>
              <a:rPr lang="uk-UA" sz="1600" dirty="0" smtClean="0"/>
              <a:t> , </a:t>
            </a:r>
            <a:r>
              <a:rPr lang="uk-UA" sz="1600" dirty="0" err="1" smtClean="0"/>
              <a:t>Нюхамн</a:t>
            </a:r>
            <a:r>
              <a:rPr lang="uk-UA" sz="1600" dirty="0" smtClean="0"/>
              <a:t> і </a:t>
            </a:r>
            <a:r>
              <a:rPr lang="uk-UA" sz="1600" dirty="0" err="1" smtClean="0"/>
              <a:t>Юсааре</a:t>
            </a:r>
            <a:r>
              <a:rPr lang="uk-UA" sz="1600" dirty="0" smtClean="0"/>
              <a:t> ) , молібдену і цинку (родовище </a:t>
            </a:r>
            <a:r>
              <a:rPr lang="uk-UA" sz="1600" dirty="0" err="1" smtClean="0"/>
              <a:t>Віханті</a:t>
            </a:r>
            <a:r>
              <a:rPr lang="uk-UA" sz="1600" dirty="0" smtClean="0"/>
              <a:t> ) , а також ванадію (родовище </a:t>
            </a:r>
            <a:r>
              <a:rPr lang="uk-UA" sz="1600" dirty="0" err="1" smtClean="0"/>
              <a:t>Отанмяки</a:t>
            </a:r>
            <a:r>
              <a:rPr lang="uk-UA" sz="1600" dirty="0" smtClean="0"/>
              <a:t> ) і кобальту (родовище </a:t>
            </a:r>
            <a:r>
              <a:rPr lang="uk-UA" sz="1600" dirty="0" err="1" smtClean="0"/>
              <a:t>Оутокумпу</a:t>
            </a:r>
            <a:r>
              <a:rPr lang="uk-UA" sz="1600" dirty="0" smtClean="0"/>
              <a:t> ) . У надрах Фінляндії зустрічаються нікель (родовище </a:t>
            </a:r>
            <a:r>
              <a:rPr lang="uk-UA" sz="1600" dirty="0" err="1" smtClean="0"/>
              <a:t>Коталахті</a:t>
            </a:r>
            <a:r>
              <a:rPr lang="uk-UA" sz="1600" dirty="0" smtClean="0"/>
              <a:t> ) , титан (родовище </a:t>
            </a:r>
            <a:r>
              <a:rPr lang="uk-UA" sz="1600" dirty="0" err="1" smtClean="0"/>
              <a:t>Віханті</a:t>
            </a:r>
            <a:r>
              <a:rPr lang="uk-UA" sz="1600" dirty="0" smtClean="0"/>
              <a:t> ) , вольфрам , селен , срібло і золото (родовище поблизу м. </a:t>
            </a:r>
            <a:r>
              <a:rPr lang="uk-UA" sz="1600" dirty="0" err="1" smtClean="0"/>
              <a:t>Паркано</a:t>
            </a:r>
            <a:r>
              <a:rPr lang="uk-UA" sz="1600" dirty="0" smtClean="0"/>
              <a:t> ) . Виявлені родовища урану поблизу м. </a:t>
            </a:r>
            <a:r>
              <a:rPr lang="uk-UA" sz="1600" dirty="0" err="1" smtClean="0"/>
              <a:t>Порво</a:t>
            </a:r>
            <a:r>
              <a:rPr lang="uk-UA" sz="1600" dirty="0" smtClean="0"/>
              <a:t> і </a:t>
            </a:r>
            <a:r>
              <a:rPr lang="uk-UA" sz="1600" dirty="0" err="1" smtClean="0"/>
              <a:t>Уймахарью</a:t>
            </a:r>
            <a:r>
              <a:rPr lang="uk-UA" sz="1600" dirty="0" smtClean="0"/>
              <a:t> . З неметалічних корисних копалин великі запаси азбесту , тальку , графіту , апатиту , різних будівельних і виробних каменів. Видобуток торфу на паливо поки слабо розвинена , але він широко використовується в якості підстилки для худоби. У ряді районів країни проведена меліорація боліт і особливо заболочених лісів.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651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  Для землеробства використовується 2,6 млн. га орної землі , або менше 9% території країни. Працею багатьох поколінь рілля створювалися на місці випаленого лісу і на осушених болотах. Рілля  « затиснуті » між лісами , озерами , гранітними скелями і порослими чагарником болотами. З року в рік селяни вибирали з-під лемеша незліченні камені - валуни і відносили їх до краю поля. Так виникли кам'яні огорожі , що відокремлюють одне володіння від іншого. Поля прорізані довгими осушувальними канавами . Дренаж полів вкрай необхідний: </a:t>
            </a:r>
            <a:r>
              <a:rPr lang="uk-UA" sz="1600" dirty="0" err="1" smtClean="0"/>
              <a:t>грунт</a:t>
            </a:r>
            <a:r>
              <a:rPr lang="uk-UA" sz="1600" dirty="0" smtClean="0"/>
              <a:t> занадто </a:t>
            </a:r>
            <a:r>
              <a:rPr lang="uk-UA" sz="1600" dirty="0" err="1" smtClean="0"/>
              <a:t>насичен</a:t>
            </a:r>
            <a:r>
              <a:rPr lang="uk-UA" sz="1600" dirty="0" smtClean="0"/>
              <a:t> водою . Однак відкриті канави займають велику площу і заважають використанню тракторів і комбайнів. Тому все більше переходять до закритої системи дренажу.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933056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Земельні ресурси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1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964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  <a:r>
              <a:rPr lang="uk-UA" sz="1600" dirty="0" smtClean="0"/>
              <a:t>Фінляндія не тільки країна тисяч озер і островів , вона відома також своїми лісами і болотами. Безкрайньо зелене море тайгових лісів покриває низини і височини , береги озер і долини річок , оточує хутори і села , підступає до передмість . Лісовий ландшафт для цієї країни настільки типовий , що в народі кажуть: « Фінляндія без лісу , що ведмідь без вовни ». Тваринний світ Фінляндії сильно збіднений . Особливо мало збереглося великих лісових звірів. У Лапландії місцями ще водяться стада диких північних оленів. Зазвичай в лісах поширені лосі , білки , зайці , лисиці , видри , зустрічається хохуля. Дуже мало залишилося ведмедів , вовків , рисей , які мешкають тільки на сході країни. Досить різноманітний світ птахів - їх тут до 250 видів , включаючи й такі , як тетерев , глухар , рябчик , куріпка . У річках і озерах багато риби : лосось , сиг , окунь , сом , судак , щука , ряпушка та інші. Значні ресурси морської риби , особливо салаки .</a:t>
            </a: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32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Лісові ресурси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icdn.lenta.ru/images/0000/0240/000002403210/pic_1358823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3528392" cy="2355722"/>
          </a:xfrm>
          <a:prstGeom prst="rect">
            <a:avLst/>
          </a:prstGeom>
          <a:noFill/>
        </p:spPr>
      </p:pic>
      <p:pic>
        <p:nvPicPr>
          <p:cNvPr id="1028" name="Picture 4" descr="http://d3mlntcv38ck9k.cloudfront.net/content/konspekt_image/12503/41eb7a210200cc1a44d491c06d7f8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117925" cy="2787799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Фінляндії</a:t>
            </a:r>
            <a:r>
              <a:rPr lang="ru-RU" dirty="0" smtClean="0"/>
              <a:t> на </a:t>
            </a:r>
            <a:r>
              <a:rPr lang="ru-RU" dirty="0" err="1" smtClean="0"/>
              <a:t>кінець</a:t>
            </a:r>
            <a:r>
              <a:rPr lang="ru-RU" dirty="0" smtClean="0"/>
              <a:t> 2008 року становило 5544877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47%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53% </a:t>
            </a:r>
            <a:r>
              <a:rPr lang="ru-RU" dirty="0" err="1" smtClean="0"/>
              <a:t>жінок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Національний</a:t>
            </a:r>
            <a:r>
              <a:rPr lang="ru-RU" dirty="0" smtClean="0"/>
              <a:t> склад: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фіни 97,3% (5 183 058)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російські 0,51% (26 909)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20888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естонці 0,42% (22 604)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08920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шведи 0,16% (8 439)</a:t>
            </a:r>
            <a:endParaRPr lang="ru-RU" dirty="0"/>
          </a:p>
        </p:txBody>
      </p:sp>
      <p:pic>
        <p:nvPicPr>
          <p:cNvPr id="21506" name="Picture 2" descr="http://xreferat.ru/image/18/1305331656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3589032" cy="43068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Статевовікова структура населення Фінляндії: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Великі міста</a:t>
            </a:r>
            <a:r>
              <a:rPr lang="uk-UA" dirty="0" smtClean="0"/>
              <a:t>: Гельсінкі, </a:t>
            </a:r>
            <a:r>
              <a:rPr lang="uk-UA" dirty="0" err="1" smtClean="0"/>
              <a:t>Еспоо</a:t>
            </a:r>
            <a:r>
              <a:rPr lang="uk-UA" dirty="0" smtClean="0"/>
              <a:t>, Тампере, </a:t>
            </a:r>
            <a:r>
              <a:rPr lang="uk-UA" dirty="0" err="1" smtClean="0"/>
              <a:t>Вантаа</a:t>
            </a:r>
            <a:r>
              <a:rPr lang="uk-UA" dirty="0" smtClean="0"/>
              <a:t>, Турку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6632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 smtClean="0">
                <a:solidFill>
                  <a:schemeClr val="bg2">
                    <a:lumMod val="25000"/>
                  </a:schemeClr>
                </a:solidFill>
              </a:rPr>
              <a:t>Населення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bg2">
                    <a:lumMod val="25000"/>
                  </a:schemeClr>
                </a:solidFill>
              </a:rPr>
              <a:t>Фінляндії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Народжуваність 10,38%</a:t>
            </a:r>
            <a:br>
              <a:rPr lang="uk-UA" dirty="0" smtClean="0"/>
            </a:br>
            <a:r>
              <a:rPr lang="uk-UA" dirty="0" smtClean="0"/>
              <a:t>Смертність 10,07%</a:t>
            </a:r>
            <a:endParaRPr lang="ru-RU" dirty="0"/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1298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39</cp:revision>
  <dcterms:modified xsi:type="dcterms:W3CDTF">2013-12-16T19:08:08Z</dcterms:modified>
</cp:coreProperties>
</file>