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F9B73-21A1-4FDA-A55F-AA3A2DA8882F}" type="datetimeFigureOut">
              <a:rPr lang="uk-UA" smtClean="0"/>
              <a:pPr/>
              <a:t>25.10.2012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D33DF-3152-4593-926A-584EE027D5D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33DF-3152-4593-926A-584EE027D5DB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/>
          <a:lstStyle/>
          <a:p>
            <a:r>
              <a:rPr lang="uk-UA" dirty="0" smtClean="0"/>
              <a:t>Забруднення світового океану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286256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uk-UA" i="1" dirty="0" smtClean="0">
                <a:solidFill>
                  <a:schemeClr val="tx1"/>
                </a:solidFill>
              </a:rPr>
              <a:t>«Мені здається, що всі великі морські промисли невичерпні, і, що б ми не робили, на чисельності живих ресурсів це серйозно не відіб’ється».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Т. </a:t>
            </a:r>
            <a:r>
              <a:rPr lang="uk-UA" dirty="0" err="1" smtClean="0">
                <a:solidFill>
                  <a:schemeClr val="tx1"/>
                </a:solidFill>
              </a:rPr>
              <a:t>Гекслі</a:t>
            </a:r>
            <a:r>
              <a:rPr lang="uk-UA" dirty="0" smtClean="0">
                <a:solidFill>
                  <a:schemeClr val="tx1"/>
                </a:solidFill>
              </a:rPr>
              <a:t>, відомий британський натураліст ХІХ ст.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Як же він помилявся…</a:t>
            </a:r>
          </a:p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uk-U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3071834" cy="635798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Найбільш значні нафтові забруднення океану відбуваються внаслідок військових дій. У 1980-х роках минулого століття велике забруднення було пов’язано з військовими діями між Великобританією і Аргентиною в районі Фолклендських островів, а також між Іраком і Іраном у Перській затоці. В останньому випадку протягом воєнних дій було серйозно пошкоджено 156 танкерів, внаслідок чого відбувся значний вилив нафти.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596" y="5857892"/>
            <a:ext cx="4143404" cy="78579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Наслідки виливу нафти</a:t>
            </a:r>
            <a:endParaRPr lang="uk-UA" dirty="0"/>
          </a:p>
        </p:txBody>
      </p:sp>
      <p:pic>
        <p:nvPicPr>
          <p:cNvPr id="24578" name="Picture 2" descr="http://img.timeinc.net/time/photoessays/2010/riedel_oil_birds/oil_spill_bird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4225" y="1643050"/>
            <a:ext cx="5819775" cy="384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7786742" cy="1857387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Найбільший викид нафти – близько 1,7 млн. т – відбувся у 1991 році у Перській затоці під час військових дій між Іраком і Кувейтом. Площа океану, вкрита нафтою, склала 2500 кв. км, внаслідок чого різко скоротився вилов риби і погіршилось водопостачання країн Перської затоки.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5602" name="Picture 2" descr="http://rus.db.lv/uploads/thumbnails/scale_705x470/article/0003/26076/36071_ORIGINAL_1272967905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6390243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286808" cy="2643207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Головні місця нафтового забруднення Світового океану відмічаються на шляхах руху танкерів між Близьким Сходом та Європою, Америкою і Японією. Значні забруднення помічаються також у Середземному, Карибському, Південно-Китайському та Японському морях.</a:t>
            </a:r>
          </a:p>
          <a:p>
            <a:r>
              <a:rPr lang="uk-UA" dirty="0" smtClean="0"/>
              <a:t>В цілому концентрація забруднень у Світовому океані сягає від 0,09 мг/л у центральних частинах Тихого океану до 50 мг/л у східній частині Середземного моря і 300 мг/л у окремих районах Індійського океану.</a:t>
            </a:r>
          </a:p>
          <a:p>
            <a:r>
              <a:rPr lang="uk-UA" dirty="0" smtClean="0"/>
              <a:t>При концентрації нафти понад 10 мг/л гине більшість морських риб, молюсків і ракоподібних, а ікра і личинки молюсків і ракоподібних гинуть вже при концентрації 0,01-0,1 мг/л.</a:t>
            </a:r>
          </a:p>
          <a:p>
            <a:endParaRPr lang="uk-UA" dirty="0"/>
          </a:p>
        </p:txBody>
      </p:sp>
      <p:pic>
        <p:nvPicPr>
          <p:cNvPr id="28674" name="Picture 2" descr="http://lol54.ru/uploads/posts/2010-05/thumbs/1274784528_o21_23536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90824"/>
            <a:ext cx="619125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Крім нафти, значного забруднення водним екосистемам завдають синтетичні поверхнево-активні речовини (СПАР), важкі метали та радіонукліди.</a:t>
            </a:r>
          </a:p>
          <a:p>
            <a:r>
              <a:rPr lang="uk-UA" dirty="0" smtClean="0"/>
              <a:t>Концентрація </a:t>
            </a:r>
            <a:r>
              <a:rPr lang="uk-UA" i="1" dirty="0" smtClean="0"/>
              <a:t>синтетичних поверхнево-активних речовин</a:t>
            </a:r>
            <a:r>
              <a:rPr lang="uk-UA" dirty="0" smtClean="0"/>
              <a:t> в середньому в океані складає 27-30 </a:t>
            </a:r>
            <a:r>
              <a:rPr lang="uk-UA" dirty="0" err="1" smtClean="0"/>
              <a:t>мкг</a:t>
            </a:r>
            <a:r>
              <a:rPr lang="uk-UA" dirty="0" smtClean="0"/>
              <a:t>/л у поверхневому шарі та 8-9 </a:t>
            </a:r>
            <a:r>
              <a:rPr lang="uk-UA" dirty="0" err="1" smtClean="0"/>
              <a:t>мкг</a:t>
            </a:r>
            <a:r>
              <a:rPr lang="uk-UA" dirty="0" smtClean="0"/>
              <a:t>/л на глибині 500 м. Просторовий розподіл СПАР характеризується локалізацією полів забруднення (більше 100 </a:t>
            </a:r>
            <a:r>
              <a:rPr lang="uk-UA" dirty="0" err="1" smtClean="0"/>
              <a:t>мкг</a:t>
            </a:r>
            <a:r>
              <a:rPr lang="uk-UA" dirty="0" smtClean="0"/>
              <a:t>/л) у шельфових зонах Північної Америки, Західної Європи та Африки. У відкритому океані їх вміст знижується до 20-30 </a:t>
            </a:r>
            <a:r>
              <a:rPr lang="uk-UA" dirty="0" err="1" smtClean="0"/>
              <a:t>мкг</a:t>
            </a:r>
            <a:r>
              <a:rPr lang="uk-UA" dirty="0" smtClean="0"/>
              <a:t>/л і характеризується нерівномірністю розподілу в акваторії. З глибиною чітко простежується зменшення вмісту СПАР.</a:t>
            </a:r>
          </a:p>
          <a:p>
            <a:r>
              <a:rPr lang="uk-UA" i="1" dirty="0" smtClean="0"/>
              <a:t>Важкі метали</a:t>
            </a:r>
            <a:r>
              <a:rPr lang="uk-UA" dirty="0" smtClean="0"/>
              <a:t> належать до найбільш розповсюджених та дуже токсичних забруднюючих речовин. Для морських екосистем найбільш небезпечними є ртуть, свинець, кадмій.</a:t>
            </a:r>
          </a:p>
          <a:p>
            <a:r>
              <a:rPr lang="uk-UA" dirty="0" smtClean="0"/>
              <a:t>Надходячи до морського та океанічного середовища, ртуть з’єднується із зваженими речовинами, органічними агрегатами та осідає на дно. Для ртуті характерна глибинно-поверхнева міграція. Забруднення морської води цією речовиною обмежується прибережними зонами та шельфами.</a:t>
            </a:r>
          </a:p>
          <a:p>
            <a:r>
              <a:rPr lang="uk-UA" dirty="0" smtClean="0"/>
              <a:t>Міграційний потік свинцю з континентів в океан проходить із річковим стоком та через атмосферу. У морських прибережних водах північної півкулі середня концентрація свинцю складає 0.07 </a:t>
            </a:r>
            <a:r>
              <a:rPr lang="uk-UA" dirty="0" err="1" smtClean="0"/>
              <a:t>мкг</a:t>
            </a:r>
            <a:r>
              <a:rPr lang="uk-UA" dirty="0" smtClean="0"/>
              <a:t>/л. В основному свинець знаходиться в шарі 0-500 м.</a:t>
            </a:r>
          </a:p>
          <a:p>
            <a:r>
              <a:rPr lang="uk-UA" dirty="0" smtClean="0"/>
              <a:t>Концентрація кадмію у водах океану коливається від 0,03 до 0,3 </a:t>
            </a:r>
            <a:r>
              <a:rPr lang="uk-UA" dirty="0" err="1" smtClean="0"/>
              <a:t>мкг</a:t>
            </a:r>
            <a:r>
              <a:rPr lang="uk-UA" dirty="0" smtClean="0"/>
              <a:t>/л при середньому значенні 0,15 </a:t>
            </a:r>
            <a:r>
              <a:rPr lang="uk-UA" dirty="0" err="1" smtClean="0"/>
              <a:t>мкг</a:t>
            </a:r>
            <a:r>
              <a:rPr lang="uk-UA" dirty="0" smtClean="0"/>
              <a:t>/л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714908" cy="6357982"/>
          </a:xfrm>
        </p:spPr>
        <p:txBody>
          <a:bodyPr>
            <a:normAutofit fontScale="62500" lnSpcReduction="20000"/>
          </a:bodyPr>
          <a:lstStyle/>
          <a:p>
            <a:r>
              <a:rPr lang="uk-UA" i="1" dirty="0" smtClean="0"/>
              <a:t>Радіоактивні речовини</a:t>
            </a:r>
            <a:r>
              <a:rPr lang="uk-UA" dirty="0" smtClean="0"/>
              <a:t> в океан надходять з трьох джерел:</a:t>
            </a:r>
          </a:p>
          <a:p>
            <a:r>
              <a:rPr lang="uk-UA" dirty="0" smtClean="0"/>
              <a:t>1) випробування ядерної зброї;</a:t>
            </a:r>
          </a:p>
          <a:p>
            <a:r>
              <a:rPr lang="uk-UA" dirty="0" smtClean="0"/>
              <a:t>2) скид радіоактивних відходів;</a:t>
            </a:r>
          </a:p>
          <a:p>
            <a:r>
              <a:rPr lang="uk-UA" dirty="0" smtClean="0"/>
              <a:t>3)аварії суден з атомними двигунами та аварії, які пов’язані з використанням, транспортуванням та одержанням радіонуклідів.</a:t>
            </a:r>
          </a:p>
          <a:p>
            <a:r>
              <a:rPr lang="uk-UA" dirty="0" smtClean="0"/>
              <a:t>Слід відзначити, що океану притаманна природна радіоактивність, яка зумовлена присутністю в морській воді 45К (зумовлює 90% природної радіоактивності, що складає 18,5∙10</a:t>
            </a:r>
            <a:r>
              <a:rPr lang="uk-UA" baseline="30000" dirty="0" smtClean="0"/>
              <a:t>21</a:t>
            </a:r>
            <a:r>
              <a:rPr lang="uk-UA" dirty="0" smtClean="0"/>
              <a:t> </a:t>
            </a:r>
            <a:r>
              <a:rPr lang="uk-UA" dirty="0" err="1" smtClean="0"/>
              <a:t>Бк</a:t>
            </a:r>
            <a:r>
              <a:rPr lang="uk-UA" dirty="0" smtClean="0"/>
              <a:t>), ізотопів урану та торію та інших радіонуклідів. Серед штучних радіонуклідів найбільш небезпечними є стронцій, плутоній, цезій. Сума радіоактивності, збільшена за рахунок людини, сьогодні складає 5,5∙10</a:t>
            </a:r>
            <a:r>
              <a:rPr lang="uk-UA" baseline="30000" dirty="0" smtClean="0"/>
              <a:t>19</a:t>
            </a:r>
            <a:r>
              <a:rPr lang="uk-UA" dirty="0" smtClean="0"/>
              <a:t> </a:t>
            </a:r>
            <a:r>
              <a:rPr lang="uk-UA" dirty="0" err="1" smtClean="0"/>
              <a:t>Бк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Вертикальний розподіл радіонуклідів в океані має складний характер. Мінімальна концентрація стронцію, цезію та плутонію спостерігається в поверхневому шарі, максимальна - на глибині 100-700 м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26626" name="Picture 2" descr="http://img-fotki.yandex.ru/get/5701/infobi.3f/0_4b127_6773ddd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4121666" cy="6286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4572032" cy="6286544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Ще однією екологічною проблемою Світового океану є </a:t>
            </a:r>
            <a:r>
              <a:rPr lang="uk-UA" i="1" dirty="0" err="1" smtClean="0"/>
              <a:t>дампінг</a:t>
            </a:r>
            <a:r>
              <a:rPr lang="uk-UA" dirty="0" smtClean="0"/>
              <a:t>, тобто скид та захоронення відходів у море та океан.</a:t>
            </a:r>
          </a:p>
          <a:p>
            <a:r>
              <a:rPr lang="uk-UA" b="1" dirty="0" smtClean="0"/>
              <a:t>Від забруднення океану гинуть </a:t>
            </a:r>
            <a:r>
              <a:rPr lang="uk-UA" b="1" dirty="0" smtClean="0"/>
              <a:t>птахи. </a:t>
            </a:r>
            <a:r>
              <a:rPr lang="uk-UA" dirty="0" smtClean="0"/>
              <a:t>Країни</a:t>
            </a:r>
            <a:r>
              <a:rPr lang="uk-UA" dirty="0" smtClean="0"/>
              <a:t>, які мають вихід до моря, проводять морські захоронення різних матеріалів та речовин, зокрема, ґрунту, бурового шламу, відходів промисловості, будівельного сміття, твердих відходів. Об’єм захоронення складає біля 10% від загальної маси забруднюючих речовин, які надходять до Світового океану.</a:t>
            </a:r>
          </a:p>
          <a:p>
            <a:r>
              <a:rPr lang="uk-UA" dirty="0" smtClean="0"/>
              <a:t>Основою для </a:t>
            </a:r>
            <a:r>
              <a:rPr lang="uk-UA" dirty="0" err="1" smtClean="0"/>
              <a:t>дампінгу</a:t>
            </a:r>
            <a:r>
              <a:rPr lang="uk-UA" dirty="0" smtClean="0"/>
              <a:t> в море служить здатність морського середовища до переробки великої кількості органічних та неорганічних речовин без особливого збитку для якості води.</a:t>
            </a:r>
          </a:p>
          <a:p>
            <a:r>
              <a:rPr lang="uk-UA" dirty="0" smtClean="0"/>
              <a:t>Проте при скиді та захоронення відходів в морські екосистеми мають місце наступні негативні явища:</a:t>
            </a:r>
          </a:p>
          <a:p>
            <a:r>
              <a:rPr lang="uk-UA" dirty="0" smtClean="0"/>
              <a:t>- під час скиду матеріалу частина забруднюючих речовин переходить в розчин, змінюючи якість води, інша </a:t>
            </a:r>
            <a:r>
              <a:rPr lang="uk-UA" dirty="0" err="1" smtClean="0"/>
              <a:t>сорбується</a:t>
            </a:r>
            <a:r>
              <a:rPr lang="uk-UA" dirty="0" smtClean="0"/>
              <a:t> завислими речовинами та переходить у відклади дна;</a:t>
            </a:r>
          </a:p>
          <a:p>
            <a:r>
              <a:rPr lang="uk-UA" dirty="0" smtClean="0"/>
              <a:t>- наявність органічних речовин призводить до швидкої втрати кисню, появи сірководню;</a:t>
            </a:r>
          </a:p>
          <a:p>
            <a:r>
              <a:rPr lang="uk-UA" dirty="0" smtClean="0"/>
              <a:t>- підвищується мутність води, що спричиняє загибель малорухомих форм бентосу (організми, які мешкають </a:t>
            </a:r>
            <a:r>
              <a:rPr lang="uk-UA" dirty="0" smtClean="0"/>
              <a:t>у</a:t>
            </a:r>
            <a:endParaRPr lang="uk-UA" dirty="0"/>
          </a:p>
        </p:txBody>
      </p:sp>
      <p:pic>
        <p:nvPicPr>
          <p:cNvPr id="29698" name="Picture 2" descr="http://forexaw.com/TERMs/Economy21132/img254707_1-17_Ne_vsem_on_horo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00042"/>
            <a:ext cx="3742231" cy="582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8043890" cy="5483245"/>
          </a:xfrm>
        </p:spPr>
        <p:txBody>
          <a:bodyPr>
            <a:normAutofit/>
          </a:bodyPr>
          <a:lstStyle/>
          <a:p>
            <a:r>
              <a:rPr lang="uk-UA" b="1" dirty="0" smtClean="0"/>
              <a:t>Спостереження за забрудненням води деяких річок промислових районів показують, що процеси самоочищення забезпечують руйнування і нейтралізацію лише третини забруднювачів. Решта потрапляє в прибережну зону моря.</a:t>
            </a:r>
            <a:endParaRPr lang="uk-UA" dirty="0" smtClean="0"/>
          </a:p>
          <a:p>
            <a:r>
              <a:rPr lang="uk-UA" b="1" dirty="0" smtClean="0"/>
              <a:t>За оцінками, внаслідок забруднення за останні 35 років інтенсивність життя в морях та океанах знизилася на 30 %, а щорічна продукція нектону (плаваючих живих організмів), у тому числі промислових риб – не менш як на 20 млн. тонн.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571480"/>
            <a:ext cx="4186238" cy="5554683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Сьогодні океан зазнає значного антропогенного впливу, який призводить до серйозних негативних наслідків, в тому числі до зменшення відтворювання біологічних ресурсів. У деяких областях Світового океану виникла напружена екологічна ситуація, утворилися поля хронічного забруднення. Надходження забруднюючих речовин антропогенного походження, активне вилучення біологічних ресурсів (у тому числі в результаті рибальства більше 70 млн. т за рік) стають постійно діючими екологічними факторами, які перетворюють морські екосистеми.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 descr="http://tvstreet.com/fishing/05-20-2009-ocean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6664"/>
            <a:ext cx="3571900" cy="6701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786346" cy="6357982"/>
          </a:xfrm>
        </p:spPr>
        <p:txBody>
          <a:bodyPr>
            <a:normAutofit fontScale="55000" lnSpcReduction="20000"/>
          </a:bodyPr>
          <a:lstStyle/>
          <a:p>
            <a:r>
              <a:rPr lang="uk-UA" sz="2900" dirty="0" smtClean="0"/>
              <a:t>Розглядаючи екологічний стан Світового океану, слід виокремити дві основні проблеми: виснаження біологічних ресурсів та забруднення океану.</a:t>
            </a:r>
          </a:p>
          <a:p>
            <a:r>
              <a:rPr lang="uk-UA" sz="2900" dirty="0" smtClean="0"/>
              <a:t>Отже, проблема </a:t>
            </a:r>
            <a:r>
              <a:rPr lang="uk-UA" sz="2900" i="1" dirty="0" smtClean="0"/>
              <a:t>виснаження біологічних ресурсів Океану</a:t>
            </a:r>
            <a:r>
              <a:rPr lang="uk-UA" sz="2900" dirty="0" smtClean="0"/>
              <a:t>. Ще сто років тому, очевидно, неможливо було уявити, що Світовий океан, що займає майже 70% всієї площі планети, можна забруднити, а його біологічні ресурси виснажити. Сьогодні виснаження біологічних ресурсів Океану вже є беззаперечним фактом, </a:t>
            </a:r>
            <a:r>
              <a:rPr lang="uk-UA" sz="2900" dirty="0" err="1" smtClean="0"/>
              <a:t>фактом</a:t>
            </a:r>
            <a:r>
              <a:rPr lang="uk-UA" sz="2900" dirty="0" smtClean="0"/>
              <a:t>, який </a:t>
            </a:r>
            <a:r>
              <a:rPr lang="uk-UA" sz="2900" dirty="0" err="1" smtClean="0"/>
              <a:t>травпився</a:t>
            </a:r>
            <a:r>
              <a:rPr lang="uk-UA" sz="2900" dirty="0" smtClean="0"/>
              <a:t>. Воно виражається як у зменшенні кількості ресурсів, так й у скороченні їхнього розмаїття.</a:t>
            </a:r>
          </a:p>
          <a:p>
            <a:r>
              <a:rPr lang="uk-UA" sz="2900" b="1" dirty="0" smtClean="0"/>
              <a:t>Вилов риби наносить значні збитки Світовому </a:t>
            </a:r>
            <a:r>
              <a:rPr lang="uk-UA" sz="2900" b="1" dirty="0" smtClean="0"/>
              <a:t>океану. </a:t>
            </a:r>
            <a:r>
              <a:rPr lang="uk-UA" sz="2900" dirty="0" smtClean="0"/>
              <a:t>За </a:t>
            </a:r>
            <a:r>
              <a:rPr lang="uk-UA" sz="2900" dirty="0" smtClean="0"/>
              <a:t>останні 50 років видобуток риби істотно збільшився, що призводить до несприятливих наслідків. Наприклад, для жителів узбережжя Північного моря оселедець є основним добувним ресурсом. Його щорічний видобуток становив більше 4 млн. т. До середини 1970-х рр. з появою більш сучасних й ефективних знарядь лову, улови оселедця зросли, а її поголів’я істотно зменшилося.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6143644"/>
            <a:ext cx="4038600" cy="525435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Вилов риби наносить значні збитки світовому океану.</a:t>
            </a:r>
            <a:endParaRPr lang="uk-UA" dirty="0"/>
          </a:p>
        </p:txBody>
      </p:sp>
      <p:pic>
        <p:nvPicPr>
          <p:cNvPr id="17410" name="Picture 2" descr="http://a57.foxnews.com/images/318072/450/350/2_22_pollution_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928934"/>
            <a:ext cx="3786216" cy="2944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4286280" cy="592935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З тієї ж причини біля узбережжя Перу стала зникати тріска. Японські й радянські китобійні флотилії винищили так багато китів, що деякі їхні види перебувають на межі зникнення.</a:t>
            </a:r>
          </a:p>
          <a:p>
            <a:r>
              <a:rPr lang="uk-UA" dirty="0" smtClean="0"/>
              <a:t>Основними компонентами кожної екосистеми, від яких залежить її цілісність і, власне існування, – живі організми та фактори неживої природи. Виснаження океанічної біоти (живих організмів) ставить під загрозу подальше функціонування океану.</a:t>
            </a:r>
          </a:p>
          <a:p>
            <a:endParaRPr lang="uk-UA" dirty="0"/>
          </a:p>
        </p:txBody>
      </p:sp>
      <p:pic>
        <p:nvPicPr>
          <p:cNvPr id="18434" name="Picture 2" descr="http://www.aljewar.org/images/2010/7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2428892" cy="3643338"/>
          </a:xfrm>
          <a:prstGeom prst="rect">
            <a:avLst/>
          </a:prstGeom>
          <a:noFill/>
        </p:spPr>
      </p:pic>
      <p:pic>
        <p:nvPicPr>
          <p:cNvPr id="18436" name="Picture 4" descr="http://pics.livejournal.com/amelito/pic/0011st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5269"/>
            <a:ext cx="4268318" cy="2852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286280" cy="635798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Та найважливішою екологічною проблемою Світового океану є </a:t>
            </a:r>
            <a:r>
              <a:rPr lang="uk-UA" i="1" dirty="0" smtClean="0"/>
              <a:t>забруднення</a:t>
            </a:r>
            <a:r>
              <a:rPr lang="uk-UA" dirty="0" smtClean="0"/>
              <a:t>. Під забрудненням Океану розуміється пряме або побічне надходження речовин або енергії в морське середовище, що несуть такі шкідливі впливи, як завдання шкоди живим ресурсам, небезпека для здоров’я людей, перешкоди морської діяльності, включаючи рибальство, погіршення якості морської води. Існують різні види забруднень - хімічне, фізичне, механічне, біологічне.</a:t>
            </a:r>
          </a:p>
          <a:p>
            <a:r>
              <a:rPr lang="uk-UA" dirty="0" smtClean="0"/>
              <a:t>Забруднюючі речовини надходять до Світового океану як природнім шляхом, так і в результаті господарської діяльності людини. Практично ці шляхи не можна розділити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19458" name="Picture 2" descr="http://os1.i.ua/3/1/7751381_60fa8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250511" cy="2833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643998" cy="307183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До </a:t>
            </a:r>
            <a:r>
              <a:rPr lang="uk-UA" i="1" dirty="0" smtClean="0"/>
              <a:t>джерел забруднення океанів та морів</a:t>
            </a:r>
            <a:r>
              <a:rPr lang="uk-UA" dirty="0" smtClean="0"/>
              <a:t> відносяться:</a:t>
            </a:r>
          </a:p>
          <a:p>
            <a:r>
              <a:rPr lang="uk-UA" dirty="0" smtClean="0"/>
              <a:t>- безпосередні викиди забруднюючих речовин в океан, наприклад, нафтопродуктів при перевезенні;</a:t>
            </a:r>
          </a:p>
          <a:p>
            <a:r>
              <a:rPr lang="uk-UA" dirty="0" smtClean="0"/>
              <a:t>- безпосереднє надходження забруднюючих речовин при підводних розробках та при видобуванні мінеральних ресурсів;</a:t>
            </a:r>
          </a:p>
          <a:p>
            <a:r>
              <a:rPr lang="uk-UA" dirty="0" smtClean="0"/>
              <a:t>- річковий стік;</a:t>
            </a:r>
          </a:p>
          <a:p>
            <a:r>
              <a:rPr lang="uk-UA" dirty="0" smtClean="0"/>
              <a:t>- прямий стік з суші (теригенний стік);</a:t>
            </a:r>
          </a:p>
          <a:p>
            <a:r>
              <a:rPr lang="uk-UA" dirty="0" smtClean="0"/>
              <a:t>- перенесення забруднюючих речовин через атмосферу;</a:t>
            </a:r>
          </a:p>
          <a:p>
            <a:r>
              <a:rPr lang="uk-UA" dirty="0" smtClean="0"/>
              <a:t>- підводні викиди нафти та газу;</a:t>
            </a:r>
          </a:p>
          <a:p>
            <a:r>
              <a:rPr lang="uk-UA" dirty="0" smtClean="0"/>
              <a:t>- аварійні викиди із суден або підводних трубопроводів;</a:t>
            </a:r>
          </a:p>
          <a:p>
            <a:r>
              <a:rPr lang="uk-UA" dirty="0" smtClean="0"/>
              <a:t>- випробовування атомної </a:t>
            </a:r>
            <a:r>
              <a:rPr lang="uk-UA" dirty="0" smtClean="0"/>
              <a:t>зброї</a:t>
            </a:r>
            <a:endParaRPr lang="uk-UA" dirty="0" smtClean="0"/>
          </a:p>
        </p:txBody>
      </p:sp>
      <p:pic>
        <p:nvPicPr>
          <p:cNvPr id="20482" name="Picture 2" descr="http://www.greenpeace.org/russia/Global/russia/image/2007/11/1531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43248"/>
            <a:ext cx="5286412" cy="3522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928934"/>
            <a:ext cx="8329642" cy="350046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Аналіз існуючого експериментального матеріалу показує, що основними видами забруднювачів є вуглеводні (сира нафта, нафтопродукти, нафтові вуглеводні), хлоровані вуглеводні (пестициди, </a:t>
            </a:r>
            <a:r>
              <a:rPr lang="uk-UA" dirty="0" err="1" smtClean="0"/>
              <a:t>поліхлоровані</a:t>
            </a:r>
            <a:r>
              <a:rPr lang="uk-UA" dirty="0" smtClean="0"/>
              <a:t> </a:t>
            </a:r>
            <a:r>
              <a:rPr lang="uk-UA" dirty="0" err="1" smtClean="0"/>
              <a:t>біфеніли</a:t>
            </a:r>
            <a:r>
              <a:rPr lang="uk-UA" dirty="0" smtClean="0"/>
              <a:t>), токсичні метали, радіоактивні речовини.</a:t>
            </a:r>
          </a:p>
          <a:p>
            <a:r>
              <a:rPr lang="uk-UA" dirty="0" smtClean="0"/>
              <a:t>Як відомо, забруднення Світового океану нафтою і нафтопродуктами є однією з глобальних екологічних проблем. Джерела забруднення океану нафтою досить різноманітні</a:t>
            </a:r>
          </a:p>
          <a:p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62482" y="428604"/>
            <a:ext cx="4281518" cy="47147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Нафтова пляма</a:t>
            </a:r>
            <a:endParaRPr lang="uk-UA" dirty="0"/>
          </a:p>
        </p:txBody>
      </p:sp>
      <p:pic>
        <p:nvPicPr>
          <p:cNvPr id="21506" name="Picture 2" descr="http://h.ua/art/2006/01/08/5889/5889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228187" cy="2600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858280" cy="2571768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Найбільші екологічні збитки наносять океану аварії з суднами, оскільки вони супроводжуються концентрованими викидами нафти. Нафта може переноситись у морі на сотні кілометрів. Особливу небезпеку являє нафтова плівка, яка вдвічі знижує інтенсивність обміну речовин між атмосферою і гідросферою, і викликає загибель риби, морських птахів та мікроорганізмів. Останні гинуть навіть при наявності у воді всього лише декількох міліграм нафти на літр.</a:t>
            </a:r>
          </a:p>
          <a:p>
            <a:r>
              <a:rPr lang="uk-UA" b="1" i="1" dirty="0" smtClean="0"/>
              <a:t>Згідно із статистичними даними, за період з 1973 по 1986 роки щорічно в аварію попадало в середньому 31 судно, яке перевозило нафту. З них у 12 аварій спостерігався значний вилив нафти</a:t>
            </a:r>
            <a:r>
              <a:rPr lang="uk-UA" b="1" i="1" dirty="0" smtClean="0"/>
              <a:t>.</a:t>
            </a:r>
            <a:endParaRPr lang="uk-UA" dirty="0" smtClean="0"/>
          </a:p>
        </p:txBody>
      </p:sp>
      <p:pic>
        <p:nvPicPr>
          <p:cNvPr id="22530" name="Picture 2" descr="http://lol54.ru/uploads/posts/2010-05/thumbs/1274784537_o16_23539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95599"/>
            <a:ext cx="619125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8786874" cy="242889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Аварії з танкерами відбуваються з технічних причин, у зв’язку з несприятливими погодними умовами, попаданням у зону, де спостерігаються надзвичайно високі хвилі (до 20 м), пожежами і вибухами, зіткненнями з іншими суднами, а також внаслідок низької кваліфікації і недисциплінованості команди судна. Зокрема, у березні 1989 року у затоці Аляски з вини капітана зазнав аварії танкер «</a:t>
            </a:r>
            <a:r>
              <a:rPr lang="uk-UA" dirty="0" err="1" smtClean="0"/>
              <a:t>Ексон</a:t>
            </a:r>
            <a:r>
              <a:rPr lang="uk-UA" dirty="0" smtClean="0"/>
              <a:t> </a:t>
            </a:r>
            <a:r>
              <a:rPr lang="uk-UA" dirty="0" err="1" smtClean="0"/>
              <a:t>Валдаз</a:t>
            </a:r>
            <a:r>
              <a:rPr lang="uk-UA" dirty="0" smtClean="0"/>
              <a:t>», внаслідок чого в океан витекло 33 тис. т нафти. Це спричинило загибель десятків тисяч морських птахів, тисячі морських тварин, а берегова лінія вкрилась нафтовою плівкою довжиною 1000 миль.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3554" name="Picture 2" descr="http://farm3.static.flickr.com/2312/2037098785_0d5c45bea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881596" cy="3661198"/>
          </a:xfrm>
          <a:prstGeom prst="rect">
            <a:avLst/>
          </a:prstGeom>
          <a:noFill/>
        </p:spPr>
      </p:pic>
      <p:pic>
        <p:nvPicPr>
          <p:cNvPr id="23556" name="Picture 4" descr="http://pics.livejournal.com/drugoi/pic/00bae4w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607715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724</Words>
  <PresentationFormat>Экран (4:3)</PresentationFormat>
  <Paragraphs>57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Забруднення світового океану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Забруднення світового океану</dc:title>
  <dc:creator>Администратор</dc:creator>
  <cp:lastModifiedBy>Пользователь Windows</cp:lastModifiedBy>
  <cp:revision>11</cp:revision>
  <dcterms:created xsi:type="dcterms:W3CDTF">2012-10-25T17:51:46Z</dcterms:created>
  <dcterms:modified xsi:type="dcterms:W3CDTF">2012-10-25T19:36:20Z</dcterms:modified>
</cp:coreProperties>
</file>