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45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2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5497900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F3F-8166-43E9-A18A-4EBDBB6CF94B}" type="datetimeFigureOut">
              <a:rPr lang="uk-UA" smtClean="0"/>
              <a:t>24.12.2012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E036-B779-41AB-970F-F503EC244F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1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F3F-8166-43E9-A18A-4EBDBB6CF94B}" type="datetimeFigureOut">
              <a:rPr lang="uk-UA" smtClean="0"/>
              <a:t>24.12.2012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E036-B779-41AB-970F-F503EC244F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F3F-8166-43E9-A18A-4EBDBB6CF94B}" type="datetimeFigureOut">
              <a:rPr lang="uk-UA" smtClean="0"/>
              <a:t>24.12.2012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E036-B779-41AB-970F-F503EC244F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F3F-8166-43E9-A18A-4EBDBB6CF94B}" type="datetimeFigureOut">
              <a:rPr lang="uk-UA" smtClean="0"/>
              <a:t>24.12.2012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E036-B779-41AB-970F-F503EC244F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F3F-8166-43E9-A18A-4EBDBB6CF94B}" type="datetimeFigureOut">
              <a:rPr lang="uk-UA" smtClean="0"/>
              <a:t>24.12.2012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E036-B779-41AB-970F-F503EC244F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F3F-8166-43E9-A18A-4EBDBB6CF94B}" type="datetimeFigureOut">
              <a:rPr lang="uk-UA" smtClean="0"/>
              <a:t>24.12.2012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E036-B779-41AB-970F-F503EC244FA8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F3F-8166-43E9-A18A-4EBDBB6CF94B}" type="datetimeFigureOut">
              <a:rPr lang="uk-UA" smtClean="0"/>
              <a:t>24.12.2012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E036-B779-41AB-970F-F503EC244FA8}" type="slidenum">
              <a:rPr lang="uk-UA" smtClean="0"/>
              <a:t>‹#›</a:t>
            </a:fld>
            <a:endParaRPr lang="uk-UA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F3F-8166-43E9-A18A-4EBDBB6CF94B}" type="datetimeFigureOut">
              <a:rPr lang="uk-UA" smtClean="0"/>
              <a:t>24.12.2012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E036-B779-41AB-970F-F503EC244F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F3F-8166-43E9-A18A-4EBDBB6CF94B}" type="datetimeFigureOut">
              <a:rPr lang="uk-UA" smtClean="0"/>
              <a:t>24.12.2012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E036-B779-41AB-970F-F503EC244F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F3F-8166-43E9-A18A-4EBDBB6CF94B}" type="datetimeFigureOut">
              <a:rPr lang="uk-UA" smtClean="0"/>
              <a:t>24.12.2012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E036-B779-41AB-970F-F503EC244F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F3F-8166-43E9-A18A-4EBDBB6CF94B}" type="datetimeFigureOut">
              <a:rPr lang="uk-UA" smtClean="0"/>
              <a:t>24.12.2012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E036-B779-41AB-970F-F503EC244F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F3F-8166-43E9-A18A-4EBDBB6CF94B}" type="datetimeFigureOut">
              <a:rPr lang="uk-UA" smtClean="0"/>
              <a:t>24.12.2012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E036-B779-41AB-970F-F503EC244F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F3F-8166-43E9-A18A-4EBDBB6CF94B}" type="datetimeFigureOut">
              <a:rPr lang="uk-UA" smtClean="0"/>
              <a:t>24.12.2012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E036-B779-41AB-970F-F503EC244F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1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F3F-8166-43E9-A18A-4EBDBB6CF94B}" type="datetimeFigureOut">
              <a:rPr lang="uk-UA" smtClean="0"/>
              <a:t>24.12.2012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E036-B779-41AB-970F-F503EC244F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F3F-8166-43E9-A18A-4EBDBB6CF94B}" type="datetimeFigureOut">
              <a:rPr lang="uk-UA" smtClean="0"/>
              <a:t>24.12.2012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E036-B779-41AB-970F-F503EC244F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F3F-8166-43E9-A18A-4EBDBB6CF94B}" type="datetimeFigureOut">
              <a:rPr lang="uk-UA" smtClean="0"/>
              <a:t>24.12.2012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E036-B779-41AB-970F-F503EC244FA8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F3F-8166-43E9-A18A-4EBDBB6CF94B}" type="datetimeFigureOut">
              <a:rPr lang="uk-UA" smtClean="0"/>
              <a:t>24.12.2012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E036-B779-41AB-970F-F503EC244FA8}" type="slidenum">
              <a:rPr lang="uk-UA" smtClean="0"/>
              <a:t>‹#›</a:t>
            </a:fld>
            <a:endParaRPr lang="uk-UA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F3F-8166-43E9-A18A-4EBDBB6CF94B}" type="datetimeFigureOut">
              <a:rPr lang="uk-UA" smtClean="0"/>
              <a:t>24.12.2012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E036-B779-41AB-970F-F503EC244F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F3F-8166-43E9-A18A-4EBDBB6CF94B}" type="datetimeFigureOut">
              <a:rPr lang="uk-UA" smtClean="0"/>
              <a:t>24.12.2012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E036-B779-41AB-970F-F503EC244F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F3F-8166-43E9-A18A-4EBDBB6CF94B}" type="datetimeFigureOut">
              <a:rPr lang="uk-UA" smtClean="0"/>
              <a:t>24.12.2012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E036-B779-41AB-970F-F503EC244F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4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6256184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2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598A8F3F-8166-43E9-A18A-4EBDBB6CF94B}" type="datetimeFigureOut">
              <a:rPr lang="uk-UA" smtClean="0"/>
              <a:t>24.12.2012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CE44E036-B779-41AB-970F-F503EC244F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598A8F3F-8166-43E9-A18A-4EBDBB6CF94B}" type="datetimeFigureOut">
              <a:rPr lang="uk-UA" smtClean="0"/>
              <a:t>24.12.2012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CE44E036-B779-41AB-970F-F503EC244F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q-wallpapers_ru_city_7682_1920x1080.jpg"/>
          <p:cNvPicPr>
            <a:picLocks noChangeAspect="1"/>
          </p:cNvPicPr>
          <p:nvPr/>
        </p:nvPicPr>
        <p:blipFill>
          <a:blip r:embed="rId2" cstate="print"/>
          <a:srcRect l="5287" r="528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21355409">
            <a:off x="288084" y="718648"/>
            <a:ext cx="4824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7200" b="1" dirty="0" smtClean="0">
                <a:latin typeface="Segoe Script" pitchFamily="34" charset="0"/>
              </a:rPr>
              <a:t>Франція</a:t>
            </a:r>
            <a:endParaRPr lang="uk-UA" sz="7200" b="1" dirty="0">
              <a:latin typeface="Segoe Script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23928" y="260648"/>
            <a:ext cx="522007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/>
              <a:t>Тваринний світ Франції сильно збіднів під впливом господарської діяльності людини. Проте тут дика фауна збереглася краще, ніж у сусідніх країнах. Зустрічаються середньоєвропейські, середземноморські та альпійські види тварин, особливо багато їх у заповідниках і національних парках. Наприклад, у Західно-Піренейському парку мешкають бурі ведмеді і </a:t>
            </a:r>
            <a:r>
              <a:rPr lang="uk-UA" sz="1600" dirty="0" err="1" smtClean="0"/>
              <a:t>скельниці</a:t>
            </a:r>
            <a:r>
              <a:rPr lang="uk-UA" sz="1600" dirty="0" smtClean="0"/>
              <a:t>, в Національному парку </a:t>
            </a:r>
            <a:r>
              <a:rPr lang="uk-UA" sz="1600" dirty="0" err="1" smtClean="0"/>
              <a:t>Вануаз</a:t>
            </a:r>
            <a:r>
              <a:rPr lang="uk-UA" sz="1600" dirty="0" smtClean="0"/>
              <a:t> у Савойї — кам'яні кози.</a:t>
            </a:r>
          </a:p>
          <a:p>
            <a:endParaRPr lang="uk-UA" sz="1600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37444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3041571"/>
            <a:ext cx="903649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/>
              <a:t>З хижих ссавців на території Франції поширені лисиця, борсук, видра, а на півдні — </a:t>
            </a:r>
            <a:r>
              <a:rPr lang="uk-UA" sz="1600" dirty="0" err="1" smtClean="0"/>
              <a:t>генета</a:t>
            </a:r>
            <a:r>
              <a:rPr lang="uk-UA" sz="1600" dirty="0" smtClean="0"/>
              <a:t>. З гризунів характерні вивірки, щурі та миші. У південних районах багато кажанів. Місцями збереглися зайці, а з копитних в окремих великих лісових масивах зустрічаються олень благородний, сарна європейська, свиня дика і бобер європейський. На о. Корсика в горах водяться муфлони, або дикі барани (від яких, ймовірно, походять домашні вівці).</a:t>
            </a:r>
          </a:p>
          <a:p>
            <a:endParaRPr lang="uk-UA" sz="1600" dirty="0" smtClean="0"/>
          </a:p>
          <a:p>
            <a:r>
              <a:rPr lang="uk-UA" sz="1600" dirty="0" smtClean="0"/>
              <a:t>Дуже багатий і різноманітний світ птахів. Наприклад, у Піренеях, рухаючись від передгір'я до вершин, можна послідовно спостерігати такі види: весняний вівчарик (</a:t>
            </a:r>
            <a:r>
              <a:rPr lang="en-US" sz="1600" dirty="0" err="1" smtClean="0"/>
              <a:t>Phylloscopus</a:t>
            </a:r>
            <a:r>
              <a:rPr lang="en-US" sz="1600" dirty="0" smtClean="0"/>
              <a:t> </a:t>
            </a:r>
            <a:r>
              <a:rPr lang="en-US" sz="1600" dirty="0" err="1" smtClean="0"/>
              <a:t>trochilus</a:t>
            </a:r>
            <a:r>
              <a:rPr lang="en-US" sz="1600" dirty="0" smtClean="0"/>
              <a:t>), </a:t>
            </a:r>
            <a:r>
              <a:rPr lang="uk-UA" sz="1600" dirty="0" smtClean="0"/>
              <a:t>снігур, пискуха, лучна трав'янка, дрізд співочий, глухар, </a:t>
            </a:r>
            <a:r>
              <a:rPr lang="uk-UA" sz="1600" dirty="0" err="1" smtClean="0"/>
              <a:t>жовтобровий</a:t>
            </a:r>
            <a:r>
              <a:rPr lang="uk-UA" sz="1600" dirty="0" smtClean="0"/>
              <a:t> вівчарик, вальдшнеп, червонокрилий стінолаз, </a:t>
            </a:r>
            <a:r>
              <a:rPr lang="uk-UA" sz="1600" dirty="0" err="1" smtClean="0"/>
              <a:t>білодзьобий</a:t>
            </a:r>
            <a:r>
              <a:rPr lang="uk-UA" sz="1600" dirty="0" smtClean="0"/>
              <a:t> дрізд, альпійська галка, сіра та </a:t>
            </a:r>
            <a:r>
              <a:rPr lang="uk-UA" sz="1600" dirty="0" err="1" smtClean="0"/>
              <a:t>тундряна</a:t>
            </a:r>
            <a:r>
              <a:rPr lang="uk-UA" sz="1600" dirty="0" smtClean="0"/>
              <a:t> куріпка та альпійський в'юрок. З птахів, що харчуються падлом, виділяються бородань, білоголовий сип і стерв'ятники. У горах Франції збереглися великі пернаті хижаки, зокрема орли та орлани. Виключно великою кількістю водоплавних та інших птахів відрізняється район </a:t>
            </a:r>
            <a:r>
              <a:rPr lang="uk-UA" sz="1600" dirty="0" err="1" smtClean="0"/>
              <a:t>Камарг</a:t>
            </a:r>
            <a:r>
              <a:rPr lang="uk-UA" sz="1600" dirty="0" smtClean="0"/>
              <a:t> в дельті Рони.</a:t>
            </a:r>
          </a:p>
          <a:p>
            <a:endParaRPr lang="uk-UA" dirty="0" smtClean="0"/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88640"/>
            <a:ext cx="63626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i="1" dirty="0" smtClean="0"/>
              <a:t>Адміністративний устрій</a:t>
            </a:r>
            <a:endParaRPr lang="uk-UA" sz="3200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75856" y="836712"/>
            <a:ext cx="586814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На 1 </a:t>
            </a:r>
            <a:r>
              <a:rPr lang="ru-RU" sz="1600" dirty="0" err="1" smtClean="0"/>
              <a:t>січня</a:t>
            </a:r>
            <a:r>
              <a:rPr lang="ru-RU" sz="1600" dirty="0" smtClean="0"/>
              <a:t> 2006 року та у </a:t>
            </a:r>
            <a:r>
              <a:rPr lang="ru-RU" sz="1600" dirty="0" err="1" smtClean="0"/>
              <a:t>зв'язку</a:t>
            </a:r>
            <a:r>
              <a:rPr lang="ru-RU" sz="1600" dirty="0" smtClean="0"/>
              <a:t> </a:t>
            </a:r>
            <a:r>
              <a:rPr lang="ru-RU" sz="1600" dirty="0" err="1" smtClean="0"/>
              <a:t>із</a:t>
            </a:r>
            <a:r>
              <a:rPr lang="ru-RU" sz="1600" dirty="0" smtClean="0"/>
              <a:t> </a:t>
            </a:r>
            <a:r>
              <a:rPr lang="ru-RU" sz="1600" dirty="0" err="1" smtClean="0"/>
              <a:t>входженням</a:t>
            </a:r>
            <a:r>
              <a:rPr lang="ru-RU" sz="1600" dirty="0" smtClean="0"/>
              <a:t> </a:t>
            </a:r>
            <a:r>
              <a:rPr lang="ru-RU" sz="1600" dirty="0" err="1" smtClean="0"/>
              <a:t>Майотти</a:t>
            </a:r>
            <a:r>
              <a:rPr lang="ru-RU" sz="1600" dirty="0" smtClean="0"/>
              <a:t> до складу </a:t>
            </a:r>
            <a:r>
              <a:rPr lang="ru-RU" sz="1600" dirty="0" err="1" smtClean="0"/>
              <a:t>Франції</a:t>
            </a:r>
            <a:r>
              <a:rPr lang="ru-RU" sz="1600" dirty="0" smtClean="0"/>
              <a:t> 31 </a:t>
            </a:r>
            <a:r>
              <a:rPr lang="ru-RU" sz="1600" dirty="0" err="1" smtClean="0"/>
              <a:t>березня</a:t>
            </a:r>
            <a:r>
              <a:rPr lang="ru-RU" sz="1600" dirty="0" smtClean="0"/>
              <a:t> 2011 року на правах </a:t>
            </a:r>
            <a:r>
              <a:rPr lang="ru-RU" sz="1600" dirty="0" err="1" smtClean="0"/>
              <a:t>заморського</a:t>
            </a:r>
            <a:r>
              <a:rPr lang="ru-RU" sz="1600" dirty="0" smtClean="0"/>
              <a:t> департаменту </a:t>
            </a:r>
            <a:r>
              <a:rPr lang="ru-RU" sz="1600" dirty="0" err="1" smtClean="0"/>
              <a:t>Французька</a:t>
            </a:r>
            <a:r>
              <a:rPr lang="ru-RU" sz="1600" dirty="0" smtClean="0"/>
              <a:t> </a:t>
            </a:r>
            <a:r>
              <a:rPr lang="ru-RU" sz="1600" dirty="0" err="1" smtClean="0"/>
              <a:t>метрополія</a:t>
            </a:r>
            <a:r>
              <a:rPr lang="ru-RU" sz="1600" dirty="0" smtClean="0"/>
              <a:t> (</a:t>
            </a:r>
            <a:r>
              <a:rPr lang="ru-RU" sz="1600" dirty="0" err="1" smtClean="0"/>
              <a:t>France</a:t>
            </a:r>
            <a:r>
              <a:rPr lang="ru-RU" sz="1600" dirty="0" smtClean="0"/>
              <a:t> </a:t>
            </a:r>
            <a:r>
              <a:rPr lang="ru-RU" sz="1600" dirty="0" err="1" smtClean="0"/>
              <a:t>métropolitaine</a:t>
            </a:r>
            <a:r>
              <a:rPr lang="ru-RU" sz="1600" dirty="0" smtClean="0"/>
              <a:t>) — </a:t>
            </a:r>
            <a:r>
              <a:rPr lang="ru-RU" sz="1600" dirty="0" err="1" smtClean="0"/>
              <a:t>тобто</a:t>
            </a:r>
            <a:r>
              <a:rPr lang="ru-RU" sz="1600" dirty="0" smtClean="0"/>
              <a:t> </a:t>
            </a:r>
            <a:r>
              <a:rPr lang="ru-RU" sz="1600" dirty="0" err="1" smtClean="0"/>
              <a:t>частина</a:t>
            </a:r>
            <a:r>
              <a:rPr lang="ru-RU" sz="1600" dirty="0" smtClean="0"/>
              <a:t> </a:t>
            </a:r>
            <a:r>
              <a:rPr lang="ru-RU" sz="1600" dirty="0" err="1" smtClean="0"/>
              <a:t>французької</a:t>
            </a:r>
            <a:r>
              <a:rPr lang="ru-RU" sz="1600" dirty="0" smtClean="0"/>
              <a:t> </a:t>
            </a:r>
            <a:r>
              <a:rPr lang="ru-RU" sz="1600" dirty="0" err="1" smtClean="0"/>
              <a:t>території</a:t>
            </a:r>
            <a:r>
              <a:rPr lang="ru-RU" sz="1600" dirty="0" smtClean="0"/>
              <a:t>, </a:t>
            </a:r>
            <a:r>
              <a:rPr lang="ru-RU" sz="1600" dirty="0" err="1" smtClean="0"/>
              <a:t>розташована</a:t>
            </a:r>
            <a:r>
              <a:rPr lang="ru-RU" sz="1600" dirty="0" smtClean="0"/>
              <a:t> в </a:t>
            </a:r>
            <a:r>
              <a:rPr lang="ru-RU" sz="1600" dirty="0" err="1" smtClean="0"/>
              <a:t>Європі</a:t>
            </a:r>
            <a:r>
              <a:rPr lang="ru-RU" sz="1600" dirty="0" smtClean="0"/>
              <a:t>, а </a:t>
            </a:r>
            <a:r>
              <a:rPr lang="ru-RU" sz="1600" dirty="0" err="1" smtClean="0"/>
              <a:t>також</a:t>
            </a:r>
            <a:r>
              <a:rPr lang="ru-RU" sz="1600" dirty="0" smtClean="0"/>
              <a:t> </a:t>
            </a:r>
            <a:r>
              <a:rPr lang="ru-RU" sz="1600" dirty="0" err="1" smtClean="0"/>
              <a:t>заморські</a:t>
            </a:r>
            <a:r>
              <a:rPr lang="ru-RU" sz="1600" dirty="0" smtClean="0"/>
              <a:t> </a:t>
            </a:r>
            <a:r>
              <a:rPr lang="ru-RU" sz="1600" dirty="0" err="1" smtClean="0"/>
              <a:t>території</a:t>
            </a:r>
            <a:r>
              <a:rPr lang="ru-RU" sz="1600" dirty="0" smtClean="0"/>
              <a:t> </a:t>
            </a:r>
            <a:r>
              <a:rPr lang="ru-RU" sz="1600" dirty="0" err="1" smtClean="0"/>
              <a:t>адміністративно</a:t>
            </a:r>
            <a:r>
              <a:rPr lang="ru-RU" sz="1600" dirty="0" smtClean="0"/>
              <a:t> </a:t>
            </a:r>
            <a:r>
              <a:rPr lang="ru-RU" sz="1600" dirty="0" err="1" smtClean="0"/>
              <a:t>поділяються</a:t>
            </a:r>
            <a:r>
              <a:rPr lang="ru-RU" sz="1600" dirty="0" smtClean="0"/>
              <a:t> таким чином:</a:t>
            </a:r>
          </a:p>
          <a:p>
            <a:endParaRPr lang="ru-RU" sz="1600" dirty="0" smtClean="0"/>
          </a:p>
          <a:p>
            <a:r>
              <a:rPr lang="ru-RU" sz="1600" b="1" dirty="0" smtClean="0"/>
              <a:t>22 </a:t>
            </a:r>
            <a:r>
              <a:rPr lang="ru-RU" sz="1600" b="1" dirty="0" err="1" smtClean="0"/>
              <a:t>метропольні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регіони</a:t>
            </a:r>
            <a:r>
              <a:rPr lang="ru-RU" sz="1600" b="1" dirty="0" smtClean="0"/>
              <a:t> та 5 </a:t>
            </a:r>
            <a:r>
              <a:rPr lang="ru-RU" sz="1600" b="1" dirty="0" err="1" smtClean="0"/>
              <a:t>заморських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регіонів</a:t>
            </a:r>
            <a:endParaRPr lang="ru-RU" sz="1600" b="1" dirty="0" smtClean="0"/>
          </a:p>
          <a:p>
            <a:endParaRPr lang="ru-RU" sz="1600" dirty="0" smtClean="0"/>
          </a:p>
          <a:p>
            <a:r>
              <a:rPr lang="ru-RU" sz="1600" dirty="0" err="1" smtClean="0"/>
              <a:t>Регіон</a:t>
            </a:r>
            <a:r>
              <a:rPr lang="ru-RU" sz="1600" dirty="0" smtClean="0"/>
              <a:t> — </a:t>
            </a:r>
            <a:r>
              <a:rPr lang="ru-RU" sz="1600" dirty="0" err="1" smtClean="0"/>
              <a:t>французька</a:t>
            </a:r>
            <a:r>
              <a:rPr lang="ru-RU" sz="1600" dirty="0" smtClean="0"/>
              <a:t> </a:t>
            </a:r>
            <a:r>
              <a:rPr lang="ru-RU" sz="1600" dirty="0" err="1" smtClean="0"/>
              <a:t>адміністративна</a:t>
            </a:r>
            <a:r>
              <a:rPr lang="ru-RU" sz="1600" dirty="0" smtClean="0"/>
              <a:t> </a:t>
            </a:r>
            <a:r>
              <a:rPr lang="ru-RU" sz="1600" dirty="0" err="1" smtClean="0"/>
              <a:t>одиниця</a:t>
            </a:r>
            <a:r>
              <a:rPr lang="ru-RU" sz="1600" dirty="0" smtClean="0"/>
              <a:t> </a:t>
            </a:r>
            <a:r>
              <a:rPr lang="ru-RU" sz="1600" dirty="0" err="1" smtClean="0"/>
              <a:t>першого</a:t>
            </a:r>
            <a:r>
              <a:rPr lang="ru-RU" sz="1600" dirty="0" smtClean="0"/>
              <a:t> порядку. </a:t>
            </a:r>
            <a:r>
              <a:rPr lang="ru-RU" sz="1600" dirty="0" err="1" smtClean="0"/>
              <a:t>Керівний</a:t>
            </a:r>
            <a:r>
              <a:rPr lang="ru-RU" sz="1600" dirty="0" smtClean="0"/>
              <a:t> орган </a:t>
            </a:r>
            <a:r>
              <a:rPr lang="ru-RU" sz="1600" dirty="0" err="1" smtClean="0"/>
              <a:t>регіону</a:t>
            </a:r>
            <a:r>
              <a:rPr lang="ru-RU" sz="1600" dirty="0" smtClean="0"/>
              <a:t> — </a:t>
            </a:r>
            <a:r>
              <a:rPr lang="ru-RU" sz="1600" dirty="0" err="1" smtClean="0"/>
              <a:t>регіональна</a:t>
            </a:r>
            <a:r>
              <a:rPr lang="ru-RU" sz="1600" dirty="0" smtClean="0"/>
              <a:t> рада (</a:t>
            </a:r>
            <a:r>
              <a:rPr lang="ru-RU" sz="1600" dirty="0" err="1" smtClean="0"/>
              <a:t>conseil</a:t>
            </a:r>
            <a:r>
              <a:rPr lang="ru-RU" sz="1600" dirty="0" smtClean="0"/>
              <a:t> </a:t>
            </a:r>
            <a:r>
              <a:rPr lang="ru-RU" sz="1600" dirty="0" err="1" smtClean="0"/>
              <a:t>régional</a:t>
            </a:r>
            <a:r>
              <a:rPr lang="ru-RU" sz="1600" dirty="0" smtClean="0"/>
              <a:t>), </a:t>
            </a:r>
            <a:r>
              <a:rPr lang="ru-RU" sz="1600" dirty="0" err="1" smtClean="0"/>
              <a:t>який</a:t>
            </a:r>
            <a:r>
              <a:rPr lang="ru-RU" sz="1600" dirty="0" smtClean="0"/>
              <a:t> </a:t>
            </a:r>
            <a:r>
              <a:rPr lang="ru-RU" sz="1600" dirty="0" err="1" smtClean="0"/>
              <a:t>обирається</a:t>
            </a:r>
            <a:r>
              <a:rPr lang="ru-RU" sz="1600" dirty="0" smtClean="0"/>
              <a:t> на 6 </a:t>
            </a:r>
            <a:r>
              <a:rPr lang="ru-RU" sz="1600" dirty="0" err="1" smtClean="0"/>
              <a:t>років</a:t>
            </a:r>
            <a:r>
              <a:rPr lang="ru-RU" sz="1600" dirty="0" smtClean="0"/>
              <a:t> шляхом </a:t>
            </a:r>
            <a:r>
              <a:rPr lang="ru-RU" sz="1600" dirty="0" err="1" smtClean="0"/>
              <a:t>прямих</a:t>
            </a:r>
            <a:r>
              <a:rPr lang="ru-RU" sz="1600" dirty="0" smtClean="0"/>
              <a:t> </a:t>
            </a:r>
            <a:r>
              <a:rPr lang="ru-RU" sz="1600" dirty="0" err="1" smtClean="0"/>
              <a:t>виборів</a:t>
            </a:r>
            <a:r>
              <a:rPr lang="ru-RU" sz="1600" dirty="0" smtClean="0"/>
              <a:t>.</a:t>
            </a:r>
          </a:p>
          <a:p>
            <a:endParaRPr lang="ru-RU" sz="1600" dirty="0" smtClean="0"/>
          </a:p>
          <a:p>
            <a:r>
              <a:rPr lang="ru-RU" sz="1600" dirty="0" err="1" smtClean="0"/>
              <a:t>Кожен</a:t>
            </a:r>
            <a:r>
              <a:rPr lang="ru-RU" sz="1600" dirty="0" smtClean="0"/>
              <a:t> </a:t>
            </a:r>
            <a:r>
              <a:rPr lang="ru-RU" sz="1600" dirty="0" err="1" smtClean="0"/>
              <a:t>регіон</a:t>
            </a:r>
            <a:r>
              <a:rPr lang="ru-RU" sz="1600" dirty="0" smtClean="0"/>
              <a:t> </a:t>
            </a:r>
            <a:r>
              <a:rPr lang="ru-RU" sz="1600" dirty="0" err="1" smtClean="0"/>
              <a:t>має</a:t>
            </a:r>
            <a:r>
              <a:rPr lang="ru-RU" sz="1600" dirty="0" smtClean="0"/>
              <a:t> </a:t>
            </a:r>
            <a:r>
              <a:rPr lang="ru-RU" sz="1600" dirty="0" err="1" smtClean="0"/>
              <a:t>також</a:t>
            </a:r>
            <a:r>
              <a:rPr lang="ru-RU" sz="1600" dirty="0" smtClean="0"/>
              <a:t> префекта </a:t>
            </a:r>
            <a:r>
              <a:rPr lang="ru-RU" sz="1600" dirty="0" err="1" smtClean="0"/>
              <a:t>регіону</a:t>
            </a:r>
            <a:r>
              <a:rPr lang="ru-RU" sz="1600" dirty="0" smtClean="0"/>
              <a:t>, </a:t>
            </a:r>
            <a:r>
              <a:rPr lang="ru-RU" sz="1600" dirty="0" err="1" smtClean="0"/>
              <a:t>який</a:t>
            </a:r>
            <a:r>
              <a:rPr lang="ru-RU" sz="1600" dirty="0" smtClean="0"/>
              <a:t> </a:t>
            </a:r>
            <a:r>
              <a:rPr lang="ru-RU" sz="1600" dirty="0" err="1" smtClean="0"/>
              <a:t>призначається</a:t>
            </a:r>
            <a:r>
              <a:rPr lang="ru-RU" sz="1600" dirty="0" smtClean="0"/>
              <a:t> урядом, роль </a:t>
            </a:r>
            <a:r>
              <a:rPr lang="ru-RU" sz="1600" dirty="0" err="1" smtClean="0"/>
              <a:t>якого</a:t>
            </a:r>
            <a:r>
              <a:rPr lang="ru-RU" sz="1600" dirty="0" smtClean="0"/>
              <a:t> — бути </a:t>
            </a:r>
            <a:r>
              <a:rPr lang="ru-RU" sz="1600" dirty="0" err="1" smtClean="0"/>
              <a:t>представником</a:t>
            </a:r>
            <a:r>
              <a:rPr lang="ru-RU" sz="1600" dirty="0" smtClean="0"/>
              <a:t> </a:t>
            </a:r>
            <a:r>
              <a:rPr lang="ru-RU" sz="1600" dirty="0" err="1" smtClean="0"/>
              <a:t>держави</a:t>
            </a:r>
            <a:r>
              <a:rPr lang="ru-RU" sz="1600" dirty="0" smtClean="0"/>
              <a:t> </a:t>
            </a:r>
            <a:r>
              <a:rPr lang="ru-RU" sz="1600" dirty="0" err="1" smtClean="0"/>
              <a:t>й</a:t>
            </a:r>
            <a:r>
              <a:rPr lang="ru-RU" sz="1600" dirty="0" smtClean="0"/>
              <a:t> </a:t>
            </a:r>
            <a:r>
              <a:rPr lang="ru-RU" sz="1600" dirty="0" err="1" smtClean="0"/>
              <a:t>забезпечувати</a:t>
            </a:r>
            <a:r>
              <a:rPr lang="ru-RU" sz="1600" dirty="0" smtClean="0"/>
              <a:t> </a:t>
            </a:r>
            <a:r>
              <a:rPr lang="ru-RU" sz="1600" dirty="0" err="1" smtClean="0"/>
              <a:t>злагоджене</a:t>
            </a:r>
            <a:r>
              <a:rPr lang="ru-RU" sz="1600" dirty="0" smtClean="0"/>
              <a:t> </a:t>
            </a:r>
            <a:r>
              <a:rPr lang="ru-RU" sz="1600" dirty="0" err="1" smtClean="0"/>
              <a:t>функціонування</a:t>
            </a:r>
            <a:r>
              <a:rPr lang="ru-RU" sz="1600" dirty="0" smtClean="0"/>
              <a:t> </a:t>
            </a:r>
            <a:r>
              <a:rPr lang="ru-RU" sz="1600" dirty="0" err="1" smtClean="0"/>
              <a:t>децентралізованих</a:t>
            </a:r>
            <a:r>
              <a:rPr lang="ru-RU" sz="1600" dirty="0" smtClean="0"/>
              <a:t> служб, </a:t>
            </a:r>
            <a:r>
              <a:rPr lang="ru-RU" sz="1600" dirty="0" err="1" smtClean="0"/>
              <a:t>наприклад</a:t>
            </a:r>
            <a:r>
              <a:rPr lang="ru-RU" sz="1600" dirty="0" smtClean="0"/>
              <a:t>, </a:t>
            </a:r>
            <a:r>
              <a:rPr lang="ru-RU" sz="1600" dirty="0" err="1" smtClean="0"/>
              <a:t>координація</a:t>
            </a:r>
            <a:r>
              <a:rPr lang="ru-RU" sz="1600" dirty="0" smtClean="0"/>
              <a:t> служб </a:t>
            </a:r>
            <a:r>
              <a:rPr lang="ru-RU" sz="1600" dirty="0" err="1" smtClean="0"/>
              <a:t>поліції</a:t>
            </a:r>
            <a:r>
              <a:rPr lang="ru-RU" sz="1600" dirty="0" smtClean="0"/>
              <a:t>.</a:t>
            </a:r>
          </a:p>
          <a:p>
            <a:endParaRPr lang="ru-RU" sz="1600" dirty="0" smtClean="0"/>
          </a:p>
          <a:p>
            <a:r>
              <a:rPr lang="ru-RU" sz="1600" dirty="0" err="1" smtClean="0"/>
              <a:t>Територіальна</a:t>
            </a:r>
            <a:r>
              <a:rPr lang="ru-RU" sz="1600" dirty="0" smtClean="0"/>
              <a:t> </a:t>
            </a:r>
            <a:r>
              <a:rPr lang="ru-RU" sz="1600" dirty="0" err="1" smtClean="0"/>
              <a:t>спільнота</a:t>
            </a:r>
            <a:r>
              <a:rPr lang="ru-RU" sz="1600" dirty="0" smtClean="0"/>
              <a:t> Корсики, яка </a:t>
            </a:r>
            <a:r>
              <a:rPr lang="ru-RU" sz="1600" dirty="0" err="1" smtClean="0"/>
              <a:t>вважається</a:t>
            </a:r>
            <a:r>
              <a:rPr lang="ru-RU" sz="1600" dirty="0" smtClean="0"/>
              <a:t> одним </a:t>
            </a:r>
            <a:r>
              <a:rPr lang="ru-RU" sz="1600" dirty="0" err="1" smtClean="0"/>
              <a:t>з</a:t>
            </a:r>
            <a:r>
              <a:rPr lang="ru-RU" sz="1600" dirty="0" smtClean="0"/>
              <a:t> 22 </a:t>
            </a:r>
            <a:r>
              <a:rPr lang="ru-RU" sz="1600" dirty="0" err="1" smtClean="0"/>
              <a:t>регіонів</a:t>
            </a:r>
            <a:r>
              <a:rPr lang="ru-RU" sz="1600" dirty="0" smtClean="0"/>
              <a:t>, </a:t>
            </a:r>
            <a:r>
              <a:rPr lang="ru-RU" sz="1600" dirty="0" err="1" smtClean="0"/>
              <a:t>має</a:t>
            </a:r>
            <a:r>
              <a:rPr lang="ru-RU" sz="1600" dirty="0" smtClean="0"/>
              <a:t> </a:t>
            </a:r>
            <a:r>
              <a:rPr lang="ru-RU" sz="1600" dirty="0" err="1" smtClean="0"/>
              <a:t>спеціальний</a:t>
            </a:r>
            <a:r>
              <a:rPr lang="ru-RU" sz="1600" dirty="0" smtClean="0"/>
              <a:t> статус, </a:t>
            </a:r>
            <a:r>
              <a:rPr lang="ru-RU" sz="1600" dirty="0" err="1" smtClean="0"/>
              <a:t>аналогічний</a:t>
            </a:r>
            <a:r>
              <a:rPr lang="ru-RU" sz="1600" dirty="0" smtClean="0"/>
              <a:t> статусу </a:t>
            </a:r>
            <a:r>
              <a:rPr lang="ru-RU" sz="1600" dirty="0" err="1" smtClean="0"/>
              <a:t>регіону</a:t>
            </a:r>
            <a:r>
              <a:rPr lang="ru-RU" sz="1600" dirty="0" smtClean="0"/>
              <a:t>, </a:t>
            </a:r>
            <a:r>
              <a:rPr lang="ru-RU" sz="1600" dirty="0" err="1" smtClean="0"/>
              <a:t>але</a:t>
            </a:r>
            <a:r>
              <a:rPr lang="ru-RU" sz="1600" dirty="0" smtClean="0"/>
              <a:t> </a:t>
            </a:r>
            <a:r>
              <a:rPr lang="ru-RU" sz="1600" dirty="0" err="1" smtClean="0"/>
              <a:t>з</a:t>
            </a:r>
            <a:r>
              <a:rPr lang="ru-RU" sz="1600" dirty="0" smtClean="0"/>
              <a:t> </a:t>
            </a:r>
            <a:r>
              <a:rPr lang="ru-RU" sz="1600" dirty="0" err="1" smtClean="0"/>
              <a:t>відчутно</a:t>
            </a:r>
            <a:r>
              <a:rPr lang="ru-RU" sz="1600" dirty="0" smtClean="0"/>
              <a:t> </a:t>
            </a:r>
            <a:r>
              <a:rPr lang="ru-RU" sz="1600" dirty="0" err="1" smtClean="0"/>
              <a:t>більшими</a:t>
            </a:r>
            <a:r>
              <a:rPr lang="ru-RU" sz="1600" dirty="0" smtClean="0"/>
              <a:t> </a:t>
            </a:r>
            <a:r>
              <a:rPr lang="ru-RU" sz="1600" dirty="0" err="1" smtClean="0"/>
              <a:t>повноваженнями</a:t>
            </a:r>
            <a:r>
              <a:rPr lang="ru-RU" sz="1600" dirty="0" smtClean="0"/>
              <a:t>.</a:t>
            </a:r>
          </a:p>
          <a:p>
            <a:endParaRPr lang="ru-RU" sz="1600" dirty="0" smtClean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 r="21569"/>
          <a:stretch>
            <a:fillRect/>
          </a:stretch>
        </p:blipFill>
        <p:spPr bwMode="auto">
          <a:xfrm>
            <a:off x="179512" y="1124744"/>
            <a:ext cx="2922678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2656"/>
            <a:ext cx="550810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smtClean="0"/>
              <a:t>96 </a:t>
            </a:r>
            <a:r>
              <a:rPr lang="uk-UA" sz="1600" b="1" dirty="0" err="1" smtClean="0"/>
              <a:t>метропольних</a:t>
            </a:r>
            <a:r>
              <a:rPr lang="uk-UA" sz="1600" b="1" dirty="0" smtClean="0"/>
              <a:t> та 5 заморських департаментів</a:t>
            </a:r>
          </a:p>
          <a:p>
            <a:r>
              <a:rPr lang="uk-UA" sz="1600" dirty="0" smtClean="0"/>
              <a:t>Франція нараховує 96 департаментів у метрополії, хоча нумерація зупиняється на 95-му департаменті. Колишній департамент Корсика (20) був розділений на два департаменти (2А та 2B) в 1976 році. Окрім того Франція має 5 заморських департаментів. П'ятим заморським та загалом 101-им департаментом у 2011 році стала Майотта.</a:t>
            </a:r>
          </a:p>
          <a:p>
            <a:endParaRPr lang="uk-UA" sz="1600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88640"/>
            <a:ext cx="3463677" cy="254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2826127"/>
            <a:ext cx="9144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/>
              <a:t>Керівним органом департаменту є генеральна рада (</a:t>
            </a:r>
            <a:r>
              <a:rPr lang="uk-UA" sz="1600" dirty="0" err="1" smtClean="0"/>
              <a:t>conseil</a:t>
            </a:r>
            <a:r>
              <a:rPr lang="uk-UA" sz="1600" dirty="0" smtClean="0"/>
              <a:t> </a:t>
            </a:r>
            <a:r>
              <a:rPr lang="uk-UA" sz="1600" dirty="0" err="1" smtClean="0"/>
              <a:t>général</a:t>
            </a:r>
            <a:r>
              <a:rPr lang="uk-UA" sz="1600" dirty="0" smtClean="0"/>
              <a:t>), генеральні радники обираються на прямих, загальних виборах терміном на 6 років. Їхній склад оновлюється на половину кожні три роки.</a:t>
            </a:r>
          </a:p>
          <a:p>
            <a:endParaRPr lang="uk-UA" sz="1600" dirty="0" smtClean="0"/>
          </a:p>
          <a:p>
            <a:r>
              <a:rPr lang="uk-UA" sz="1600" dirty="0" smtClean="0"/>
              <a:t>Департаменти були створені в 1789 році. Метою створення було полегшити мовну й національну уніфікацію Франції під приводом раціоналізації адміністративної карти. Максимальний розмір департаменту визначався відстанню, яку може подолати людина на коні за один день, аби добратися до адміністративного центру.</a:t>
            </a:r>
          </a:p>
          <a:p>
            <a:endParaRPr lang="uk-UA" sz="1600" dirty="0" smtClean="0"/>
          </a:p>
          <a:p>
            <a:r>
              <a:rPr lang="uk-UA" sz="1600" dirty="0" smtClean="0"/>
              <a:t>У кожному департаменті є префект. Префект департаменту, в якому розташований адміністративний центр регіону є також префектом регіону.</a:t>
            </a:r>
          </a:p>
          <a:p>
            <a:endParaRPr lang="uk-UA" sz="1600" dirty="0" smtClean="0"/>
          </a:p>
          <a:p>
            <a:r>
              <a:rPr lang="uk-UA" sz="1600" b="1" dirty="0" smtClean="0"/>
              <a:t>329 округів</a:t>
            </a:r>
          </a:p>
          <a:p>
            <a:r>
              <a:rPr lang="uk-UA" sz="1600" dirty="0" smtClean="0"/>
              <a:t>Кожен департамент поділяється на численні округи (за винятком Території </a:t>
            </a:r>
            <a:r>
              <a:rPr lang="uk-UA" sz="1600" dirty="0" err="1" smtClean="0"/>
              <a:t>Бельфор</a:t>
            </a:r>
            <a:r>
              <a:rPr lang="uk-UA" sz="1600" dirty="0" smtClean="0"/>
              <a:t>, яка становить один округ), в </a:t>
            </a:r>
            <a:r>
              <a:rPr lang="uk-UA" sz="1600" dirty="0" err="1" smtClean="0"/>
              <a:t>кожнен</a:t>
            </a:r>
            <a:r>
              <a:rPr lang="uk-UA" sz="1600" dirty="0" smtClean="0"/>
              <a:t> з яких призначається </a:t>
            </a:r>
            <a:r>
              <a:rPr lang="uk-UA" sz="1600" dirty="0" err="1" smtClean="0"/>
              <a:t>супрефект</a:t>
            </a:r>
            <a:r>
              <a:rPr lang="uk-UA" sz="1600" dirty="0" smtClean="0"/>
              <a:t>. </a:t>
            </a:r>
            <a:r>
              <a:rPr lang="uk-UA" sz="1600" dirty="0" err="1" smtClean="0"/>
              <a:t>Супрефекти</a:t>
            </a:r>
            <a:r>
              <a:rPr lang="uk-UA" sz="1600" dirty="0" smtClean="0"/>
              <a:t> мають сприяти роботі префекта свого департаменту.</a:t>
            </a:r>
            <a:endParaRPr lang="uk-UA" sz="1600" dirty="0" smtClean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24128" y="188640"/>
            <a:ext cx="341987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smtClean="0"/>
              <a:t>3883 кантони</a:t>
            </a:r>
          </a:p>
          <a:p>
            <a:r>
              <a:rPr lang="uk-UA" sz="1600" dirty="0" smtClean="0"/>
              <a:t>Округи в свою чергу поділяються на кантони. Їхня роль полягає в </a:t>
            </a:r>
            <a:r>
              <a:rPr lang="uk-UA" sz="1600" dirty="0" err="1" smtClean="0"/>
              <a:t>забеспеченні</a:t>
            </a:r>
            <a:r>
              <a:rPr lang="uk-UA" sz="1600" dirty="0" smtClean="0"/>
              <a:t> виборчої мережі. На кантональних виборах кожен кантон обирає свого представника в генеральну раду . У міській зоні до однієї комуни входить декілька кантонів. У сільській зоні один кантон найчастіше складається з декількох комун.</a:t>
            </a:r>
          </a:p>
          <a:p>
            <a:endParaRPr lang="uk-UA" sz="1600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3072348"/>
            <a:ext cx="88924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smtClean="0"/>
              <a:t>36 682 комуни (муніципалітети)</a:t>
            </a:r>
          </a:p>
          <a:p>
            <a:r>
              <a:rPr lang="uk-UA" sz="1600" dirty="0" smtClean="0"/>
              <a:t>Муніципальний рівень адміністративного поділу є найнижчим у переважній більшості випадків. Одна комуна (чи муніципалітет) відповідає території певного міста або села. До комуни можуть входити декілька кантонів, але вона може бути частиною лише одного округу.</a:t>
            </a:r>
          </a:p>
          <a:p>
            <a:endParaRPr lang="uk-UA" sz="1600" dirty="0" smtClean="0"/>
          </a:p>
          <a:p>
            <a:r>
              <a:rPr lang="uk-UA" sz="1600" dirty="0" smtClean="0"/>
              <a:t>Керівним органом комуни є муніципальна рада (</a:t>
            </a:r>
            <a:r>
              <a:rPr lang="uk-UA" sz="1600" dirty="0" err="1" smtClean="0"/>
              <a:t>conseil</a:t>
            </a:r>
            <a:r>
              <a:rPr lang="uk-UA" sz="1600" dirty="0" smtClean="0"/>
              <a:t> </a:t>
            </a:r>
            <a:r>
              <a:rPr lang="uk-UA" sz="1600" dirty="0" err="1" smtClean="0"/>
              <a:t>municipale</a:t>
            </a:r>
            <a:r>
              <a:rPr lang="uk-UA" sz="1600" dirty="0" smtClean="0"/>
              <a:t>), яка обирається на шість років. Головою рад є мер.</a:t>
            </a:r>
          </a:p>
          <a:p>
            <a:endParaRPr lang="uk-UA" sz="1600" dirty="0" smtClean="0"/>
          </a:p>
          <a:p>
            <a:r>
              <a:rPr lang="uk-UA" sz="1600" dirty="0" smtClean="0"/>
              <a:t>Три </a:t>
            </a:r>
            <a:r>
              <a:rPr lang="uk-UA" sz="1600" dirty="0" err="1" smtClean="0"/>
              <a:t>найнаселеніші</a:t>
            </a:r>
            <a:r>
              <a:rPr lang="uk-UA" sz="1600" dirty="0" smtClean="0"/>
              <a:t> комуни Франції: Париж, Марсель та Ліон поділяються на 45 муніципальних округів: 20 в Парижі, 16 в Марселі та 6 у Ліоні. Муніципальні округи не мають нічого спільного з </a:t>
            </a:r>
            <a:r>
              <a:rPr lang="uk-UA" sz="1600" dirty="0" err="1" smtClean="0"/>
              <a:t>департаментальними</a:t>
            </a:r>
            <a:r>
              <a:rPr lang="uk-UA" sz="1600" dirty="0" smtClean="0"/>
              <a:t>.</a:t>
            </a:r>
          </a:p>
          <a:p>
            <a:endParaRPr lang="uk-UA" sz="1600" dirty="0" smtClean="0"/>
          </a:p>
          <a:p>
            <a:r>
              <a:rPr lang="uk-UA" sz="1600" dirty="0" smtClean="0"/>
              <a:t>Деякі комуни можуть також обіймати декілька населених пунктів, що спричинено або традиційною </a:t>
            </a:r>
            <a:r>
              <a:rPr lang="uk-UA" sz="1600" dirty="0" err="1" smtClean="0"/>
              <a:t>близкістю</a:t>
            </a:r>
            <a:r>
              <a:rPr lang="uk-UA" sz="1600" dirty="0" smtClean="0"/>
              <a:t> цих населених пунктів або </a:t>
            </a:r>
            <a:r>
              <a:rPr lang="uk-UA" sz="1600" dirty="0" err="1" smtClean="0"/>
              <a:t>малозаселеністю</a:t>
            </a:r>
            <a:r>
              <a:rPr lang="uk-UA" sz="1600" dirty="0" smtClean="0"/>
              <a:t> території.</a:t>
            </a:r>
            <a:endParaRPr lang="uk-UA" sz="1600" dirty="0" smtClean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 l="4420"/>
          <a:stretch>
            <a:fillRect/>
          </a:stretch>
        </p:blipFill>
        <p:spPr bwMode="auto">
          <a:xfrm>
            <a:off x="179512" y="332656"/>
            <a:ext cx="5439569" cy="26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548680"/>
            <a:ext cx="8892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/>
              <a:t>Володіння: в Америці — Гваделупа, Французька Гвіана, </a:t>
            </a:r>
            <a:r>
              <a:rPr lang="uk-UA" sz="1600" dirty="0" err="1" smtClean="0"/>
              <a:t>Мартиніка</a:t>
            </a:r>
            <a:r>
              <a:rPr lang="uk-UA" sz="1600" dirty="0" smtClean="0"/>
              <a:t>, </a:t>
            </a:r>
            <a:r>
              <a:rPr lang="uk-UA" sz="1600" dirty="0" err="1" smtClean="0"/>
              <a:t>Сен-Бартельмі</a:t>
            </a:r>
            <a:r>
              <a:rPr lang="uk-UA" sz="1600" dirty="0" smtClean="0"/>
              <a:t>, </a:t>
            </a:r>
            <a:r>
              <a:rPr lang="uk-UA" sz="1600" dirty="0" err="1" smtClean="0"/>
              <a:t>Сен-Мартен</a:t>
            </a:r>
            <a:r>
              <a:rPr lang="uk-UA" sz="1600" dirty="0" smtClean="0"/>
              <a:t> (Центральна Америка), </a:t>
            </a:r>
            <a:r>
              <a:rPr lang="uk-UA" sz="1600" dirty="0" err="1" smtClean="0"/>
              <a:t>Сен-П'єр</a:t>
            </a:r>
            <a:r>
              <a:rPr lang="uk-UA" sz="1600" dirty="0" smtClean="0"/>
              <a:t> і </a:t>
            </a:r>
            <a:r>
              <a:rPr lang="uk-UA" sz="1600" dirty="0" err="1" smtClean="0"/>
              <a:t>Мікелон</a:t>
            </a:r>
            <a:r>
              <a:rPr lang="uk-UA" sz="1600" dirty="0" smtClean="0"/>
              <a:t> (поблизу південно-східного узбережжя Ньюфаундленду); в Африці — </a:t>
            </a:r>
            <a:r>
              <a:rPr lang="uk-UA" sz="1600" dirty="0" err="1" smtClean="0"/>
              <a:t>Реюньйон</a:t>
            </a:r>
            <a:r>
              <a:rPr lang="uk-UA" sz="1600" dirty="0" smtClean="0"/>
              <a:t> та Майотта (біля південно-східного узбережжя); 5 заморських територій: в Океанії — Нова Каледонія, Французька Полінезія, до складу якої входять острови Суспільства, Маркізькі острови, архіпелаг </a:t>
            </a:r>
            <a:r>
              <a:rPr lang="uk-UA" sz="1600" dirty="0" err="1" smtClean="0"/>
              <a:t>Туамоту</a:t>
            </a:r>
            <a:r>
              <a:rPr lang="uk-UA" sz="1600" dirty="0" smtClean="0"/>
              <a:t>, </a:t>
            </a:r>
            <a:r>
              <a:rPr lang="uk-UA" sz="1600" dirty="0" err="1" smtClean="0"/>
              <a:t>Тубуаї</a:t>
            </a:r>
            <a:r>
              <a:rPr lang="uk-UA" sz="1600" dirty="0" smtClean="0"/>
              <a:t>, острови </a:t>
            </a:r>
            <a:r>
              <a:rPr lang="uk-UA" sz="1600" dirty="0" err="1" smtClean="0"/>
              <a:t>Гамб'є</a:t>
            </a:r>
            <a:r>
              <a:rPr lang="uk-UA" sz="1600" dirty="0" smtClean="0"/>
              <a:t>; острови </a:t>
            </a:r>
            <a:r>
              <a:rPr lang="uk-UA" sz="1600" dirty="0" err="1" smtClean="0"/>
              <a:t>Уолліс</a:t>
            </a:r>
            <a:r>
              <a:rPr lang="uk-UA" sz="1600" dirty="0" smtClean="0"/>
              <a:t> і </a:t>
            </a:r>
            <a:r>
              <a:rPr lang="uk-UA" sz="1600" dirty="0" err="1" smtClean="0"/>
              <a:t>Футуна</a:t>
            </a:r>
            <a:r>
              <a:rPr lang="uk-UA" sz="1600" dirty="0" smtClean="0"/>
              <a:t>, розташовані на екваторі, в південно-західній частині Тихого океану між Фіджі і Самоа; </a:t>
            </a:r>
            <a:r>
              <a:rPr lang="uk-UA" sz="1600" dirty="0" err="1" smtClean="0"/>
              <a:t>Кліппертон</a:t>
            </a:r>
            <a:r>
              <a:rPr lang="uk-UA" sz="1600" dirty="0" smtClean="0"/>
              <a:t>. Французькі Південні та Антарктичні території розташовані на півдні Індійського океану. Завдяки цьому Франція є третьою державою світу (після США і Великобританії) за розмірами заморських володінь.</a:t>
            </a:r>
            <a:endParaRPr lang="uk-UA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116632"/>
            <a:ext cx="38363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i="1" dirty="0" smtClean="0"/>
              <a:t>Заморські території</a:t>
            </a:r>
            <a:endParaRPr lang="uk-UA" sz="2400" b="1" i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996952"/>
            <a:ext cx="762000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0"/>
            <a:ext cx="4032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i="1" dirty="0" smtClean="0"/>
              <a:t>Політика</a:t>
            </a:r>
            <a:endParaRPr lang="uk-UA" sz="3600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692696"/>
            <a:ext cx="67322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Глава </a:t>
            </a:r>
            <a:r>
              <a:rPr lang="ru-RU" dirty="0" err="1" smtClean="0"/>
              <a:t>держави</a:t>
            </a:r>
            <a:r>
              <a:rPr lang="ru-RU" dirty="0" smtClean="0"/>
              <a:t> — президент. Президент </a:t>
            </a:r>
            <a:r>
              <a:rPr lang="ru-RU" dirty="0" err="1" smtClean="0"/>
              <a:t>Франції</a:t>
            </a:r>
            <a:r>
              <a:rPr lang="ru-RU" dirty="0" smtClean="0"/>
              <a:t> </a:t>
            </a:r>
            <a:r>
              <a:rPr lang="ru-RU" dirty="0" err="1" smtClean="0"/>
              <a:t>обирається</a:t>
            </a:r>
            <a:r>
              <a:rPr lang="ru-RU" dirty="0" smtClean="0"/>
              <a:t> </a:t>
            </a:r>
            <a:r>
              <a:rPr lang="ru-RU" dirty="0" err="1" smtClean="0"/>
              <a:t>загальним</a:t>
            </a:r>
            <a:r>
              <a:rPr lang="ru-RU" dirty="0" smtClean="0"/>
              <a:t> прямим </a:t>
            </a:r>
            <a:r>
              <a:rPr lang="ru-RU" dirty="0" err="1" smtClean="0"/>
              <a:t>голосуванням</a:t>
            </a:r>
            <a:r>
              <a:rPr lang="ru-RU" dirty="0" smtClean="0"/>
              <a:t> </a:t>
            </a:r>
            <a:r>
              <a:rPr lang="ru-RU" dirty="0" err="1" smtClean="0"/>
              <a:t>строком</a:t>
            </a:r>
            <a:r>
              <a:rPr lang="ru-RU" dirty="0" smtClean="0"/>
              <a:t> на 5 </a:t>
            </a:r>
            <a:r>
              <a:rPr lang="ru-RU" dirty="0" err="1" smtClean="0"/>
              <a:t>років</a:t>
            </a:r>
            <a:r>
              <a:rPr lang="ru-RU" dirty="0" smtClean="0"/>
              <a:t> (до 2002 року — 7 </a:t>
            </a:r>
            <a:r>
              <a:rPr lang="ru-RU" dirty="0" err="1" smtClean="0"/>
              <a:t>років</a:t>
            </a:r>
            <a:r>
              <a:rPr lang="ru-RU" dirty="0" smtClean="0"/>
              <a:t>). Президент </a:t>
            </a:r>
            <a:r>
              <a:rPr lang="ru-RU" dirty="0" err="1" smtClean="0"/>
              <a:t>обирається</a:t>
            </a:r>
            <a:r>
              <a:rPr lang="ru-RU" dirty="0" smtClean="0"/>
              <a:t> абсолютною </a:t>
            </a:r>
            <a:r>
              <a:rPr lang="ru-RU" dirty="0" err="1" smtClean="0"/>
              <a:t>більшістю</a:t>
            </a:r>
            <a:r>
              <a:rPr lang="ru-RU" dirty="0" smtClean="0"/>
              <a:t> </a:t>
            </a:r>
            <a:r>
              <a:rPr lang="ru-RU" dirty="0" err="1" smtClean="0"/>
              <a:t>голосів</a:t>
            </a:r>
            <a:r>
              <a:rPr lang="ru-RU" dirty="0" smtClean="0"/>
              <a:t>. </a:t>
            </a:r>
            <a:r>
              <a:rPr lang="ru-RU" dirty="0" err="1" smtClean="0"/>
              <a:t>Якщо</a:t>
            </a:r>
            <a:r>
              <a:rPr lang="ru-RU" dirty="0" smtClean="0"/>
              <a:t> </a:t>
            </a:r>
            <a:r>
              <a:rPr lang="ru-RU" dirty="0" err="1" smtClean="0"/>
              <a:t>цієї</a:t>
            </a:r>
            <a:r>
              <a:rPr lang="ru-RU" dirty="0" smtClean="0"/>
              <a:t> </a:t>
            </a:r>
            <a:r>
              <a:rPr lang="ru-RU" dirty="0" err="1" smtClean="0"/>
              <a:t>більшості</a:t>
            </a:r>
            <a:r>
              <a:rPr lang="ru-RU" dirty="0" smtClean="0"/>
              <a:t> не набрано в </a:t>
            </a:r>
            <a:r>
              <a:rPr lang="ru-RU" dirty="0" err="1" smtClean="0"/>
              <a:t>першому</a:t>
            </a:r>
            <a:r>
              <a:rPr lang="ru-RU" dirty="0" smtClean="0"/>
              <a:t> </a:t>
            </a:r>
            <a:r>
              <a:rPr lang="ru-RU" dirty="0" err="1" smtClean="0"/>
              <a:t>турі</a:t>
            </a:r>
            <a:r>
              <a:rPr lang="ru-RU" dirty="0" smtClean="0"/>
              <a:t> </a:t>
            </a:r>
            <a:r>
              <a:rPr lang="ru-RU" dirty="0" err="1" smtClean="0"/>
              <a:t>голосування</a:t>
            </a:r>
            <a:r>
              <a:rPr lang="ru-RU" dirty="0" smtClean="0"/>
              <a:t>, проводиться </a:t>
            </a:r>
            <a:r>
              <a:rPr lang="ru-RU" dirty="0" err="1" smtClean="0"/>
              <a:t>другий</a:t>
            </a:r>
            <a:r>
              <a:rPr lang="ru-RU" dirty="0" smtClean="0"/>
              <a:t> тур. На </a:t>
            </a:r>
            <a:r>
              <a:rPr lang="ru-RU" dirty="0" err="1" smtClean="0"/>
              <a:t>сьогоднішній</a:t>
            </a:r>
            <a:r>
              <a:rPr lang="ru-RU" dirty="0" smtClean="0"/>
              <a:t> день Президентом </a:t>
            </a:r>
            <a:r>
              <a:rPr lang="ru-RU" dirty="0" err="1" smtClean="0"/>
              <a:t>Французької</a:t>
            </a:r>
            <a:r>
              <a:rPr lang="ru-RU" dirty="0" smtClean="0"/>
              <a:t> </a:t>
            </a:r>
            <a:r>
              <a:rPr lang="ru-RU" dirty="0" err="1" smtClean="0"/>
              <a:t>республіки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Франсуа </a:t>
            </a:r>
            <a:r>
              <a:rPr lang="ru-RU" dirty="0" err="1" smtClean="0"/>
              <a:t>Олланд</a:t>
            </a:r>
            <a:r>
              <a:rPr lang="ru-RU" dirty="0" smtClean="0"/>
              <a:t>, </a:t>
            </a:r>
            <a:r>
              <a:rPr lang="ru-RU" dirty="0" err="1" smtClean="0"/>
              <a:t>обраний</a:t>
            </a:r>
            <a:r>
              <a:rPr lang="ru-RU" dirty="0" smtClean="0"/>
              <a:t> 22 </a:t>
            </a:r>
            <a:r>
              <a:rPr lang="ru-RU" dirty="0" err="1" smtClean="0"/>
              <a:t>квітня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6 </a:t>
            </a:r>
            <a:r>
              <a:rPr lang="ru-RU" dirty="0" err="1" smtClean="0"/>
              <a:t>травня</a:t>
            </a:r>
            <a:r>
              <a:rPr lang="ru-RU" dirty="0" smtClean="0"/>
              <a:t> 2012 року.</a:t>
            </a:r>
          </a:p>
          <a:p>
            <a:endParaRPr lang="ru-RU" dirty="0" smtClean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t="6818"/>
          <a:stretch>
            <a:fillRect/>
          </a:stretch>
        </p:blipFill>
        <p:spPr bwMode="auto">
          <a:xfrm>
            <a:off x="6732240" y="116632"/>
            <a:ext cx="1993719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07504" y="2887682"/>
            <a:ext cx="88204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Президент:</a:t>
            </a:r>
          </a:p>
          <a:p>
            <a:r>
              <a:rPr lang="ru-RU" dirty="0" smtClean="0"/>
              <a:t>•</a:t>
            </a:r>
            <a:r>
              <a:rPr lang="ru-RU" dirty="0" err="1" smtClean="0"/>
              <a:t>призначає</a:t>
            </a:r>
            <a:r>
              <a:rPr lang="ru-RU" dirty="0" smtClean="0"/>
              <a:t> </a:t>
            </a:r>
            <a:r>
              <a:rPr lang="ru-RU" dirty="0" err="1" smtClean="0"/>
              <a:t>прем'єр-міністра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за </a:t>
            </a:r>
            <a:r>
              <a:rPr lang="ru-RU" dirty="0" err="1" smtClean="0"/>
              <a:t>поданням</a:t>
            </a:r>
            <a:r>
              <a:rPr lang="ru-RU" dirty="0" smtClean="0"/>
              <a:t> </a:t>
            </a:r>
            <a:r>
              <a:rPr lang="ru-RU" dirty="0" err="1" smtClean="0"/>
              <a:t>останнього</a:t>
            </a:r>
            <a:r>
              <a:rPr lang="ru-RU" dirty="0" smtClean="0"/>
              <a:t> — </a:t>
            </a:r>
            <a:r>
              <a:rPr lang="ru-RU" dirty="0" err="1" smtClean="0"/>
              <a:t>міністрів</a:t>
            </a:r>
            <a:r>
              <a:rPr lang="ru-RU" dirty="0" smtClean="0"/>
              <a:t> без </a:t>
            </a:r>
            <a:r>
              <a:rPr lang="ru-RU" dirty="0" err="1" smtClean="0"/>
              <a:t>затвердження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парламентом;</a:t>
            </a:r>
          </a:p>
          <a:p>
            <a:r>
              <a:rPr lang="ru-RU" dirty="0" smtClean="0"/>
              <a:t>•</a:t>
            </a:r>
            <a:r>
              <a:rPr lang="ru-RU" dirty="0" err="1" smtClean="0"/>
              <a:t>має</a:t>
            </a:r>
            <a:r>
              <a:rPr lang="ru-RU" dirty="0" smtClean="0"/>
              <a:t> право </a:t>
            </a:r>
            <a:r>
              <a:rPr lang="ru-RU" dirty="0" err="1" smtClean="0"/>
              <a:t>розпускати</a:t>
            </a:r>
            <a:r>
              <a:rPr lang="ru-RU" dirty="0" smtClean="0"/>
              <a:t> </a:t>
            </a:r>
            <a:r>
              <a:rPr lang="ru-RU" dirty="0" err="1" smtClean="0"/>
              <a:t>Національні</a:t>
            </a:r>
            <a:r>
              <a:rPr lang="ru-RU" dirty="0" smtClean="0"/>
              <a:t> </a:t>
            </a:r>
            <a:r>
              <a:rPr lang="ru-RU" dirty="0" err="1" smtClean="0"/>
              <a:t>збори</a:t>
            </a:r>
            <a:r>
              <a:rPr lang="ru-RU" dirty="0" smtClean="0"/>
              <a:t>;</a:t>
            </a:r>
          </a:p>
          <a:p>
            <a:r>
              <a:rPr lang="ru-RU" dirty="0" smtClean="0"/>
              <a:t>•</a:t>
            </a:r>
            <a:r>
              <a:rPr lang="ru-RU" dirty="0" err="1" smtClean="0"/>
              <a:t>має</a:t>
            </a:r>
            <a:r>
              <a:rPr lang="ru-RU" dirty="0" smtClean="0"/>
              <a:t> право </a:t>
            </a:r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 smtClean="0"/>
              <a:t>попередніх</a:t>
            </a:r>
            <a:r>
              <a:rPr lang="ru-RU" dirty="0" smtClean="0"/>
              <a:t> </a:t>
            </a:r>
            <a:r>
              <a:rPr lang="ru-RU" dirty="0" err="1" smtClean="0"/>
              <a:t>консультацій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головою </a:t>
            </a:r>
            <a:r>
              <a:rPr lang="ru-RU" dirty="0" err="1" smtClean="0"/>
              <a:t>Національних</a:t>
            </a:r>
            <a:r>
              <a:rPr lang="ru-RU" dirty="0" smtClean="0"/>
              <a:t> </a:t>
            </a:r>
            <a:r>
              <a:rPr lang="ru-RU" dirty="0" err="1" smtClean="0"/>
              <a:t>зборів</a:t>
            </a:r>
            <a:r>
              <a:rPr lang="ru-RU" dirty="0" smtClean="0"/>
              <a:t> </a:t>
            </a:r>
            <a:r>
              <a:rPr lang="ru-RU" dirty="0" err="1" smtClean="0"/>
              <a:t>призначати</a:t>
            </a:r>
            <a:r>
              <a:rPr lang="ru-RU" dirty="0" smtClean="0"/>
              <a:t> </a:t>
            </a:r>
            <a:r>
              <a:rPr lang="ru-RU" dirty="0" err="1" smtClean="0"/>
              <a:t>нові</a:t>
            </a:r>
            <a:r>
              <a:rPr lang="ru-RU" dirty="0" smtClean="0"/>
              <a:t> </a:t>
            </a:r>
            <a:r>
              <a:rPr lang="ru-RU" dirty="0" err="1" smtClean="0"/>
              <a:t>вибори</a:t>
            </a:r>
            <a:r>
              <a:rPr lang="ru-RU" dirty="0" smtClean="0"/>
              <a:t>;</a:t>
            </a:r>
          </a:p>
          <a:p>
            <a:r>
              <a:rPr lang="ru-RU" dirty="0" smtClean="0"/>
              <a:t>•</a:t>
            </a:r>
            <a:r>
              <a:rPr lang="ru-RU" dirty="0" err="1" smtClean="0"/>
              <a:t>головує</a:t>
            </a:r>
            <a:r>
              <a:rPr lang="ru-RU" dirty="0" smtClean="0"/>
              <a:t> у </a:t>
            </a:r>
            <a:r>
              <a:rPr lang="ru-RU" dirty="0" err="1" smtClean="0"/>
              <a:t>Раді</a:t>
            </a:r>
            <a:r>
              <a:rPr lang="ru-RU" dirty="0" smtClean="0"/>
              <a:t> </a:t>
            </a:r>
            <a:r>
              <a:rPr lang="ru-RU" dirty="0" err="1" smtClean="0"/>
              <a:t>міністрів</a:t>
            </a:r>
            <a:r>
              <a:rPr lang="ru-RU" dirty="0" smtClean="0"/>
              <a:t>;</a:t>
            </a:r>
          </a:p>
          <a:p>
            <a:r>
              <a:rPr lang="ru-RU" dirty="0" smtClean="0"/>
              <a:t>•</a:t>
            </a:r>
            <a:r>
              <a:rPr lang="ru-RU" dirty="0" err="1" smtClean="0"/>
              <a:t>головує</a:t>
            </a:r>
            <a:r>
              <a:rPr lang="ru-RU" dirty="0" smtClean="0"/>
              <a:t> у </a:t>
            </a:r>
            <a:r>
              <a:rPr lang="ru-RU" dirty="0" err="1" smtClean="0"/>
              <a:t>Вищій</a:t>
            </a:r>
            <a:r>
              <a:rPr lang="ru-RU" dirty="0" smtClean="0"/>
              <a:t> </a:t>
            </a:r>
            <a:r>
              <a:rPr lang="ru-RU" dirty="0" err="1" smtClean="0"/>
              <a:t>раді</a:t>
            </a:r>
            <a:r>
              <a:rPr lang="ru-RU" dirty="0" smtClean="0"/>
              <a:t> оборони;</a:t>
            </a:r>
          </a:p>
          <a:p>
            <a:r>
              <a:rPr lang="ru-RU" dirty="0" smtClean="0"/>
              <a:t>•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верховним</a:t>
            </a:r>
            <a:r>
              <a:rPr lang="ru-RU" dirty="0" smtClean="0"/>
              <a:t> </a:t>
            </a:r>
            <a:r>
              <a:rPr lang="ru-RU" dirty="0" err="1" smtClean="0"/>
              <a:t>головнокомандувачем</a:t>
            </a:r>
            <a:r>
              <a:rPr lang="ru-RU" dirty="0" smtClean="0"/>
              <a:t> </a:t>
            </a:r>
            <a:r>
              <a:rPr lang="ru-RU" dirty="0" err="1" smtClean="0"/>
              <a:t>збройними</a:t>
            </a:r>
            <a:r>
              <a:rPr lang="ru-RU" dirty="0" smtClean="0"/>
              <a:t> силами;</a:t>
            </a:r>
          </a:p>
          <a:p>
            <a:r>
              <a:rPr lang="ru-RU" dirty="0" smtClean="0"/>
              <a:t>•</a:t>
            </a:r>
            <a:r>
              <a:rPr lang="ru-RU" dirty="0" err="1" smtClean="0"/>
              <a:t>виносить</a:t>
            </a:r>
            <a:r>
              <a:rPr lang="ru-RU" dirty="0" smtClean="0"/>
              <a:t> на референдум </a:t>
            </a:r>
            <a:r>
              <a:rPr lang="ru-RU" dirty="0" err="1" smtClean="0"/>
              <a:t>проекти</a:t>
            </a:r>
            <a:r>
              <a:rPr lang="ru-RU" dirty="0" smtClean="0"/>
              <a:t> </a:t>
            </a:r>
            <a:r>
              <a:rPr lang="ru-RU" dirty="0" err="1" smtClean="0"/>
              <a:t>законів</a:t>
            </a:r>
            <a:r>
              <a:rPr lang="ru-RU" dirty="0" smtClean="0"/>
              <a:t>;</a:t>
            </a:r>
          </a:p>
          <a:p>
            <a:r>
              <a:rPr lang="ru-RU" dirty="0" smtClean="0"/>
              <a:t>•</a:t>
            </a:r>
            <a:r>
              <a:rPr lang="ru-RU" dirty="0" err="1" smtClean="0"/>
              <a:t>оприлюднює</a:t>
            </a:r>
            <a:r>
              <a:rPr lang="ru-RU" dirty="0" smtClean="0"/>
              <a:t> </a:t>
            </a:r>
            <a:r>
              <a:rPr lang="ru-RU" dirty="0" err="1" smtClean="0"/>
              <a:t>закони</a:t>
            </a:r>
            <a:r>
              <a:rPr lang="ru-RU" dirty="0" smtClean="0"/>
              <a:t>;</a:t>
            </a:r>
          </a:p>
          <a:p>
            <a:r>
              <a:rPr lang="ru-RU" dirty="0" smtClean="0"/>
              <a:t>•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вживати</a:t>
            </a:r>
            <a:r>
              <a:rPr lang="ru-RU" dirty="0" smtClean="0"/>
              <a:t> </a:t>
            </a:r>
            <a:r>
              <a:rPr lang="ru-RU" dirty="0" err="1" smtClean="0"/>
              <a:t>будь-яких</a:t>
            </a:r>
            <a:r>
              <a:rPr lang="ru-RU" dirty="0" smtClean="0"/>
              <a:t> </a:t>
            </a:r>
            <a:r>
              <a:rPr lang="ru-RU" dirty="0" err="1" smtClean="0"/>
              <a:t>надзвичайних</a:t>
            </a:r>
            <a:r>
              <a:rPr lang="ru-RU" dirty="0" smtClean="0"/>
              <a:t> </a:t>
            </a:r>
            <a:r>
              <a:rPr lang="ru-RU" dirty="0" err="1" smtClean="0"/>
              <a:t>заходів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«</a:t>
            </a:r>
            <a:r>
              <a:rPr lang="ru-RU" dirty="0" err="1" smtClean="0"/>
              <a:t>диктуються</a:t>
            </a:r>
            <a:r>
              <a:rPr lang="ru-RU" dirty="0" smtClean="0"/>
              <a:t> </a:t>
            </a:r>
            <a:r>
              <a:rPr lang="ru-RU" dirty="0" err="1" smtClean="0"/>
              <a:t>обставинами</a:t>
            </a:r>
            <a:r>
              <a:rPr lang="ru-RU" dirty="0" smtClean="0"/>
              <a:t>»;</a:t>
            </a:r>
          </a:p>
          <a:p>
            <a:r>
              <a:rPr lang="ru-RU" dirty="0" smtClean="0"/>
              <a:t>•</a:t>
            </a:r>
            <a:r>
              <a:rPr lang="ru-RU" dirty="0" err="1" smtClean="0"/>
              <a:t>очолює</a:t>
            </a:r>
            <a:r>
              <a:rPr lang="ru-RU" dirty="0" smtClean="0"/>
              <a:t> </a:t>
            </a:r>
            <a:r>
              <a:rPr lang="ru-RU" dirty="0" err="1" smtClean="0"/>
              <a:t>Вищу</a:t>
            </a:r>
            <a:r>
              <a:rPr lang="ru-RU" dirty="0" smtClean="0"/>
              <a:t> раду </a:t>
            </a:r>
            <a:r>
              <a:rPr lang="ru-RU" dirty="0" err="1" smtClean="0"/>
              <a:t>магістратури</a:t>
            </a:r>
            <a:r>
              <a:rPr lang="ru-RU" dirty="0" smtClean="0"/>
              <a:t>.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660232" y="2636912"/>
            <a:ext cx="21602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</a:rPr>
              <a:t>Президент </a:t>
            </a:r>
            <a:r>
              <a:rPr lang="ru-RU" sz="1100" b="1" dirty="0" err="1" smtClean="0">
                <a:solidFill>
                  <a:schemeClr val="bg1"/>
                </a:solidFill>
              </a:rPr>
              <a:t>Франції</a:t>
            </a:r>
            <a:r>
              <a:rPr lang="ru-RU" sz="1100" b="1" dirty="0" smtClean="0">
                <a:solidFill>
                  <a:schemeClr val="bg1"/>
                </a:solidFill>
              </a:rPr>
              <a:t> Франсуа </a:t>
            </a:r>
            <a:r>
              <a:rPr lang="ru-RU" sz="1100" b="1" dirty="0" err="1" smtClean="0">
                <a:solidFill>
                  <a:schemeClr val="bg1"/>
                </a:solidFill>
              </a:rPr>
              <a:t>Олланд</a:t>
            </a:r>
            <a:r>
              <a:rPr lang="ru-RU" sz="1100" b="1" dirty="0" smtClean="0">
                <a:solidFill>
                  <a:schemeClr val="bg1"/>
                </a:solidFill>
              </a:rPr>
              <a:t> </a:t>
            </a:r>
            <a:r>
              <a:rPr lang="ru-RU" sz="1050" b="1" dirty="0" smtClean="0">
                <a:solidFill>
                  <a:schemeClr val="bg1"/>
                </a:solidFill>
              </a:rPr>
              <a:t>(</a:t>
            </a:r>
            <a:r>
              <a:rPr lang="ru-RU" sz="1000" b="1" dirty="0" err="1" smtClean="0">
                <a:solidFill>
                  <a:schemeClr val="bg1"/>
                </a:solidFill>
              </a:rPr>
              <a:t>з</a:t>
            </a:r>
            <a:r>
              <a:rPr lang="ru-RU" sz="1000" b="1" dirty="0" smtClean="0">
                <a:solidFill>
                  <a:schemeClr val="bg1"/>
                </a:solidFill>
              </a:rPr>
              <a:t> 2012 р.)</a:t>
            </a:r>
            <a:endParaRPr lang="uk-UA" sz="105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63722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/>
              <a:t>Виконавча влада</a:t>
            </a:r>
          </a:p>
          <a:p>
            <a:r>
              <a:rPr lang="uk-UA" dirty="0" smtClean="0"/>
              <a:t> </a:t>
            </a:r>
          </a:p>
          <a:p>
            <a:r>
              <a:rPr lang="uk-UA" dirty="0" smtClean="0"/>
              <a:t> Прем'єр-міністр Франції </a:t>
            </a:r>
            <a:r>
              <a:rPr lang="uk-UA" dirty="0" err="1" smtClean="0"/>
              <a:t>Жан-Марк</a:t>
            </a:r>
            <a:r>
              <a:rPr lang="uk-UA" dirty="0" smtClean="0"/>
              <a:t> Еро</a:t>
            </a:r>
          </a:p>
          <a:p>
            <a:endParaRPr lang="uk-UA" dirty="0" smtClean="0"/>
          </a:p>
          <a:p>
            <a:r>
              <a:rPr lang="uk-UA" dirty="0" smtClean="0"/>
              <a:t>Виконавча влада здійснюється Президентом і Радою Міністрів (урядом). Президент призначає прем'єр-міністра і за його поданням — міністрів. Член парламенту не може бути одночасно членом уряду. Уряду не потрібний вотум довіри, однак він може бути відправлений у відставку через вотум недовіри, оголошений більшістю в Національній асамблеї.</a:t>
            </a:r>
          </a:p>
          <a:p>
            <a:endParaRPr lang="uk-UA" dirty="0" smtClean="0"/>
          </a:p>
          <a:p>
            <a:r>
              <a:rPr lang="uk-UA" dirty="0" smtClean="0"/>
              <a:t>Рада Міністрів (уряд) сформована 14 листопада 2010 року. В уряд входять представники Союзу на підтримку народного руху (СПНР), Нового центру (НЦ) і безпартійні. Впродовж п'яти років (2007–2012) прем'єр-міністром Французької Республіки був Франсуа </a:t>
            </a:r>
            <a:r>
              <a:rPr lang="uk-UA" dirty="0" err="1" smtClean="0"/>
              <a:t>Фійон</a:t>
            </a:r>
            <a:r>
              <a:rPr lang="uk-UA" dirty="0" smtClean="0"/>
              <a:t>. Від 15 травня 2012 року уряд Франції очолює </a:t>
            </a:r>
            <a:r>
              <a:rPr lang="uk-UA" dirty="0" err="1" smtClean="0"/>
              <a:t>Жан-Марк</a:t>
            </a:r>
            <a:r>
              <a:rPr lang="uk-UA" dirty="0" smtClean="0"/>
              <a:t> Еро.</a:t>
            </a:r>
            <a:endParaRPr lang="uk-UA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b="3681"/>
          <a:stretch>
            <a:fillRect/>
          </a:stretch>
        </p:blipFill>
        <p:spPr bwMode="auto">
          <a:xfrm>
            <a:off x="6444208" y="2852936"/>
            <a:ext cx="244827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678px-Logo_de_l'Assemblée_nationale_française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116632"/>
            <a:ext cx="2520280" cy="22303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084168" y="2276873"/>
            <a:ext cx="2736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b="1" i="1" dirty="0" smtClean="0"/>
              <a:t>Логотип Національної Асамблеї Франції</a:t>
            </a:r>
            <a:endParaRPr lang="uk-UA" sz="1200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444208" y="6396335"/>
            <a:ext cx="2376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b="1" i="1" dirty="0" smtClean="0"/>
              <a:t>Прем'єр-міністр Франції </a:t>
            </a:r>
            <a:r>
              <a:rPr lang="uk-UA" sz="1200" b="1" i="1" dirty="0" err="1" smtClean="0"/>
              <a:t>Жан-Марк</a:t>
            </a:r>
            <a:r>
              <a:rPr lang="uk-UA" sz="1200" b="1" i="1" dirty="0" smtClean="0"/>
              <a:t> Еро</a:t>
            </a:r>
            <a:endParaRPr lang="uk-UA" sz="1200" b="1" i="1" dirty="0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0"/>
            <a:ext cx="42723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i="1" dirty="0" smtClean="0"/>
              <a:t>Політичні партії</a:t>
            </a:r>
            <a:endParaRPr lang="uk-UA" sz="3200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91272" y="692696"/>
            <a:ext cx="65527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 smtClean="0"/>
              <a:t>• </a:t>
            </a:r>
            <a:r>
              <a:rPr lang="uk-UA" sz="1500" b="1" dirty="0" smtClean="0">
                <a:solidFill>
                  <a:srgbClr val="0070C0"/>
                </a:solidFill>
              </a:rPr>
              <a:t>«Зелені»(</a:t>
            </a:r>
            <a:r>
              <a:rPr lang="en-US" sz="1500" b="1" dirty="0" smtClean="0">
                <a:solidFill>
                  <a:srgbClr val="0070C0"/>
                </a:solidFill>
              </a:rPr>
              <a:t>Les </a:t>
            </a:r>
            <a:r>
              <a:rPr lang="en-US" sz="1500" b="1" dirty="0" err="1" smtClean="0">
                <a:solidFill>
                  <a:srgbClr val="0070C0"/>
                </a:solidFill>
              </a:rPr>
              <a:t>Verts</a:t>
            </a:r>
            <a:r>
              <a:rPr lang="en-US" sz="1500" b="1" dirty="0" smtClean="0">
                <a:solidFill>
                  <a:srgbClr val="0070C0"/>
                </a:solidFill>
              </a:rPr>
              <a:t>). </a:t>
            </a:r>
            <a:r>
              <a:rPr lang="uk-UA" sz="1500" dirty="0" smtClean="0"/>
              <a:t>Екологічна партія. Заснована в 1984 р. Налічує біля 9,1 тис. членів(2007 р.). Національний секретар — </a:t>
            </a:r>
            <a:r>
              <a:rPr lang="uk-UA" sz="1500" dirty="0" err="1" smtClean="0"/>
              <a:t>Сесіль</a:t>
            </a:r>
            <a:r>
              <a:rPr lang="uk-UA" sz="1500" dirty="0" smtClean="0"/>
              <a:t> ДЮФЛО(</a:t>
            </a:r>
            <a:r>
              <a:rPr lang="en-US" sz="1500" dirty="0" smtClean="0"/>
              <a:t>Cecile </a:t>
            </a:r>
            <a:r>
              <a:rPr lang="en-US" sz="1500" dirty="0" err="1" smtClean="0"/>
              <a:t>Duflot</a:t>
            </a:r>
            <a:r>
              <a:rPr lang="en-US" sz="1500" dirty="0" smtClean="0"/>
              <a:t>, </a:t>
            </a:r>
            <a:r>
              <a:rPr lang="uk-UA" sz="1500" dirty="0" smtClean="0"/>
              <a:t>жін.).</a:t>
            </a:r>
          </a:p>
          <a:p>
            <a:pPr>
              <a:buFont typeface="Arial" pitchFamily="34" charset="0"/>
              <a:buChar char="•"/>
            </a:pPr>
            <a:r>
              <a:rPr lang="uk-UA" sz="1500" dirty="0"/>
              <a:t> </a:t>
            </a:r>
            <a:r>
              <a:rPr lang="uk-UA" sz="1500" b="1" dirty="0" smtClean="0">
                <a:solidFill>
                  <a:srgbClr val="0070C0"/>
                </a:solidFill>
              </a:rPr>
              <a:t>Рух за Францію </a:t>
            </a:r>
            <a:r>
              <a:rPr lang="uk-UA" sz="1500" dirty="0" smtClean="0"/>
              <a:t>— РФ (</a:t>
            </a:r>
            <a:r>
              <a:rPr lang="en-US" sz="1500" dirty="0" err="1" smtClean="0"/>
              <a:t>Mouvement</a:t>
            </a:r>
            <a:r>
              <a:rPr lang="en-US" sz="1500" dirty="0" smtClean="0"/>
              <a:t> pour la France — MPF) — </a:t>
            </a:r>
            <a:r>
              <a:rPr lang="uk-UA" sz="1500" dirty="0" smtClean="0"/>
              <a:t>партія, створена в 1994 р. Налічує біля 22 тис. членів (2007 р.). Голова — </a:t>
            </a:r>
            <a:r>
              <a:rPr lang="uk-UA" sz="1500" dirty="0" err="1" smtClean="0"/>
              <a:t>Філіпп</a:t>
            </a:r>
            <a:r>
              <a:rPr lang="uk-UA" sz="1500" dirty="0" smtClean="0"/>
              <a:t> де </a:t>
            </a:r>
            <a:r>
              <a:rPr lang="uk-UA" sz="1500" dirty="0" err="1" smtClean="0"/>
              <a:t>Віл'є</a:t>
            </a:r>
            <a:r>
              <a:rPr lang="uk-UA" sz="1500" dirty="0" smtClean="0"/>
              <a:t>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6"/>
            <a:ext cx="2382409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2204864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500" dirty="0" smtClean="0"/>
              <a:t>• </a:t>
            </a:r>
            <a:r>
              <a:rPr lang="uk-UA" sz="1500" b="1" dirty="0" smtClean="0">
                <a:solidFill>
                  <a:srgbClr val="0070C0"/>
                </a:solidFill>
              </a:rPr>
              <a:t>Демократичний рух </a:t>
            </a:r>
            <a:r>
              <a:rPr lang="uk-UA" sz="1500" dirty="0" smtClean="0"/>
              <a:t>— ДР (</a:t>
            </a:r>
            <a:r>
              <a:rPr lang="en-US" sz="1500" dirty="0" err="1" smtClean="0"/>
              <a:t>Mouvement</a:t>
            </a:r>
            <a:r>
              <a:rPr lang="en-US" sz="1500" dirty="0" smtClean="0"/>
              <a:t> </a:t>
            </a:r>
            <a:r>
              <a:rPr lang="en-US" sz="1500" dirty="0" err="1" smtClean="0"/>
              <a:t>Democrate</a:t>
            </a:r>
            <a:r>
              <a:rPr lang="en-US" sz="1500" dirty="0" smtClean="0"/>
              <a:t> — </a:t>
            </a:r>
            <a:r>
              <a:rPr lang="en-US" sz="1500" dirty="0" err="1" smtClean="0"/>
              <a:t>MoDem</a:t>
            </a:r>
            <a:r>
              <a:rPr lang="en-US" sz="1500" dirty="0" smtClean="0"/>
              <a:t>). </a:t>
            </a:r>
            <a:r>
              <a:rPr lang="uk-UA" sz="1500" dirty="0" smtClean="0"/>
              <a:t>Створена 10 травня 2007 р. колишніми членами Союзу за французьку демократію (СФД), Екологічної партії КАП 21 і партії «Зелені». Лідер — Франсуа </a:t>
            </a:r>
            <a:r>
              <a:rPr lang="uk-UA" sz="1500" dirty="0" err="1" smtClean="0"/>
              <a:t>Байру</a:t>
            </a:r>
            <a:r>
              <a:rPr lang="uk-UA" sz="1500" dirty="0" smtClean="0"/>
              <a:t>.</a:t>
            </a:r>
          </a:p>
          <a:p>
            <a:r>
              <a:rPr lang="uk-UA" sz="1500" dirty="0" smtClean="0"/>
              <a:t>• </a:t>
            </a:r>
            <a:r>
              <a:rPr lang="uk-UA" sz="1500" b="1" dirty="0" smtClean="0">
                <a:solidFill>
                  <a:srgbClr val="0070C0"/>
                </a:solidFill>
              </a:rPr>
              <a:t>Ліва радикальна партія </a:t>
            </a:r>
            <a:r>
              <a:rPr lang="uk-UA" sz="1500" dirty="0" smtClean="0"/>
              <a:t>— ЛРП (</a:t>
            </a:r>
            <a:r>
              <a:rPr lang="en-US" sz="1500" dirty="0" err="1" smtClean="0"/>
              <a:t>Parti</a:t>
            </a:r>
            <a:r>
              <a:rPr lang="en-US" sz="1500" dirty="0" smtClean="0"/>
              <a:t> Radical de gauche — PRG). </a:t>
            </a:r>
            <a:r>
              <a:rPr lang="uk-UA" sz="1500" dirty="0" smtClean="0"/>
              <a:t>Заснована в 1972 р. як Рух лівих радикалів (РЛР). З 1996 р. — Радикал-соціалістична партія. Нинішню назву має з 1997 р. Налічує 10 тис. членів (2007 р.). Голова — </a:t>
            </a:r>
            <a:r>
              <a:rPr lang="uk-UA" sz="1500" dirty="0" err="1" smtClean="0"/>
              <a:t>Жан-</a:t>
            </a:r>
            <a:r>
              <a:rPr lang="uk-UA" sz="1500" dirty="0" smtClean="0"/>
              <a:t> Мішель </a:t>
            </a:r>
            <a:r>
              <a:rPr lang="uk-UA" sz="1500" dirty="0" err="1" smtClean="0"/>
              <a:t>Байле</a:t>
            </a:r>
            <a:r>
              <a:rPr lang="uk-UA" sz="1500" dirty="0" smtClean="0"/>
              <a:t>(</a:t>
            </a:r>
            <a:r>
              <a:rPr lang="en-US" sz="1500" dirty="0" smtClean="0"/>
              <a:t>Jean — Michel </a:t>
            </a:r>
            <a:r>
              <a:rPr lang="en-US" sz="1500" dirty="0" err="1" smtClean="0"/>
              <a:t>Baylet</a:t>
            </a:r>
            <a:r>
              <a:rPr lang="en-US" sz="1500" dirty="0" smtClean="0"/>
              <a:t>).</a:t>
            </a:r>
          </a:p>
          <a:p>
            <a:r>
              <a:rPr lang="uk-UA" sz="1500" dirty="0" smtClean="0"/>
              <a:t>• </a:t>
            </a:r>
            <a:r>
              <a:rPr lang="uk-UA" sz="1500" b="1" dirty="0" smtClean="0">
                <a:solidFill>
                  <a:srgbClr val="0070C0"/>
                </a:solidFill>
              </a:rPr>
              <a:t>Національний фронт </a:t>
            </a:r>
            <a:r>
              <a:rPr lang="uk-UA" sz="1500" dirty="0" smtClean="0"/>
              <a:t>— НФ (</a:t>
            </a:r>
            <a:r>
              <a:rPr lang="en-US" sz="1500" dirty="0" smtClean="0"/>
              <a:t>Front National — FN). </a:t>
            </a:r>
            <a:r>
              <a:rPr lang="uk-UA" sz="1500" dirty="0" smtClean="0"/>
              <a:t>Крайня права партія. Заснована у 1972 р. </a:t>
            </a:r>
            <a:r>
              <a:rPr lang="uk-UA" sz="1500" dirty="0" err="1" smtClean="0"/>
              <a:t>Ле</a:t>
            </a:r>
            <a:r>
              <a:rPr lang="uk-UA" sz="1500" dirty="0" smtClean="0"/>
              <a:t> </a:t>
            </a:r>
            <a:r>
              <a:rPr lang="uk-UA" sz="1500" dirty="0" err="1" smtClean="0"/>
              <a:t>Пеном</a:t>
            </a:r>
            <a:r>
              <a:rPr lang="uk-UA" sz="1500" dirty="0" smtClean="0"/>
              <a:t>. Налічує близько 40 тис. членів (1999 р.). Керуючий орган — з'їзд. Голова — Жан-Марі </a:t>
            </a:r>
            <a:r>
              <a:rPr lang="uk-UA" sz="1500" dirty="0" err="1" smtClean="0"/>
              <a:t>Ле</a:t>
            </a:r>
            <a:r>
              <a:rPr lang="uk-UA" sz="1500" dirty="0" smtClean="0"/>
              <a:t> </a:t>
            </a:r>
            <a:r>
              <a:rPr lang="uk-UA" sz="1500" dirty="0" err="1" smtClean="0"/>
              <a:t>Пен</a:t>
            </a:r>
            <a:r>
              <a:rPr lang="uk-UA" sz="1500" dirty="0" smtClean="0"/>
              <a:t> (</a:t>
            </a:r>
            <a:r>
              <a:rPr lang="en-US" sz="1500" dirty="0" smtClean="0"/>
              <a:t>Jean — Marie Le Pen). </a:t>
            </a:r>
            <a:r>
              <a:rPr lang="uk-UA" sz="1500" dirty="0" smtClean="0"/>
              <a:t>Генеральний секретар — Луї </a:t>
            </a:r>
            <a:r>
              <a:rPr lang="uk-UA" sz="1500" dirty="0" err="1" smtClean="0"/>
              <a:t>Альйо</a:t>
            </a:r>
            <a:r>
              <a:rPr lang="uk-UA" sz="1500" dirty="0" smtClean="0"/>
              <a:t>(</a:t>
            </a:r>
            <a:r>
              <a:rPr lang="en-US" sz="1500" dirty="0" smtClean="0"/>
              <a:t>Louis </a:t>
            </a:r>
            <a:r>
              <a:rPr lang="en-US" sz="1500" dirty="0" err="1" smtClean="0"/>
              <a:t>Aliot</a:t>
            </a:r>
            <a:r>
              <a:rPr lang="en-US" sz="1500" dirty="0" smtClean="0"/>
              <a:t>). </a:t>
            </a:r>
            <a:r>
              <a:rPr lang="uk-UA" sz="1500" dirty="0" smtClean="0"/>
              <a:t>Видає щомісячний журнал «</a:t>
            </a:r>
            <a:r>
              <a:rPr lang="uk-UA" sz="1500" dirty="0" err="1" smtClean="0"/>
              <a:t>Екрі</a:t>
            </a:r>
            <a:r>
              <a:rPr lang="uk-UA" sz="1500" dirty="0" smtClean="0"/>
              <a:t> де Парі».</a:t>
            </a:r>
          </a:p>
          <a:p>
            <a:r>
              <a:rPr lang="uk-UA" sz="1500" dirty="0" smtClean="0"/>
              <a:t>• </a:t>
            </a:r>
            <a:r>
              <a:rPr lang="uk-UA" sz="1500" b="1" dirty="0" smtClean="0">
                <a:solidFill>
                  <a:srgbClr val="0070C0"/>
                </a:solidFill>
              </a:rPr>
              <a:t>Національний центр незалежних і селян </a:t>
            </a:r>
            <a:r>
              <a:rPr lang="uk-UA" sz="1500" dirty="0" smtClean="0"/>
              <a:t>— НЦНС (</a:t>
            </a:r>
            <a:r>
              <a:rPr lang="en-US" sz="1500" dirty="0" smtClean="0"/>
              <a:t>Centre National des </a:t>
            </a:r>
            <a:r>
              <a:rPr lang="en-US" sz="1500" dirty="0" err="1" smtClean="0"/>
              <a:t>Independants</a:t>
            </a:r>
            <a:r>
              <a:rPr lang="en-US" sz="1500" dirty="0" smtClean="0"/>
              <a:t> et des </a:t>
            </a:r>
            <a:r>
              <a:rPr lang="en-US" sz="1500" dirty="0" err="1" smtClean="0"/>
              <a:t>Paysans</a:t>
            </a:r>
            <a:r>
              <a:rPr lang="en-US" sz="1500" dirty="0" smtClean="0"/>
              <a:t> — CNIP). </a:t>
            </a:r>
            <a:r>
              <a:rPr lang="uk-UA" sz="1500" dirty="0" smtClean="0"/>
              <a:t>Партія заснована у 1949 р. З 2002 р. входить в Союз підтримки народного руху (СПНР). Голова — </a:t>
            </a:r>
            <a:r>
              <a:rPr lang="uk-UA" sz="1500" dirty="0" err="1" smtClean="0"/>
              <a:t>Аннік</a:t>
            </a:r>
            <a:r>
              <a:rPr lang="uk-UA" sz="1500" dirty="0" smtClean="0"/>
              <a:t> </a:t>
            </a:r>
            <a:r>
              <a:rPr lang="uk-UA" sz="1500" dirty="0" err="1" smtClean="0"/>
              <a:t>дю</a:t>
            </a:r>
            <a:r>
              <a:rPr lang="uk-UA" sz="1500" dirty="0" smtClean="0"/>
              <a:t> </a:t>
            </a:r>
            <a:r>
              <a:rPr lang="uk-UA" sz="1500" dirty="0" err="1" smtClean="0"/>
              <a:t>Роскоут</a:t>
            </a:r>
            <a:r>
              <a:rPr lang="uk-UA" sz="1500" dirty="0" smtClean="0"/>
              <a:t> (</a:t>
            </a:r>
            <a:r>
              <a:rPr lang="en-US" sz="1500" dirty="0" err="1" smtClean="0"/>
              <a:t>Annick</a:t>
            </a:r>
            <a:r>
              <a:rPr lang="en-US" sz="1500" dirty="0" smtClean="0"/>
              <a:t> du </a:t>
            </a:r>
            <a:r>
              <a:rPr lang="en-US" sz="1500" dirty="0" err="1" smtClean="0"/>
              <a:t>Roscoat</a:t>
            </a:r>
            <a:r>
              <a:rPr lang="en-US" sz="1500" dirty="0" smtClean="0"/>
              <a:t>). </a:t>
            </a:r>
            <a:r>
              <a:rPr lang="uk-UA" sz="1500" dirty="0" smtClean="0"/>
              <a:t>Генеральний секретар — </a:t>
            </a:r>
            <a:r>
              <a:rPr lang="uk-UA" sz="1500" dirty="0" err="1" smtClean="0"/>
              <a:t>Бернар</a:t>
            </a:r>
            <a:r>
              <a:rPr lang="uk-UA" sz="1500" dirty="0" smtClean="0"/>
              <a:t> </a:t>
            </a:r>
            <a:r>
              <a:rPr lang="uk-UA" sz="1500" dirty="0" err="1" smtClean="0"/>
              <a:t>Боде</a:t>
            </a:r>
            <a:r>
              <a:rPr lang="uk-UA" sz="1500" dirty="0" smtClean="0"/>
              <a:t> (</a:t>
            </a:r>
            <a:r>
              <a:rPr lang="en-US" sz="1500" dirty="0" smtClean="0"/>
              <a:t>Bernard </a:t>
            </a:r>
            <a:r>
              <a:rPr lang="en-US" sz="1500" dirty="0" err="1" smtClean="0"/>
              <a:t>Beaudet</a:t>
            </a:r>
            <a:r>
              <a:rPr lang="en-US" sz="1500" dirty="0" smtClean="0"/>
              <a:t>).</a:t>
            </a:r>
          </a:p>
          <a:p>
            <a:r>
              <a:rPr lang="uk-UA" sz="1500" dirty="0" err="1" smtClean="0"/>
              <a:t>•</a:t>
            </a:r>
            <a:r>
              <a:rPr lang="uk-UA" sz="1500" b="1" dirty="0" err="1" smtClean="0">
                <a:solidFill>
                  <a:srgbClr val="0070C0"/>
                </a:solidFill>
              </a:rPr>
              <a:t>Новий</a:t>
            </a:r>
            <a:r>
              <a:rPr lang="uk-UA" sz="1500" b="1" dirty="0" smtClean="0">
                <a:solidFill>
                  <a:srgbClr val="0070C0"/>
                </a:solidFill>
              </a:rPr>
              <a:t> центр </a:t>
            </a:r>
            <a:r>
              <a:rPr lang="uk-UA" sz="1500" dirty="0" smtClean="0"/>
              <a:t>— НЦ (</a:t>
            </a:r>
            <a:r>
              <a:rPr lang="en-US" sz="1500" dirty="0" smtClean="0"/>
              <a:t>Le Nouveau Centre — NC). </a:t>
            </a:r>
            <a:r>
              <a:rPr lang="uk-UA" sz="1500" dirty="0" smtClean="0"/>
              <a:t>Створений в 2007 р. колишніми членами Союзу за французьку демократію (СФД). Голова — </a:t>
            </a:r>
            <a:r>
              <a:rPr lang="uk-UA" sz="1500" dirty="0" err="1" smtClean="0"/>
              <a:t>Ерве</a:t>
            </a:r>
            <a:r>
              <a:rPr lang="uk-UA" sz="1500" dirty="0" smtClean="0"/>
              <a:t> Морен (</a:t>
            </a:r>
            <a:r>
              <a:rPr lang="en-US" sz="1500" dirty="0" err="1" smtClean="0"/>
              <a:t>Herve</a:t>
            </a:r>
            <a:r>
              <a:rPr lang="en-US" sz="1500" dirty="0" smtClean="0"/>
              <a:t> Morin).</a:t>
            </a:r>
          </a:p>
          <a:p>
            <a:r>
              <a:rPr lang="uk-UA" sz="1500" dirty="0" smtClean="0"/>
              <a:t>• </a:t>
            </a:r>
            <a:r>
              <a:rPr lang="uk-UA" sz="1500" b="1" dirty="0" smtClean="0">
                <a:solidFill>
                  <a:srgbClr val="0070C0"/>
                </a:solidFill>
              </a:rPr>
              <a:t>Радикальна партія </a:t>
            </a:r>
            <a:r>
              <a:rPr lang="uk-UA" sz="1500" dirty="0" smtClean="0"/>
              <a:t>— РП (</a:t>
            </a:r>
            <a:r>
              <a:rPr lang="en-US" sz="1500" dirty="0" err="1" smtClean="0"/>
              <a:t>Parti</a:t>
            </a:r>
            <a:r>
              <a:rPr lang="en-US" sz="1500" dirty="0" smtClean="0"/>
              <a:t> Radical). </a:t>
            </a:r>
            <a:r>
              <a:rPr lang="uk-UA" sz="1500" dirty="0" smtClean="0"/>
              <a:t>Заснована в 1901 р. З 2002 р. входить в Союз підтримки народного руху (СПНР). Голова — Жан </a:t>
            </a:r>
            <a:r>
              <a:rPr lang="uk-UA" sz="1500" dirty="0" err="1" smtClean="0"/>
              <a:t>Луі</a:t>
            </a:r>
            <a:r>
              <a:rPr lang="uk-UA" sz="1500" dirty="0" smtClean="0"/>
              <a:t> </a:t>
            </a:r>
            <a:r>
              <a:rPr lang="uk-UA" sz="1500" dirty="0" err="1" smtClean="0"/>
              <a:t>Борлоо</a:t>
            </a:r>
            <a:r>
              <a:rPr lang="uk-UA" sz="1500" dirty="0" smtClean="0"/>
              <a:t> (</a:t>
            </a:r>
            <a:r>
              <a:rPr lang="en-US" sz="1500" dirty="0" smtClean="0"/>
              <a:t>Jean- Louis </a:t>
            </a:r>
            <a:r>
              <a:rPr lang="en-US" sz="1500" dirty="0" err="1" smtClean="0"/>
              <a:t>Borloo</a:t>
            </a:r>
            <a:r>
              <a:rPr lang="en-US" sz="1500" dirty="0" smtClean="0"/>
              <a:t>). </a:t>
            </a:r>
            <a:r>
              <a:rPr lang="uk-UA" sz="1500" dirty="0" smtClean="0"/>
              <a:t>Генеральний секретар — </a:t>
            </a:r>
            <a:r>
              <a:rPr lang="uk-UA" sz="1500" dirty="0" err="1" smtClean="0"/>
              <a:t>Лоран</a:t>
            </a:r>
            <a:r>
              <a:rPr lang="uk-UA" sz="1500" dirty="0" smtClean="0"/>
              <a:t> </a:t>
            </a:r>
            <a:r>
              <a:rPr lang="uk-UA" sz="1500" dirty="0" err="1" smtClean="0"/>
              <a:t>Енар</a:t>
            </a:r>
            <a:r>
              <a:rPr lang="uk-UA" sz="1500" dirty="0" smtClean="0"/>
              <a:t> (</a:t>
            </a:r>
            <a:r>
              <a:rPr lang="en-US" sz="1500" dirty="0" smtClean="0"/>
              <a:t>Laurent </a:t>
            </a:r>
            <a:r>
              <a:rPr lang="en-US" sz="1500" dirty="0" err="1" smtClean="0"/>
              <a:t>Henart</a:t>
            </a:r>
            <a:r>
              <a:rPr lang="en-US" sz="1500" dirty="0" smtClean="0"/>
              <a:t>)</a:t>
            </a:r>
            <a:r>
              <a:rPr lang="en-US" dirty="0" smtClean="0"/>
              <a:t>.</a:t>
            </a:r>
            <a:endParaRPr lang="en-US" dirty="0" smtClean="0"/>
          </a:p>
        </p:txBody>
      </p:sp>
    </p:spTree>
  </p:cSld>
  <p:clrMapOvr>
    <a:masterClrMapping/>
  </p:clrMapOvr>
  <p:transition spd="med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700808"/>
            <a:ext cx="9144000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500" dirty="0" smtClean="0"/>
              <a:t>• </a:t>
            </a:r>
            <a:r>
              <a:rPr lang="uk-UA" sz="1500" b="1" dirty="0" smtClean="0">
                <a:solidFill>
                  <a:srgbClr val="0070C0"/>
                </a:solidFill>
              </a:rPr>
              <a:t>Солідарна республіка </a:t>
            </a:r>
            <a:r>
              <a:rPr lang="uk-UA" sz="1500" dirty="0" smtClean="0"/>
              <a:t>— СР(</a:t>
            </a:r>
            <a:r>
              <a:rPr lang="en-US" sz="1500" dirty="0" err="1" smtClean="0"/>
              <a:t>Republique</a:t>
            </a:r>
            <a:r>
              <a:rPr lang="en-US" sz="1500" dirty="0" smtClean="0"/>
              <a:t> </a:t>
            </a:r>
            <a:r>
              <a:rPr lang="en-US" sz="1500" dirty="0" err="1" smtClean="0"/>
              <a:t>solidaire</a:t>
            </a:r>
            <a:r>
              <a:rPr lang="en-US" sz="1500" dirty="0" smtClean="0"/>
              <a:t> — RS) — </a:t>
            </a:r>
            <a:r>
              <a:rPr lang="uk-UA" sz="1500" dirty="0" smtClean="0"/>
              <a:t>політичний рух, заснований 19 червня 2010 р. Засновник і голова — Домінік де </a:t>
            </a:r>
            <a:r>
              <a:rPr lang="uk-UA" sz="1500" dirty="0" err="1" smtClean="0"/>
              <a:t>Вільпен</a:t>
            </a:r>
            <a:r>
              <a:rPr lang="uk-UA" sz="1500" dirty="0" smtClean="0"/>
              <a:t> (</a:t>
            </a:r>
            <a:r>
              <a:rPr lang="en-US" sz="1500" dirty="0" err="1" smtClean="0"/>
              <a:t>Dominigue</a:t>
            </a:r>
            <a:r>
              <a:rPr lang="en-US" sz="1500" dirty="0" smtClean="0"/>
              <a:t> de </a:t>
            </a:r>
            <a:r>
              <a:rPr lang="en-US" sz="1500" dirty="0" err="1" smtClean="0"/>
              <a:t>Villepin</a:t>
            </a:r>
            <a:r>
              <a:rPr lang="en-US" sz="1500" dirty="0" smtClean="0"/>
              <a:t>).</a:t>
            </a:r>
          </a:p>
          <a:p>
            <a:r>
              <a:rPr lang="uk-UA" sz="1500" dirty="0" smtClean="0"/>
              <a:t>• </a:t>
            </a:r>
            <a:r>
              <a:rPr lang="uk-UA" sz="1500" b="1" dirty="0" smtClean="0">
                <a:solidFill>
                  <a:srgbClr val="0070C0"/>
                </a:solidFill>
              </a:rPr>
              <a:t>Союз в підтримку народного руху </a:t>
            </a:r>
            <a:r>
              <a:rPr lang="uk-UA" sz="1500" dirty="0" smtClean="0"/>
              <a:t>— СПНР (</a:t>
            </a:r>
            <a:r>
              <a:rPr lang="en-US" sz="1500" dirty="0" err="1" smtClean="0"/>
              <a:t>Unin</a:t>
            </a:r>
            <a:r>
              <a:rPr lang="en-US" sz="1500" dirty="0" smtClean="0"/>
              <a:t> pour un </a:t>
            </a:r>
            <a:r>
              <a:rPr lang="en-US" sz="1500" dirty="0" err="1" smtClean="0"/>
              <a:t>Mouvement</a:t>
            </a:r>
            <a:r>
              <a:rPr lang="en-US" sz="1500" dirty="0" smtClean="0"/>
              <a:t> </a:t>
            </a:r>
            <a:r>
              <a:rPr lang="en-US" sz="1500" dirty="0" err="1" smtClean="0"/>
              <a:t>populaire</a:t>
            </a:r>
            <a:r>
              <a:rPr lang="en-US" sz="1500" dirty="0" smtClean="0"/>
              <a:t> — UMP) — </a:t>
            </a:r>
            <a:r>
              <a:rPr lang="uk-UA" sz="1500" dirty="0" smtClean="0"/>
              <a:t>партія, створена в 2002 р. як передвиборне об'єднання під назвою Союз за президентську більшість (СПБ). У вересні 2002 р. в СПБ влились Об'єднання в підтримку республіки (ОПР), Ліберальна демократія (ЛД), які припинили самостійне існування і деякі представники Союзу за французьку демократію (СФД). Перетворена в партію з нинішньою назвою на установчому з'їзді, який відбувся 17 листопада 2002 р. Нараховує 270 тис. членів (2009 р.). Відповідно до статуту на період до 2012 р. встановлюється колегіальне керівництво, яке складається з генерального секретаріату (5 чол.) і групи </a:t>
            </a:r>
            <a:r>
              <a:rPr lang="uk-UA" sz="1500" dirty="0" err="1" smtClean="0"/>
              <a:t>замголів</a:t>
            </a:r>
            <a:r>
              <a:rPr lang="uk-UA" sz="1500" dirty="0" smtClean="0"/>
              <a:t> з Національної ради (4 чол.). Генеральний секретар — Жан Франсуа </a:t>
            </a:r>
            <a:r>
              <a:rPr lang="uk-UA" sz="1500" dirty="0" err="1" smtClean="0"/>
              <a:t>Копе</a:t>
            </a:r>
            <a:r>
              <a:rPr lang="uk-UA" sz="1500" dirty="0" smtClean="0"/>
              <a:t> (</a:t>
            </a:r>
            <a:r>
              <a:rPr lang="en-US" sz="1500" dirty="0" smtClean="0"/>
              <a:t>Jean-Francois Cope).</a:t>
            </a:r>
          </a:p>
          <a:p>
            <a:r>
              <a:rPr lang="uk-UA" sz="1500" dirty="0" smtClean="0"/>
              <a:t>• </a:t>
            </a:r>
            <a:r>
              <a:rPr lang="uk-UA" sz="1500" b="1" dirty="0" smtClean="0">
                <a:solidFill>
                  <a:srgbClr val="0070C0"/>
                </a:solidFill>
              </a:rPr>
              <a:t>Французька комуністична партія </a:t>
            </a:r>
            <a:r>
              <a:rPr lang="uk-UA" sz="1500" dirty="0" smtClean="0"/>
              <a:t>— ФКП (</a:t>
            </a:r>
            <a:r>
              <a:rPr lang="en-US" sz="1500" dirty="0" err="1" smtClean="0"/>
              <a:t>Parti</a:t>
            </a:r>
            <a:r>
              <a:rPr lang="en-US" sz="1500" dirty="0" smtClean="0"/>
              <a:t> </a:t>
            </a:r>
            <a:r>
              <a:rPr lang="en-US" sz="1500" dirty="0" err="1" smtClean="0"/>
              <a:t>Communiste</a:t>
            </a:r>
            <a:r>
              <a:rPr lang="en-US" sz="1500" dirty="0" smtClean="0"/>
              <a:t> </a:t>
            </a:r>
            <a:r>
              <a:rPr lang="en-US" sz="1500" dirty="0" err="1" smtClean="0"/>
              <a:t>Francais</a:t>
            </a:r>
            <a:r>
              <a:rPr lang="en-US" sz="1500" dirty="0" smtClean="0"/>
              <a:t> — PCF). </a:t>
            </a:r>
            <a:r>
              <a:rPr lang="uk-UA" sz="1500" dirty="0" smtClean="0"/>
              <a:t>Заснована 29 грудня 1920 р. Нараховує 134 тис. членів (2007 р.). Керівний орган — з'їзд. У періодах між з'їздами роботою партії керує Національна рада (254 чол.), яка обирає Виконавчий комітет. Національний секретар — П'єр </a:t>
            </a:r>
            <a:r>
              <a:rPr lang="uk-UA" sz="1500" dirty="0" err="1" smtClean="0"/>
              <a:t>Лоран</a:t>
            </a:r>
            <a:r>
              <a:rPr lang="uk-UA" sz="1500" dirty="0" smtClean="0"/>
              <a:t> (</a:t>
            </a:r>
            <a:r>
              <a:rPr lang="en-US" sz="1500" dirty="0" smtClean="0"/>
              <a:t>Pierre Laurent). </a:t>
            </a:r>
            <a:r>
              <a:rPr lang="uk-UA" sz="1500" dirty="0" smtClean="0"/>
              <a:t>Друкований орган — газета «</a:t>
            </a:r>
            <a:r>
              <a:rPr lang="uk-UA" sz="1500" dirty="0" err="1" smtClean="0"/>
              <a:t>Юманіте</a:t>
            </a:r>
            <a:r>
              <a:rPr lang="uk-UA" sz="1500" dirty="0" smtClean="0"/>
              <a:t>» (</a:t>
            </a:r>
            <a:r>
              <a:rPr lang="en-US" sz="1500" dirty="0" err="1" smtClean="0"/>
              <a:t>L'Humanite</a:t>
            </a:r>
            <a:r>
              <a:rPr lang="en-US" sz="1500" dirty="0" smtClean="0"/>
              <a:t>).</a:t>
            </a:r>
          </a:p>
          <a:p>
            <a:r>
              <a:rPr lang="uk-UA" sz="1500" dirty="0" smtClean="0"/>
              <a:t>• </a:t>
            </a:r>
            <a:r>
              <a:rPr lang="uk-UA" sz="1500" b="1" dirty="0" smtClean="0">
                <a:solidFill>
                  <a:srgbClr val="0070C0"/>
                </a:solidFill>
              </a:rPr>
              <a:t>Французька соціалістична партія </a:t>
            </a:r>
            <a:r>
              <a:rPr lang="uk-UA" sz="1500" dirty="0" smtClean="0"/>
              <a:t>— ФСП (</a:t>
            </a:r>
            <a:r>
              <a:rPr lang="en-US" sz="1500" dirty="0" err="1" smtClean="0"/>
              <a:t>Parti</a:t>
            </a:r>
            <a:r>
              <a:rPr lang="en-US" sz="1500" dirty="0" smtClean="0"/>
              <a:t> </a:t>
            </a:r>
            <a:r>
              <a:rPr lang="en-US" sz="1500" dirty="0" err="1" smtClean="0"/>
              <a:t>Socialiste</a:t>
            </a:r>
            <a:r>
              <a:rPr lang="en-US" sz="1500" dirty="0" smtClean="0"/>
              <a:t> — PS). </a:t>
            </a:r>
            <a:r>
              <a:rPr lang="uk-UA" sz="1500" dirty="0" smtClean="0"/>
              <a:t>Створена 11- 13 червня 1971 р. на об'єднавчому з'їзді Соціалістичної партії, основу якої складала СФІО, з конвентом республіканських інститутів і іншими лівими організаціями. Нараховує біля 218 тис. членів (2007 р.). Керівні органи: з'їзд, Національна рада (38 чол.), Національне бюро і Національний секретаріат. Входить в Соціалістичний інтернаціонал. Перший секретар ФСП — Мартін Обрі (</a:t>
            </a:r>
            <a:r>
              <a:rPr lang="en-US" sz="1500" dirty="0" smtClean="0"/>
              <a:t>Martine </a:t>
            </a:r>
            <a:r>
              <a:rPr lang="en-US" sz="1500" dirty="0" err="1" smtClean="0"/>
              <a:t>Aubry</a:t>
            </a:r>
            <a:r>
              <a:rPr lang="en-US" sz="1500" dirty="0" smtClean="0"/>
              <a:t>, </a:t>
            </a:r>
            <a:r>
              <a:rPr lang="uk-UA" sz="1500" dirty="0" smtClean="0"/>
              <a:t>жін.). Видає щотижневик «</a:t>
            </a:r>
            <a:r>
              <a:rPr lang="uk-UA" sz="1500" dirty="0" err="1" smtClean="0"/>
              <a:t>Юніте</a:t>
            </a:r>
            <a:r>
              <a:rPr lang="uk-UA" sz="1500" dirty="0" smtClean="0"/>
              <a:t>»(</a:t>
            </a:r>
            <a:r>
              <a:rPr lang="en-US" sz="1500" dirty="0" err="1" smtClean="0"/>
              <a:t>L'Unite</a:t>
            </a:r>
            <a:r>
              <a:rPr lang="en-US" sz="1500" dirty="0" smtClean="0"/>
              <a:t>).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116632"/>
            <a:ext cx="2160240" cy="14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188640"/>
            <a:ext cx="66602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500" dirty="0" smtClean="0"/>
              <a:t>• </a:t>
            </a:r>
            <a:r>
              <a:rPr lang="uk-UA" sz="1500" b="1" dirty="0" smtClean="0">
                <a:solidFill>
                  <a:srgbClr val="0070C0"/>
                </a:solidFill>
              </a:rPr>
              <a:t>Республіканський і громадянський рух </a:t>
            </a:r>
            <a:r>
              <a:rPr lang="uk-UA" sz="1500" dirty="0" smtClean="0"/>
              <a:t>— РГР (</a:t>
            </a:r>
            <a:r>
              <a:rPr lang="en-US" sz="1500" dirty="0" smtClean="0"/>
              <a:t>Le </a:t>
            </a:r>
            <a:r>
              <a:rPr lang="en-US" sz="1500" dirty="0" err="1" smtClean="0"/>
              <a:t>Mouvement</a:t>
            </a:r>
            <a:r>
              <a:rPr lang="en-US" sz="1500" dirty="0" smtClean="0"/>
              <a:t> </a:t>
            </a:r>
            <a:r>
              <a:rPr lang="en-US" sz="1500" dirty="0" err="1" smtClean="0"/>
              <a:t>Republicain</a:t>
            </a:r>
            <a:r>
              <a:rPr lang="en-US" sz="1500" dirty="0" smtClean="0"/>
              <a:t> et </a:t>
            </a:r>
            <a:r>
              <a:rPr lang="en-US" sz="1500" dirty="0" err="1" smtClean="0"/>
              <a:t>Citoyen</a:t>
            </a:r>
            <a:r>
              <a:rPr lang="en-US" sz="1500" dirty="0" smtClean="0"/>
              <a:t> — MRC) — </a:t>
            </a:r>
            <a:r>
              <a:rPr lang="uk-UA" sz="1500" dirty="0" smtClean="0"/>
              <a:t>партія, створена в 2002 р. як Республіканський полю на базі Руху громадян. Нинішню назву має з 2003 р. Налічує 5 тис. членів (2007 р.). Почесний голова — Жан-П'єр </a:t>
            </a:r>
            <a:r>
              <a:rPr lang="uk-UA" sz="1500" dirty="0" err="1" smtClean="0"/>
              <a:t>Шевенман</a:t>
            </a:r>
            <a:r>
              <a:rPr lang="uk-UA" sz="1500" dirty="0" smtClean="0"/>
              <a:t> (</a:t>
            </a:r>
            <a:r>
              <a:rPr lang="en-US" sz="1500" dirty="0" smtClean="0"/>
              <a:t>Jean — </a:t>
            </a:r>
            <a:r>
              <a:rPr lang="uk-UA" sz="1500" dirty="0" smtClean="0"/>
              <a:t>Р</a:t>
            </a:r>
            <a:r>
              <a:rPr lang="en-US" sz="1500" dirty="0" err="1" smtClean="0"/>
              <a:t>ierre</a:t>
            </a:r>
            <a:r>
              <a:rPr lang="en-US" sz="1500" dirty="0" smtClean="0"/>
              <a:t> </a:t>
            </a:r>
            <a:r>
              <a:rPr lang="en-US" sz="1500" dirty="0" err="1" smtClean="0"/>
              <a:t>Chevenement</a:t>
            </a:r>
            <a:r>
              <a:rPr lang="en-US" sz="1500" dirty="0" smtClean="0"/>
              <a:t>). </a:t>
            </a:r>
            <a:r>
              <a:rPr lang="uk-UA" sz="1500" dirty="0" smtClean="0"/>
              <a:t>Перший секретар — Жорж </a:t>
            </a:r>
            <a:r>
              <a:rPr lang="uk-UA" sz="1500" dirty="0" err="1" smtClean="0"/>
              <a:t>Сарр</a:t>
            </a:r>
            <a:r>
              <a:rPr lang="uk-UA" sz="1500" dirty="0" smtClean="0"/>
              <a:t> (</a:t>
            </a:r>
            <a:r>
              <a:rPr lang="en-US" sz="1500" dirty="0" smtClean="0"/>
              <a:t>Georges </a:t>
            </a:r>
            <a:r>
              <a:rPr lang="en-US" sz="1500" dirty="0" err="1" smtClean="0"/>
              <a:t>Sarre</a:t>
            </a:r>
            <a:r>
              <a:rPr lang="en-US" sz="1500" dirty="0" smtClean="0"/>
              <a:t>).</a:t>
            </a:r>
            <a:endParaRPr lang="en-US" sz="150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789040"/>
            <a:ext cx="91440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/>
              <a:t>Зовнішні відносини</a:t>
            </a:r>
          </a:p>
          <a:p>
            <a:r>
              <a:rPr lang="uk-UA" sz="1600" dirty="0" smtClean="0"/>
              <a:t>Членство в міжнародних організаціях: Франція є членом ООН і більшості спеціалізованих агентств цієї організації, ОБСЄ, ЄС, НАТО, Організації економічного співробітництва і розвитку.</a:t>
            </a:r>
          </a:p>
          <a:p>
            <a:endParaRPr lang="uk-UA" dirty="0" smtClean="0"/>
          </a:p>
          <a:p>
            <a:r>
              <a:rPr lang="uk-UA" sz="2000" b="1" dirty="0" smtClean="0"/>
              <a:t>Сепаратизм</a:t>
            </a:r>
          </a:p>
          <a:p>
            <a:r>
              <a:rPr lang="uk-UA" sz="1600" dirty="0" smtClean="0"/>
              <a:t>9 серпня 2004 лідери основних рухів за незалежність і автономію Корсики, що об'єдналися в рамках групи </a:t>
            </a:r>
            <a:r>
              <a:rPr lang="en-US" sz="1600" dirty="0" err="1" smtClean="0"/>
              <a:t>Unione</a:t>
            </a:r>
            <a:r>
              <a:rPr lang="en-US" sz="1600" dirty="0" smtClean="0"/>
              <a:t> </a:t>
            </a:r>
            <a:r>
              <a:rPr lang="en-US" sz="1600" dirty="0" err="1" smtClean="0"/>
              <a:t>naziunale</a:t>
            </a:r>
            <a:r>
              <a:rPr lang="en-US" sz="1600" dirty="0" smtClean="0"/>
              <a:t> </a:t>
            </a:r>
            <a:r>
              <a:rPr lang="uk-UA" sz="1600" dirty="0" smtClean="0"/>
              <a:t>і що отримали 8 з 51 місця в Національній асамблеї острова, заявили про готовність до переговорів про статус острова з французьким урядом. До групи входять рухи «</a:t>
            </a:r>
            <a:r>
              <a:rPr lang="en-US" sz="1600" dirty="0" smtClean="0"/>
              <a:t>Corsica </a:t>
            </a:r>
            <a:r>
              <a:rPr lang="en-US" sz="1600" dirty="0" err="1" smtClean="0"/>
              <a:t>nazione</a:t>
            </a:r>
            <a:r>
              <a:rPr lang="en-US" sz="1600" dirty="0" smtClean="0"/>
              <a:t>», «</a:t>
            </a:r>
            <a:r>
              <a:rPr lang="en-US" sz="1600" dirty="0" err="1" smtClean="0"/>
              <a:t>Indepedenza</a:t>
            </a:r>
            <a:r>
              <a:rPr lang="en-US" sz="1600" dirty="0" smtClean="0"/>
              <a:t>» </a:t>
            </a:r>
            <a:r>
              <a:rPr lang="uk-UA" sz="1600" dirty="0" smtClean="0"/>
              <a:t>і «</a:t>
            </a:r>
            <a:r>
              <a:rPr lang="en-US" sz="1600" dirty="0" smtClean="0"/>
              <a:t>FLNC-UC». </a:t>
            </a:r>
            <a:r>
              <a:rPr lang="uk-UA" sz="1600" dirty="0" smtClean="0"/>
              <a:t>У липні 2003 тут був проведений референдум про статус острова, що закінчився провалом сепаратистів.</a:t>
            </a:r>
            <a:endParaRPr lang="uk-UA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99792" y="116632"/>
            <a:ext cx="6444208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/>
              <a:t>Збройні сили Франції</a:t>
            </a:r>
          </a:p>
          <a:p>
            <a:endParaRPr lang="uk-UA" dirty="0"/>
          </a:p>
          <a:p>
            <a:r>
              <a:rPr lang="uk-UA" sz="1600" dirty="0" smtClean="0"/>
              <a:t>В цілому, Франція однією з небагатьох країн, у складі збройних сил якої є майже повний спектр сучасного озброєння та військової техніки власного виробництва — від стрілецької зброй до ударних атомних авіаносців (які, окрім Франції, є тільки у США).</a:t>
            </a:r>
          </a:p>
          <a:p>
            <a:endParaRPr lang="uk-UA" sz="1600" dirty="0" smtClean="0"/>
          </a:p>
          <a:p>
            <a:r>
              <a:rPr lang="uk-UA" sz="1600" dirty="0" smtClean="0"/>
              <a:t>Франція з 4 квітня 1949 року була членом військово-політичної організації НАТО. З липня 1966 року вийшла з військової організації, залишаючись учасницею політичної структури Північноатлантичного договору. 2009 року повернулась до усіх залишених структур.</a:t>
            </a:r>
          </a:p>
          <a:p>
            <a:r>
              <a:rPr lang="uk-UA" sz="1600" dirty="0" smtClean="0"/>
              <a:t>Франція також є членом Ядерного клубу.</a:t>
            </a:r>
            <a:r>
              <a:rPr lang="ru-RU" sz="1600" dirty="0" smtClean="0"/>
              <a:t>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2304256" cy="353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068960"/>
            <a:ext cx="9144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/>
              <a:t>Площа (разом з Корсикою) — 543 965 км².</a:t>
            </a:r>
            <a:endParaRPr lang="uk-UA" dirty="0" smtClean="0"/>
          </a:p>
          <a:p>
            <a:r>
              <a:rPr lang="vi-VN" dirty="0" smtClean="0"/>
              <a:t>Столиця і найбільше місто — Париж. </a:t>
            </a:r>
            <a:endParaRPr lang="uk-UA" dirty="0" smtClean="0"/>
          </a:p>
          <a:p>
            <a:r>
              <a:rPr lang="vi-VN" dirty="0" smtClean="0"/>
              <a:t>Окрім метрополії, Франції належать численні заморські території — Гваделупа, Сен-Бартельмі, Сен-Мартен, Французька Гвіана, Мартиніка, Майотта, Реюньйон, Сен-П'єр і Мікелон, Південні й Антарктичні території, Нова Каледонія, Французька Полінезія, Волліс і Футуна.</a:t>
            </a:r>
          </a:p>
          <a:p>
            <a:endParaRPr lang="vi-VN" dirty="0" smtClean="0"/>
          </a:p>
          <a:p>
            <a:r>
              <a:rPr lang="vi-VN" dirty="0" smtClean="0"/>
              <a:t>Протягом останніх п'ятисот років Франція була одною з провідних країн світу</a:t>
            </a:r>
            <a:r>
              <a:rPr lang="uk-UA" dirty="0" smtClean="0"/>
              <a:t> </a:t>
            </a:r>
            <a:r>
              <a:rPr lang="vi-VN" dirty="0" smtClean="0"/>
              <a:t>з сильними культурними, економічними, військовими та політичними впливами на Європу та увесь світ. Протягом 17-18 століть Франція колонізувала великі території у Північній Америці та Південно-Східній Азії, протягом двох наступних століть стала другою найбільшою імперією у світі, завоювавши значні частини Північної, Західної та Центральної Африки, Південно-Східної Азії, а також багато Карибських і Тихоокеанських островів.</a:t>
            </a: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3888432" cy="2794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211960" y="332656"/>
            <a:ext cx="49320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/>
              <a:t>Фра́нція, офіційна назва Францу́зька Респу́бліка (фр. </a:t>
            </a:r>
            <a:r>
              <a:rPr lang="en-US" dirty="0" smtClean="0"/>
              <a:t>La France, </a:t>
            </a:r>
            <a:r>
              <a:rPr lang="en-US" dirty="0" err="1" smtClean="0"/>
              <a:t>République</a:t>
            </a:r>
            <a:r>
              <a:rPr lang="en-US" dirty="0" smtClean="0"/>
              <a:t> </a:t>
            </a:r>
            <a:r>
              <a:rPr lang="en-US" dirty="0" err="1" smtClean="0"/>
              <a:t>Française</a:t>
            </a:r>
            <a:r>
              <a:rPr lang="en-US" dirty="0" smtClean="0"/>
              <a:t>) — </a:t>
            </a:r>
            <a:r>
              <a:rPr lang="vi-VN" dirty="0" smtClean="0"/>
              <a:t>держава на заході Європи, республіка, що межує на північному сході з Бельгією, Люксембургом і Німеччиною, на сході з Німеччиною, Швейцарією й Італією, південному-заході з Іспанією й Андоррою, на півдні омивається Середземним морем, на заході — Атлантичним океаном.</a:t>
            </a:r>
            <a:endParaRPr lang="vi-VN" dirty="0" smtClean="0"/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0"/>
            <a:ext cx="45400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 </a:t>
            </a:r>
            <a:r>
              <a:rPr lang="uk-UA" sz="3200" b="1" i="1" dirty="0" smtClean="0"/>
              <a:t>Економіка Франції</a:t>
            </a:r>
            <a:endParaRPr lang="uk-UA" sz="3200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620688"/>
            <a:ext cx="55081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/>
              <a:t>Франція — високорозвинена індустріально-аграрна країна. За розмірами ВВП і обсягом промислового виробництва Франція посідає одне з провідних місць у західному світі (разом зі США, ФРН, Великобританією та ін.). Провідна галузь промисловості — машинобудування. Розвинуті автобудування, суднобудування, </a:t>
            </a:r>
            <a:r>
              <a:rPr lang="uk-UA" sz="1600" dirty="0" err="1" smtClean="0"/>
              <a:t>тракторо-</a:t>
            </a:r>
            <a:r>
              <a:rPr lang="uk-UA" sz="1600" dirty="0" smtClean="0"/>
              <a:t> і авіабудування, електротехнічна і радіоелектронна промисловість, а також хімічна (виробництво соди, добрив, хімічних волокон, пластмас), нафтопереробна і нафтохімічна промисловість. </a:t>
            </a:r>
          </a:p>
          <a:p>
            <a:endParaRPr lang="uk-UA" sz="1600" dirty="0" smtClean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692696"/>
            <a:ext cx="344175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3356992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/>
              <a:t>Експортне значення мають виробництво текстилю, одягу, галантереї, харчова промисловість і виноробство. Розвинені всі види сучасного транспорту. Головні морські порти — Марсель, Гавр, Дюнкерк, </a:t>
            </a:r>
            <a:r>
              <a:rPr lang="uk-UA" sz="1600" dirty="0" err="1" smtClean="0"/>
              <a:t>Руан</a:t>
            </a:r>
            <a:r>
              <a:rPr lang="uk-UA" sz="1600" dirty="0" smtClean="0"/>
              <a:t>, Нант, </a:t>
            </a:r>
            <a:r>
              <a:rPr lang="uk-UA" sz="1600" dirty="0" err="1" smtClean="0"/>
              <a:t>Сен-Назер</a:t>
            </a:r>
            <a:r>
              <a:rPr lang="uk-UA" sz="1600" dirty="0" smtClean="0"/>
              <a:t>, Бордо. Транспортна мережа має радіальну конфігурацію з єдиним центром — Парижем. Франція посідає одне з перших місць у світі за довжиною автошляхів і величиною автопарку. Найважливіша автострада — Лілль-Париж-Ліон-Марсель. Головні водні магістралі — Сена (яка через </a:t>
            </a:r>
            <a:r>
              <a:rPr lang="uk-UA" sz="1600" dirty="0" err="1" smtClean="0"/>
              <a:t>Уазу</a:t>
            </a:r>
            <a:r>
              <a:rPr lang="uk-UA" sz="1600" dirty="0" smtClean="0"/>
              <a:t> і Північний канал пов'язана з Північним районом, а через Марну і канал Марна-Рейн — з Лотарингією та Ельзасом) і каналізована р. Мозель (шлях для експорту лотаринзької руди і металу, а також імпорту вугілля і коксу); на ці шляхи припадає понад 4/5 перевезень</a:t>
            </a:r>
            <a:endParaRPr lang="uk-UA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5661248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/>
              <a:t>Третина території Франції використовується на сільське господарство, 25 % з яких — це пасовища, а 27 % — ліси. Традиційно важливим сектором економіки Франції є сільське господарство. Якісний ґрунт та сприятливий клімат сприяють розвитку сільськогосподарської продукції. </a:t>
            </a:r>
            <a:endParaRPr lang="uk-UA" sz="1600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188640"/>
            <a:ext cx="6516216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500" dirty="0" smtClean="0"/>
              <a:t>Насамперед вирощується пшениця, ячмінь, кукурудза, овес, цукрові буряки, тютюн, хміль, цикорій, овочі, виноград. Бургундія, Бордо та інші місцевості славляться виноробством.</a:t>
            </a:r>
          </a:p>
          <a:p>
            <a:endParaRPr lang="uk-UA" sz="1500" dirty="0" smtClean="0"/>
          </a:p>
          <a:p>
            <a:r>
              <a:rPr lang="uk-UA" sz="1500" dirty="0" smtClean="0"/>
              <a:t>Великі доходи приносить також туризм, який особливо розвинений у Парижі, на узбережжі та в горах.</a:t>
            </a:r>
          </a:p>
          <a:p>
            <a:endParaRPr lang="uk-UA" sz="1600" dirty="0" smtClean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429421">
            <a:off x="179512" y="260648"/>
            <a:ext cx="238278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484784"/>
            <a:ext cx="3115493" cy="2147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1988840"/>
            <a:ext cx="56521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500" dirty="0" smtClean="0"/>
              <a:t>За даними [</a:t>
            </a:r>
            <a:r>
              <a:rPr lang="en-US" sz="1500" dirty="0" smtClean="0"/>
              <a:t>Index of Economic Freedom, The Heritage Foundation, U.S.A., 2001]: </a:t>
            </a:r>
            <a:r>
              <a:rPr lang="uk-UA" sz="1500" dirty="0" smtClean="0"/>
              <a:t>ВВП — $ 1600 млрд. Темп зростання ВВП — 3,2 %. ВВП на душу населення — $ 27975. Прямі закордонні інвестиції — $ 12,5 млрд. Імпорт (машини та обладнання, нафта, кам'яне вугілля, кольорові метали, целюлоза, бавовна, вовна, деревина) — $ 334 </a:t>
            </a:r>
            <a:r>
              <a:rPr lang="uk-UA" sz="1500" dirty="0" err="1" smtClean="0"/>
              <a:t>млрд</a:t>
            </a:r>
            <a:r>
              <a:rPr lang="uk-UA" sz="1500" dirty="0" smtClean="0"/>
              <a:t> (головним чином Німеччина — 17,2 %; Італія — 9,9 %; США — 8,8 %; Великобританія — 8,4 %; Бенілюкс — 7,7 %). </a:t>
            </a:r>
            <a:endParaRPr lang="uk-UA" sz="15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3995678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500" dirty="0" smtClean="0"/>
              <a:t>Експорт (транспортне обладнання, автомобілі, сільськогосподарські і продовольчі товари, хімічні товари і напівфабрикати) — $ 377,8 </a:t>
            </a:r>
            <a:r>
              <a:rPr lang="uk-UA" sz="1500" dirty="0" err="1" smtClean="0"/>
              <a:t>млрд</a:t>
            </a:r>
            <a:r>
              <a:rPr lang="uk-UA" sz="1500" dirty="0" smtClean="0"/>
              <a:t> (</a:t>
            </a:r>
            <a:r>
              <a:rPr lang="uk-UA" sz="1500" dirty="0" err="1" smtClean="0"/>
              <a:t>г.ч</a:t>
            </a:r>
            <a:r>
              <a:rPr lang="uk-UA" sz="1500" dirty="0" smtClean="0"/>
              <a:t>. Німеччина — 15,9 %; Великобританія — 10 %; Італія — 9,1 %; Іспанія — 8,7 %; Бенілюкс — 7,7 %).</a:t>
            </a:r>
          </a:p>
          <a:p>
            <a:endParaRPr lang="uk-UA" sz="1500" dirty="0" smtClean="0"/>
          </a:p>
          <a:p>
            <a:r>
              <a:rPr lang="uk-UA" sz="1500" dirty="0" smtClean="0"/>
              <a:t>Франція — одна з найбільших економічно розвинених країн світу. За обсягом промислової продукції Франція ділить з Італією 4-е місце у світі (після США, Японії і Німеччини). У 1997 обробна промисловість дала 25,1 % загальної доданої вартості; в ній було зайнято 4,2 </a:t>
            </a:r>
            <a:r>
              <a:rPr lang="uk-UA" sz="1500" dirty="0" err="1" smtClean="0"/>
              <a:t>млн</a:t>
            </a:r>
            <a:r>
              <a:rPr lang="uk-UA" sz="1500" dirty="0" smtClean="0"/>
              <a:t> чол., тобто 18,6 % всіх трудових ресурсів країни. Франція займає 4-е місце у світі з експорту промислових товарів. У формуванні валового внутрішнього продукту (ВВП) Франції домінує сфера послуг. Велику роль відіграють надходження від зовнішньої торгівлі і туризму. Експорт: фрукти (в основному яблука), вино, сир, пшениця, автомобілі, літаки, залізо і сталь, нафтопродукти, хімікати, ювелірні вироби, шовк.</a:t>
            </a:r>
            <a:endParaRPr lang="uk-UA" sz="1500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116632"/>
            <a:ext cx="41360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i="1" dirty="0" smtClean="0"/>
              <a:t>Туризм у Франції</a:t>
            </a:r>
            <a:endParaRPr lang="uk-UA" sz="3200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27784" y="836712"/>
            <a:ext cx="651621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/>
              <a:t>Франція — найбільш відвідувана країна у світі (за кількістю іноземців, що приїжджають); Париж — найбільш туристичне місто; Ейфелева вежа — </a:t>
            </a:r>
            <a:r>
              <a:rPr lang="uk-UA" sz="1600" dirty="0" err="1" smtClean="0"/>
              <a:t>найвідвідуваніший</a:t>
            </a:r>
            <a:r>
              <a:rPr lang="uk-UA" sz="1600" dirty="0" smtClean="0"/>
              <a:t> у світі монумент: тобто Франція — безперечна чемпіонка світового туризму.</a:t>
            </a:r>
          </a:p>
          <a:p>
            <a:endParaRPr lang="uk-UA" sz="1600" dirty="0" smtClean="0"/>
          </a:p>
          <a:p>
            <a:r>
              <a:rPr lang="uk-UA" sz="1600" dirty="0" smtClean="0"/>
              <a:t>Проте дохід від міжнародного туризму значно вищий в США (81,7 мільярдів дол.), ніж у Франції (42,3 мільярда дол.), що пояснюється коротшим перебуванням туристів у Франції: ті хто приїжджають до Європи прагнуть відвідати і сусідні, не менш привабливі країни. До того ж французький турист більше сімейний, ніж діловий, що також пояснює менші витрати туристів у Франції.</a:t>
            </a:r>
          </a:p>
          <a:p>
            <a:endParaRPr lang="uk-UA" sz="1600" dirty="0" smtClean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227858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4005064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/>
              <a:t>У 2000 році Францію відвідало близько 75,5 мільйонів туристів — абсолютний рекорд. Зовнішній баланс французького туризму позитивний: у 2000 році дохід від туризму склав 32,78 мільярда євро, тоді як французькі туристи, що подорожували за кордон, витратили тільки 17,53 мільярдів євро.</a:t>
            </a:r>
          </a:p>
          <a:p>
            <a:endParaRPr lang="uk-UA" sz="1600" dirty="0" smtClean="0"/>
          </a:p>
          <a:p>
            <a:r>
              <a:rPr lang="uk-UA" sz="1600" dirty="0" smtClean="0"/>
              <a:t>Те, що поза сумнівом привертає тих, що приїжджають до Франції — це велика різноманітність пейзажів, довгі лінії океанічного і морського узбережжя, помірний клімат, безліч різних пам'ятників, а також престиж французької культури, кухні і способу життя.</a:t>
            </a:r>
          </a:p>
          <a:p>
            <a:endParaRPr lang="uk-UA" sz="1600" dirty="0" smtClean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4725144"/>
            <a:ext cx="3024336" cy="202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6632"/>
            <a:ext cx="2736304" cy="205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284984"/>
            <a:ext cx="2436271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5" cstate="print"/>
          <a:srcRect l="16991"/>
          <a:stretch>
            <a:fillRect/>
          </a:stretch>
        </p:blipFill>
        <p:spPr bwMode="auto">
          <a:xfrm>
            <a:off x="107504" y="2348880"/>
            <a:ext cx="2809328" cy="2233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116632"/>
            <a:ext cx="3078088" cy="2054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620688"/>
            <a:ext cx="2430016" cy="2375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4208" y="2420888"/>
            <a:ext cx="259228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0" name="Picture 12"/>
          <p:cNvPicPr>
            <a:picLocks noChangeAspect="1" noChangeArrowheads="1"/>
          </p:cNvPicPr>
          <p:nvPr/>
        </p:nvPicPr>
        <p:blipFill>
          <a:blip r:embed="rId9" cstate="print"/>
          <a:srcRect r="13513"/>
          <a:stretch>
            <a:fillRect/>
          </a:stretch>
        </p:blipFill>
        <p:spPr bwMode="auto">
          <a:xfrm>
            <a:off x="827584" y="4725144"/>
            <a:ext cx="249129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116632"/>
            <a:ext cx="27398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i="1" dirty="0" smtClean="0"/>
              <a:t>Транспорт</a:t>
            </a:r>
            <a:endParaRPr lang="uk-UA" sz="3200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764704"/>
            <a:ext cx="57961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Залізничний транспорт</a:t>
            </a:r>
            <a:endParaRPr lang="uk-UA" b="1" dirty="0"/>
          </a:p>
          <a:p>
            <a:r>
              <a:rPr lang="uk-UA" sz="1600" dirty="0" smtClean="0"/>
              <a:t>Залізничний транспорт дуже розвинений. Місцеві і нічні поїзди, зокрема </a:t>
            </a:r>
            <a:r>
              <a:rPr lang="en-US" sz="1600" dirty="0" smtClean="0"/>
              <a:t>TGV («Trains à Grande </a:t>
            </a:r>
            <a:r>
              <a:rPr lang="en-US" sz="1600" dirty="0" err="1" smtClean="0"/>
              <a:t>Vitesse</a:t>
            </a:r>
            <a:r>
              <a:rPr lang="en-US" sz="1600" dirty="0" smtClean="0"/>
              <a:t>» — </a:t>
            </a:r>
            <a:r>
              <a:rPr lang="uk-UA" sz="1600" dirty="0" smtClean="0"/>
              <a:t>високошвидкісні поїзди) зв'язують столицю зі всіма великими містами країни, а також з сусідніми країнами Європи. Швидкість руху цих потягів — 320 км/год. Залізнична мережа Франції становить 29370 кілометрів, і є </a:t>
            </a:r>
            <a:r>
              <a:rPr lang="uk-UA" sz="1600" dirty="0" err="1" smtClean="0"/>
              <a:t>найпротяжнішою</a:t>
            </a:r>
            <a:r>
              <a:rPr lang="uk-UA" sz="1600" dirty="0" smtClean="0"/>
              <a:t> залізничною мережею серед країн Західної Європи. Залізничне сполучення існує зі всіма сусідніми країнами, окрім Андорри.</a:t>
            </a:r>
            <a:endParaRPr lang="uk-UA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63888" y="3429000"/>
            <a:ext cx="558011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Метрополітен</a:t>
            </a:r>
          </a:p>
          <a:p>
            <a:r>
              <a:rPr lang="uk-UA" sz="1600" dirty="0" smtClean="0"/>
              <a:t>Метро у Франції є в Парижі, Ліоні, Марселі, Ліллі, Тулузі, </a:t>
            </a:r>
            <a:r>
              <a:rPr lang="uk-UA" sz="1600" dirty="0" err="1" smtClean="0"/>
              <a:t>Ренні</a:t>
            </a:r>
            <a:r>
              <a:rPr lang="uk-UA" sz="1600" dirty="0" smtClean="0"/>
              <a:t>. У </a:t>
            </a:r>
            <a:r>
              <a:rPr lang="uk-UA" sz="1600" dirty="0" err="1" smtClean="0"/>
              <a:t>Руані</a:t>
            </a:r>
            <a:r>
              <a:rPr lang="uk-UA" sz="1600" dirty="0" smtClean="0"/>
              <a:t> — частково підземний швидкісний трамвай.</a:t>
            </a:r>
          </a:p>
          <a:p>
            <a:r>
              <a:rPr lang="uk-UA" sz="1600" dirty="0" smtClean="0"/>
              <a:t>Крім системи метро, в Парижі існує мережа </a:t>
            </a:r>
            <a:r>
              <a:rPr lang="en-US" sz="1600" dirty="0" smtClean="0"/>
              <a:t>RER (</a:t>
            </a:r>
            <a:r>
              <a:rPr lang="en-US" sz="1600" dirty="0" err="1" smtClean="0"/>
              <a:t>Reseau</a:t>
            </a:r>
            <a:r>
              <a:rPr lang="en-US" sz="1600" dirty="0" smtClean="0"/>
              <a:t> Express Regional), </a:t>
            </a:r>
            <a:r>
              <a:rPr lang="uk-UA" sz="1600" dirty="0" smtClean="0"/>
              <a:t>зв'язана одночасно з системою метро і мережею приміських поїздів.</a:t>
            </a:r>
            <a:endParaRPr lang="uk-UA" sz="16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620688"/>
            <a:ext cx="3161928" cy="2371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429000"/>
            <a:ext cx="3305944" cy="250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116632"/>
            <a:ext cx="651621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Автомобільний транспорт</a:t>
            </a:r>
          </a:p>
          <a:p>
            <a:r>
              <a:rPr lang="uk-UA" sz="1600" dirty="0" smtClean="0"/>
              <a:t>Мережа автомобільних доріг досить щільно покриває всю територію країни. Загальна протяжність автодоріг: 951500 км.</a:t>
            </a:r>
          </a:p>
          <a:p>
            <a:endParaRPr lang="uk-UA" sz="1600" dirty="0" smtClean="0"/>
          </a:p>
          <a:p>
            <a:r>
              <a:rPr lang="uk-UA" sz="1600" dirty="0" smtClean="0"/>
              <a:t>Основні дороги Франції ділять на такі групи:</a:t>
            </a:r>
          </a:p>
          <a:p>
            <a:r>
              <a:rPr lang="uk-UA" sz="2000" dirty="0" smtClean="0"/>
              <a:t>•</a:t>
            </a:r>
            <a:r>
              <a:rPr lang="uk-UA" sz="1600" dirty="0" smtClean="0"/>
              <a:t> Автотраси — назва дороги складена з букви </a:t>
            </a:r>
            <a:r>
              <a:rPr lang="en-US" sz="1600" dirty="0" smtClean="0"/>
              <a:t>A </a:t>
            </a:r>
            <a:r>
              <a:rPr lang="uk-UA" sz="1600" dirty="0" smtClean="0"/>
              <a:t>з номером дороги. Максимальне можливе обмеження швидкості — 130 км/</a:t>
            </a:r>
            <a:r>
              <a:rPr lang="uk-UA" sz="1600" dirty="0" err="1" smtClean="0"/>
              <a:t>год</a:t>
            </a:r>
            <a:r>
              <a:rPr lang="uk-UA" sz="1600" dirty="0" smtClean="0"/>
              <a:t>, обов'язкова наявність заправок кожні 50 км, бетонна розділова смуга, відсутність світлофорів, пішохідних переходів.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4241899"/>
            <a:ext cx="594015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/>
              <a:t>Авіатранспорт</a:t>
            </a:r>
          </a:p>
          <a:p>
            <a:r>
              <a:rPr lang="uk-UA" dirty="0" smtClean="0"/>
              <a:t>У Франції близько 475 аеропортів. 295 з них мають асфальтовані або бетонні злітно-посадочні смуги, решта 180 — </a:t>
            </a:r>
            <a:r>
              <a:rPr lang="uk-UA" dirty="0" err="1" smtClean="0"/>
              <a:t>грунтові</a:t>
            </a:r>
            <a:r>
              <a:rPr lang="uk-UA" dirty="0" smtClean="0"/>
              <a:t> (дані на 2008 рік)[7]. Найбільший французький аеропорт — </a:t>
            </a:r>
            <a:r>
              <a:rPr lang="uk-UA" dirty="0" err="1" smtClean="0"/>
              <a:t>аеропорт</a:t>
            </a:r>
            <a:r>
              <a:rPr lang="uk-UA" dirty="0" smtClean="0"/>
              <a:t> Шарля де Голля, розташований в передмісті Парижа. Ер Франс — національний французький авіаперевізник, що здійснює авіарейси практично у всі країни світу.</a:t>
            </a:r>
            <a:endParaRPr lang="uk-UA" dirty="0"/>
          </a:p>
        </p:txBody>
      </p:sp>
      <p:pic>
        <p:nvPicPr>
          <p:cNvPr id="4" name="Рисунок 3" descr="420px-Reseau_autoroutier_francais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2627784" cy="26277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2564904"/>
            <a:ext cx="9144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/>
              <a:t>•</a:t>
            </a:r>
            <a:r>
              <a:rPr lang="uk-UA" sz="1600" dirty="0" smtClean="0"/>
              <a:t> Національні дороги — префікс </a:t>
            </a:r>
            <a:r>
              <a:rPr lang="en-US" sz="1600" dirty="0" smtClean="0"/>
              <a:t>N. </a:t>
            </a:r>
            <a:r>
              <a:rPr lang="uk-UA" sz="1600" dirty="0" smtClean="0"/>
              <a:t>Максимальне можливе обмеження швидкості — 90 км/</a:t>
            </a:r>
            <a:r>
              <a:rPr lang="uk-UA" sz="1600" dirty="0" err="1" smtClean="0"/>
              <a:t>год</a:t>
            </a:r>
            <a:r>
              <a:rPr lang="uk-UA" sz="1600" dirty="0" smtClean="0"/>
              <a:t> (за наявності бетонної розділової смуги — 110 км/</a:t>
            </a:r>
            <a:r>
              <a:rPr lang="uk-UA" sz="1600" dirty="0" err="1" smtClean="0"/>
              <a:t>год</a:t>
            </a:r>
            <a:r>
              <a:rPr lang="uk-UA" sz="1600" dirty="0" smtClean="0"/>
              <a:t>).</a:t>
            </a:r>
          </a:p>
          <a:p>
            <a:r>
              <a:rPr lang="uk-UA" sz="2000" dirty="0" smtClean="0"/>
              <a:t>• </a:t>
            </a:r>
            <a:r>
              <a:rPr lang="uk-UA" sz="1600" dirty="0" err="1" smtClean="0"/>
              <a:t>Департаментальні</a:t>
            </a:r>
            <a:r>
              <a:rPr lang="uk-UA" sz="1600" dirty="0" smtClean="0"/>
              <a:t> дорогі — префікс </a:t>
            </a:r>
            <a:r>
              <a:rPr lang="en-US" sz="1600" dirty="0" smtClean="0"/>
              <a:t>D. </a:t>
            </a:r>
            <a:r>
              <a:rPr lang="uk-UA" sz="1600" dirty="0" smtClean="0"/>
              <a:t>Максимальне обмеження швидкості — 90 км/год.</a:t>
            </a:r>
          </a:p>
          <a:p>
            <a:endParaRPr lang="uk-UA" sz="1600" dirty="0"/>
          </a:p>
          <a:p>
            <a:r>
              <a:rPr lang="uk-UA" sz="1600" dirty="0" smtClean="0"/>
              <a:t>У містах обмеження швидкості — 50 км/год. Використання ременів безпеки — обов'язково. Діти до 10 років повинні перевозитися в спеціальних сидіннях.</a:t>
            </a:r>
            <a:endParaRPr lang="uk-UA" sz="16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4293096"/>
            <a:ext cx="3253283" cy="2178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116632"/>
            <a:ext cx="28969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i="1" dirty="0" smtClean="0"/>
              <a:t>Демографія</a:t>
            </a:r>
            <a:endParaRPr lang="uk-UA" sz="3200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620688"/>
            <a:ext cx="6156176" cy="2880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Населення . </a:t>
            </a:r>
          </a:p>
          <a:p>
            <a:r>
              <a:rPr lang="uk-UA" sz="1600" dirty="0" smtClean="0"/>
              <a:t>Загальна чисельність населення становить 58 млн. чол. (з урахуванням заморських департаментів і територій близько 61.1 млн. чол.(2002 р.)), що ставить Францію на 13-е місце у світі і 4-е місце в Європі за кількістю населення. Франція — </a:t>
            </a:r>
            <a:r>
              <a:rPr lang="uk-UA" sz="1600" dirty="0" err="1" smtClean="0"/>
              <a:t>однонаціональна</a:t>
            </a:r>
            <a:r>
              <a:rPr lang="uk-UA" sz="1600" dirty="0" smtClean="0"/>
              <a:t> держава, її населення становлять французи. Приблизно чверть корінного населення (4,5 млн.) — це іноземці (алжирці, португальці, італійці, іспанці, вірмени тощо), що народилися, виросли і заснували родини у Франції. Щороку приблизно 10 тис. осіб отримують французьке громадянство.</a:t>
            </a:r>
            <a:endParaRPr lang="uk-UA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3573016"/>
            <a:ext cx="4499992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Міста</a:t>
            </a:r>
          </a:p>
          <a:p>
            <a:r>
              <a:rPr lang="uk-UA" sz="1600" dirty="0" smtClean="0"/>
              <a:t>Столиця — Париж (</a:t>
            </a:r>
            <a:r>
              <a:rPr lang="en-US" sz="1600" dirty="0" smtClean="0"/>
              <a:t>Paris), 2,116 </a:t>
            </a:r>
            <a:r>
              <a:rPr lang="uk-UA" sz="1600" dirty="0" smtClean="0"/>
              <a:t>млн. жителів (1999 р.). З передмістями — близько 10 млн. жителів.</a:t>
            </a:r>
          </a:p>
          <a:p>
            <a:endParaRPr lang="uk-UA" sz="1600" dirty="0" smtClean="0"/>
          </a:p>
          <a:p>
            <a:r>
              <a:rPr lang="uk-UA" sz="1600" dirty="0" smtClean="0"/>
              <a:t>Великі міста — Марсель (801 тис.), Ліон (415 тис.), Тулуза (359 тис.), Ніцца (342 тис.), Страсбург (252 тис.), Нант (245 тис.), Бордо (210 тис.).</a:t>
            </a:r>
            <a:endParaRPr lang="uk-UA" sz="16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332656"/>
            <a:ext cx="25717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212976"/>
            <a:ext cx="432048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23728" y="0"/>
            <a:ext cx="50000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/>
              <a:t>Найбільші міста Франції</a:t>
            </a:r>
            <a:endParaRPr lang="uk-UA" sz="2800" b="1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548680"/>
            <a:ext cx="2808312" cy="2102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 b="10755"/>
          <a:stretch>
            <a:fillRect/>
          </a:stretch>
        </p:blipFill>
        <p:spPr bwMode="auto">
          <a:xfrm>
            <a:off x="4211960" y="2780928"/>
            <a:ext cx="322072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4653136"/>
            <a:ext cx="3135831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2780928"/>
            <a:ext cx="2880320" cy="189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797152"/>
            <a:ext cx="5256584" cy="1971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188640"/>
            <a:ext cx="1656184" cy="2405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548680"/>
            <a:ext cx="2808312" cy="210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9872" y="260648"/>
            <a:ext cx="57241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Мови</a:t>
            </a:r>
          </a:p>
          <a:p>
            <a:r>
              <a:rPr lang="uk-UA" sz="1600" dirty="0" smtClean="0"/>
              <a:t>Офіційна мова — французька. Нею послуговується велика частина населення. </a:t>
            </a:r>
            <a:r>
              <a:rPr lang="uk-UA" sz="1600" dirty="0" err="1" smtClean="0"/>
              <a:t>Розвинувишись</a:t>
            </a:r>
            <a:r>
              <a:rPr lang="uk-UA" sz="1600" dirty="0" smtClean="0"/>
              <a:t> з народної латини, французька відійшла від неї далі, ніж будь-яка інша романська мова. Сучасна французька походить від так званого </a:t>
            </a:r>
            <a:r>
              <a:rPr lang="en-US" sz="1600" dirty="0" smtClean="0"/>
              <a:t>Langue </a:t>
            </a:r>
            <a:r>
              <a:rPr lang="en-US" sz="1600" dirty="0" err="1" smtClean="0"/>
              <a:t>d'Oil</a:t>
            </a:r>
            <a:r>
              <a:rPr lang="en-US" sz="1600" dirty="0" smtClean="0"/>
              <a:t>, </a:t>
            </a:r>
            <a:r>
              <a:rPr lang="uk-UA" sz="1600" dirty="0" smtClean="0"/>
              <a:t>діалекту північної Франції, на відміну від </a:t>
            </a:r>
            <a:r>
              <a:rPr lang="en-US" sz="1600" dirty="0" smtClean="0"/>
              <a:t>Langue </a:t>
            </a:r>
            <a:r>
              <a:rPr lang="en-US" sz="1600" dirty="0" err="1" smtClean="0"/>
              <a:t>d'Oc</a:t>
            </a:r>
            <a:r>
              <a:rPr lang="en-US" sz="1600" dirty="0" smtClean="0"/>
              <a:t>, </a:t>
            </a:r>
            <a:r>
              <a:rPr lang="uk-UA" sz="1600" dirty="0" smtClean="0"/>
              <a:t>який був поширений на півдні в однойменній провінції. Поділ цих двох варіантів французької було пов'язано зі способом вимови слова «так». </a:t>
            </a:r>
          </a:p>
          <a:p>
            <a:endParaRPr lang="uk-UA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2852936"/>
            <a:ext cx="41399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/>
              <a:t>В наш час </a:t>
            </a:r>
            <a:r>
              <a:rPr lang="en-US" sz="1600" dirty="0" smtClean="0"/>
              <a:t>Langue </a:t>
            </a:r>
            <a:r>
              <a:rPr lang="en-US" sz="1600" dirty="0" err="1" smtClean="0"/>
              <a:t>d'Oil</a:t>
            </a:r>
            <a:r>
              <a:rPr lang="en-US" sz="1600" dirty="0" smtClean="0"/>
              <a:t> </a:t>
            </a:r>
            <a:r>
              <a:rPr lang="uk-UA" sz="1600" dirty="0" smtClean="0"/>
              <a:t>майже витіснила </a:t>
            </a:r>
            <a:r>
              <a:rPr lang="en-US" sz="1600" dirty="0" smtClean="0"/>
              <a:t>Langue </a:t>
            </a:r>
            <a:r>
              <a:rPr lang="en-US" sz="1600" dirty="0" err="1" smtClean="0"/>
              <a:t>d'Oc</a:t>
            </a:r>
            <a:r>
              <a:rPr lang="en-US" sz="1600" dirty="0" smtClean="0"/>
              <a:t>. </a:t>
            </a:r>
            <a:r>
              <a:rPr lang="uk-UA" sz="1600" dirty="0" smtClean="0"/>
              <a:t>Хоча і до цього дня у Франції використовуються різні діалекти французької мови. У 1994 р. був прийнятий закон про мову (закон </a:t>
            </a:r>
            <a:r>
              <a:rPr lang="uk-UA" sz="1600" dirty="0" err="1" smtClean="0"/>
              <a:t>Тубона</a:t>
            </a:r>
            <a:r>
              <a:rPr lang="uk-UA" sz="1600" dirty="0" smtClean="0"/>
              <a:t>). У ньому не просто закріплювався статус французької мови як мови республіки, а й мова захищалася від витіснення іноземними словами, запозиченнями.</a:t>
            </a:r>
          </a:p>
          <a:p>
            <a:endParaRPr lang="uk-UA" sz="1600" dirty="0" smtClean="0"/>
          </a:p>
          <a:p>
            <a:r>
              <a:rPr lang="uk-UA" sz="1600" dirty="0" smtClean="0"/>
              <a:t>Регіональні мови включають каталанську, провансальську (романські) та бретонську (кельтська).</a:t>
            </a:r>
            <a:endParaRPr lang="uk-UA" sz="1600" dirty="0" smtClean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3068960"/>
            <a:ext cx="471461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32656"/>
            <a:ext cx="329592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2656"/>
            <a:ext cx="5436096" cy="216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Релігія</a:t>
            </a:r>
          </a:p>
          <a:p>
            <a:r>
              <a:rPr lang="uk-UA" sz="1600" dirty="0" smtClean="0"/>
              <a:t>Майже все населення країни — католики. Але з огляду на історичні причини у Франції співіснують багато різних релігій. На другому місці — іслам. Його сповідують вихідці з країн Північної Африки, колишніх французьких колоній. Є також прибічники юдаїзму, православ'я, протестантизму та англіканства.</a:t>
            </a:r>
          </a:p>
          <a:p>
            <a:endParaRPr lang="uk-UA" sz="1600" dirty="0" smtClean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88640"/>
            <a:ext cx="307202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2564904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/>
              <a:t>Франція — світська країна, свобода совісті передбачена конституційним правом. Саме у Франції зародилася і розвинулася доктрина світськості (</a:t>
            </a:r>
            <a:r>
              <a:rPr lang="en-US" sz="1600" dirty="0" smtClean="0"/>
              <a:t>la</a:t>
            </a:r>
            <a:r>
              <a:rPr lang="uk-UA" sz="1600" dirty="0" smtClean="0"/>
              <a:t>ї</a:t>
            </a:r>
            <a:r>
              <a:rPr lang="en-US" sz="1600" dirty="0" err="1" smtClean="0"/>
              <a:t>cité</a:t>
            </a:r>
            <a:r>
              <a:rPr lang="en-US" sz="1600" dirty="0" smtClean="0"/>
              <a:t>), </a:t>
            </a:r>
            <a:r>
              <a:rPr lang="uk-UA" sz="1600" dirty="0" smtClean="0"/>
              <a:t>відповідно до якої держава жорстко відокремлена від всіх релігійних організацій. Згідно з опитуванням, проведеним в 2005 році[, 34 % французьких громадян заявили про те, що вони «вірять в існування Бога», 27 % відповіли, що «вірять в існування надприродних сил», і 33 % заявили, що вони атеїсти і не вірять в існування подібних сил.</a:t>
            </a:r>
          </a:p>
          <a:p>
            <a:endParaRPr lang="uk-UA" sz="1600" dirty="0" smtClean="0"/>
          </a:p>
          <a:p>
            <a:r>
              <a:rPr lang="uk-UA" sz="1600" dirty="0" smtClean="0"/>
              <a:t>Згідно з опитуванням, проведеним в січні 2007 року, 51 % французів вважають себе католиками, 31 % визначають себе як агностики або атеїсти, 10 % заявили, що належать до інших релігійних течій або не мають думки із цього приводу, 4 % — мусульмани, 3 % — протестанти, 1 % — юдеї.</a:t>
            </a:r>
          </a:p>
          <a:p>
            <a:endParaRPr lang="uk-UA" sz="1600" dirty="0" smtClean="0"/>
          </a:p>
          <a:p>
            <a:r>
              <a:rPr lang="uk-UA" sz="1600" dirty="0" smtClean="0"/>
              <a:t>За даними </a:t>
            </a:r>
            <a:r>
              <a:rPr lang="en-US" sz="1600" dirty="0" smtClean="0"/>
              <a:t>Le Monde, </a:t>
            </a:r>
            <a:r>
              <a:rPr lang="uk-UA" sz="1600" dirty="0" smtClean="0"/>
              <a:t>у Франції 5 мільйонів чоловік симпатизує буддизму, але практикують цю релігію близько 600 000 чоловік. З них 65 % практикують дзен-буддизм.</a:t>
            </a:r>
            <a:endParaRPr lang="uk-UA" sz="1600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64704"/>
            <a:ext cx="8964488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700" dirty="0" smtClean="0"/>
              <a:t>Назва Франція походить від лат. </a:t>
            </a:r>
            <a:r>
              <a:rPr lang="en-US" sz="1700" dirty="0" err="1" smtClean="0"/>
              <a:t>Francia</a:t>
            </a:r>
            <a:r>
              <a:rPr lang="en-US" sz="1700" dirty="0" smtClean="0"/>
              <a:t> — </a:t>
            </a:r>
            <a:r>
              <a:rPr lang="uk-UA" sz="1700" dirty="0" smtClean="0"/>
              <a:t>Земля франків. Існує кілька версій походження цього топоніма:</a:t>
            </a:r>
          </a:p>
          <a:p>
            <a:r>
              <a:rPr lang="uk-UA" sz="1700" dirty="0" smtClean="0"/>
              <a:t>- від </a:t>
            </a:r>
            <a:r>
              <a:rPr lang="uk-UA" sz="1700" dirty="0" err="1" smtClean="0"/>
              <a:t>протогерманського</a:t>
            </a:r>
            <a:r>
              <a:rPr lang="uk-UA" sz="1700" dirty="0" smtClean="0"/>
              <a:t> </a:t>
            </a:r>
            <a:r>
              <a:rPr lang="en-US" sz="1700" dirty="0" err="1" smtClean="0"/>
              <a:t>frankon</a:t>
            </a:r>
            <a:r>
              <a:rPr lang="en-US" sz="1700" dirty="0" smtClean="0"/>
              <a:t>, </a:t>
            </a:r>
            <a:r>
              <a:rPr lang="uk-UA" sz="1700" dirty="0" smtClean="0"/>
              <a:t>що перекладається як спис, або від </a:t>
            </a:r>
            <a:r>
              <a:rPr lang="en-US" sz="1700" dirty="0" smtClean="0"/>
              <a:t>lance — </a:t>
            </a:r>
            <a:r>
              <a:rPr lang="uk-UA" sz="1700" dirty="0" smtClean="0"/>
              <a:t>сокири для метання у франків, відомої як </a:t>
            </a:r>
            <a:r>
              <a:rPr lang="uk-UA" sz="1700" dirty="0" err="1" smtClean="0"/>
              <a:t>франциска</a:t>
            </a:r>
            <a:r>
              <a:rPr lang="uk-UA" sz="1700" dirty="0" smtClean="0"/>
              <a:t>.</a:t>
            </a:r>
          </a:p>
          <a:p>
            <a:r>
              <a:rPr lang="uk-UA" sz="1700" dirty="0" smtClean="0"/>
              <a:t>- за іншим припущенням, від </a:t>
            </a:r>
            <a:r>
              <a:rPr lang="uk-UA" sz="1700" dirty="0" err="1" smtClean="0"/>
              <a:t>давньогерманського</a:t>
            </a:r>
            <a:r>
              <a:rPr lang="uk-UA" sz="1700" dirty="0" smtClean="0"/>
              <a:t> слова франк, що означає вільний. Хоча можливий і зворотній вплив. Слово вільний могло асоціюватися з етнічною назвою франків, оскільки вони, як завойовники, мали статус вільних людей.</a:t>
            </a:r>
          </a:p>
          <a:p>
            <a:endParaRPr lang="uk-UA" sz="1700" dirty="0" smtClean="0"/>
          </a:p>
          <a:p>
            <a:r>
              <a:rPr lang="uk-UA" sz="1700" dirty="0" smtClean="0"/>
              <a:t>Німецькою, як й іншими германськими мовами, такими як голландською та скандинавськими мовами, Францію досі називають Королівством франків (нім. </a:t>
            </a:r>
            <a:r>
              <a:rPr lang="en-US" sz="1700" dirty="0" err="1" smtClean="0"/>
              <a:t>Frankreich</a:t>
            </a:r>
            <a:r>
              <a:rPr lang="en-US" sz="1700" dirty="0" smtClean="0"/>
              <a:t>, </a:t>
            </a:r>
            <a:r>
              <a:rPr lang="uk-UA" sz="1700" dirty="0" err="1" smtClean="0"/>
              <a:t>нід</a:t>
            </a:r>
            <a:r>
              <a:rPr lang="uk-UA" sz="1700" dirty="0" smtClean="0"/>
              <a:t>. </a:t>
            </a:r>
            <a:r>
              <a:rPr lang="en-US" sz="1700" dirty="0" err="1" smtClean="0"/>
              <a:t>Frankrijk</a:t>
            </a:r>
            <a:r>
              <a:rPr lang="en-US" sz="1700" dirty="0" smtClean="0"/>
              <a:t>, </a:t>
            </a:r>
            <a:r>
              <a:rPr lang="uk-UA" sz="1700" dirty="0" err="1" smtClean="0"/>
              <a:t>дан</a:t>
            </a:r>
            <a:r>
              <a:rPr lang="uk-UA" sz="1700" dirty="0" smtClean="0"/>
              <a:t>. </a:t>
            </a:r>
            <a:r>
              <a:rPr lang="en-US" sz="1700" dirty="0" err="1" smtClean="0"/>
              <a:t>Frankrig</a:t>
            </a:r>
            <a:r>
              <a:rPr lang="en-US" sz="1700" dirty="0" smtClean="0"/>
              <a:t>, </a:t>
            </a:r>
            <a:r>
              <a:rPr lang="uk-UA" sz="1700" dirty="0" err="1" smtClean="0"/>
              <a:t>норв</a:t>
            </a:r>
            <a:r>
              <a:rPr lang="uk-UA" sz="1700" dirty="0" smtClean="0"/>
              <a:t>. </a:t>
            </a:r>
            <a:r>
              <a:rPr lang="en-US" sz="1700" dirty="0" err="1" smtClean="0"/>
              <a:t>Frankrike</a:t>
            </a:r>
            <a:r>
              <a:rPr lang="en-US" sz="1700" dirty="0" smtClean="0"/>
              <a:t>).</a:t>
            </a:r>
          </a:p>
          <a:p>
            <a:endParaRPr lang="en-US" sz="1700" dirty="0" smtClean="0"/>
          </a:p>
          <a:p>
            <a:r>
              <a:rPr lang="uk-UA" sz="1700" dirty="0" smtClean="0"/>
              <a:t>Назва території Франції до приходу франків — Галлія — від кельтського племені галлів</a:t>
            </a:r>
            <a:r>
              <a:rPr lang="uk-UA" dirty="0" smtClean="0"/>
              <a:t>.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116632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i="1" dirty="0" smtClean="0"/>
              <a:t>Походження назви</a:t>
            </a:r>
            <a:endParaRPr lang="uk-UA" sz="3600" b="1" i="1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b="12184"/>
          <a:stretch>
            <a:fillRect/>
          </a:stretch>
        </p:blipFill>
        <p:spPr bwMode="auto">
          <a:xfrm>
            <a:off x="6084168" y="4869160"/>
            <a:ext cx="280831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b="10714"/>
          <a:stretch>
            <a:fillRect/>
          </a:stretch>
        </p:blipFill>
        <p:spPr bwMode="auto">
          <a:xfrm>
            <a:off x="3275856" y="4725144"/>
            <a:ext cx="2688299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4437112"/>
            <a:ext cx="2284695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1283_yejfeleva_8080x5470_(www.GdeFon.ru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47664" y="2780928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800" b="1" i="1" dirty="0" smtClean="0"/>
              <a:t>Підготувала</a:t>
            </a:r>
          </a:p>
          <a:p>
            <a:pPr algn="ctr"/>
            <a:r>
              <a:rPr lang="uk-UA" sz="2800" b="1" i="1" dirty="0"/>
              <a:t>у</a:t>
            </a:r>
            <a:r>
              <a:rPr lang="uk-UA" sz="2800" b="1" i="1" dirty="0" smtClean="0"/>
              <a:t>чениця 10-Б класу</a:t>
            </a:r>
          </a:p>
          <a:p>
            <a:pPr algn="ctr"/>
            <a:r>
              <a:rPr lang="uk-UA" sz="2800" b="1" i="1" dirty="0" smtClean="0"/>
              <a:t>Безсмертна Вікторія</a:t>
            </a:r>
            <a:endParaRPr lang="uk-UA" sz="2800" b="1" i="1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24744"/>
            <a:ext cx="914400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/>
              <a:t>Герб Франції, Гімн Франції та Прапор Франції</a:t>
            </a:r>
          </a:p>
          <a:p>
            <a:endParaRPr lang="uk-UA" sz="1600" dirty="0" smtClean="0"/>
          </a:p>
          <a:p>
            <a:r>
              <a:rPr lang="uk-UA" sz="1600" dirty="0" smtClean="0"/>
              <a:t>Національне свято — 14 липня — День взяття Бастилії (1789).</a:t>
            </a:r>
          </a:p>
          <a:p>
            <a:endParaRPr lang="uk-UA" sz="1600" dirty="0" smtClean="0"/>
          </a:p>
          <a:p>
            <a:r>
              <a:rPr lang="uk-UA" sz="1600" dirty="0" smtClean="0"/>
              <a:t>Гімн Франції — пісня «Марсельєза», яка була написана в Страсбурзі у 1792 році, а 14 липня проголошена національним гімном. Девізом країни є три всім відомих слова: «Свобода, Рівність, Братерство».</a:t>
            </a:r>
          </a:p>
          <a:p>
            <a:endParaRPr lang="uk-UA" sz="1600" dirty="0" smtClean="0"/>
          </a:p>
          <a:p>
            <a:r>
              <a:rPr lang="uk-UA" sz="1600" dirty="0" smtClean="0"/>
              <a:t>Прапор Франції — синьо-біло-червоний. Білий колір символізує королівську владу, а синій і червоний — кольори кокарди національної гвардії Парижа.</a:t>
            </a:r>
          </a:p>
          <a:p>
            <a:endParaRPr lang="uk-UA" sz="1600" dirty="0" smtClean="0"/>
          </a:p>
          <a:p>
            <a:r>
              <a:rPr lang="uk-UA" sz="1600" dirty="0" smtClean="0"/>
              <a:t>Єдиного і визнаного всіма герба зараз у Франції немає. З римських часів існує обов'язкова частина офіційного герба — лікторський пучок, який після Паризької Комуни був оточений лавровим вінком, орденом почесного легіону, гілками оливи і дуба. У 20-і роки </a:t>
            </a:r>
            <a:r>
              <a:rPr lang="en-US" sz="1600" dirty="0" smtClean="0"/>
              <a:t>XX </a:t>
            </a:r>
            <a:r>
              <a:rPr lang="uk-UA" sz="1600" dirty="0" smtClean="0"/>
              <a:t>ст. герб був дещо змінений, і є одним із символів Франції. Крім того, існує Великий герб Франції, в якому об'єднані успадковані з далекого середньовіччя герби 56 французьких історичних провінцій і територій.</a:t>
            </a:r>
          </a:p>
          <a:p>
            <a:endParaRPr lang="uk-UA" sz="1600" dirty="0" smtClean="0"/>
          </a:p>
          <a:p>
            <a:r>
              <a:rPr lang="uk-UA" sz="1600" dirty="0" smtClean="0"/>
              <a:t>Своїм національним символом французи вважають Маріанну — символічний жіночий образ, який уособлює Францію.</a:t>
            </a:r>
            <a:endParaRPr lang="uk-UA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188640"/>
            <a:ext cx="28841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i="1" dirty="0" smtClean="0"/>
              <a:t>Символіка</a:t>
            </a:r>
            <a:endParaRPr lang="uk-UA" sz="3600" b="1" i="1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260648"/>
            <a:ext cx="2621936" cy="1746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Armoiries_république_française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16632"/>
            <a:ext cx="1296144" cy="1473901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933056"/>
            <a:ext cx="2592288" cy="278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429000"/>
            <a:ext cx="3600400" cy="3233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16631"/>
            <a:ext cx="2952328" cy="3122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764704"/>
            <a:ext cx="383802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23528" y="0"/>
            <a:ext cx="49375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 </a:t>
            </a:r>
            <a:r>
              <a:rPr lang="uk-UA" sz="3600" b="1" i="1" dirty="0" smtClean="0"/>
              <a:t>Географія Франції</a:t>
            </a:r>
            <a:endParaRPr lang="uk-UA" sz="3600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27984" y="3429000"/>
            <a:ext cx="25555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b="1" dirty="0" smtClean="0">
                <a:solidFill>
                  <a:schemeClr val="bg1"/>
                </a:solidFill>
              </a:rPr>
              <a:t>Топографічна карта Франції</a:t>
            </a:r>
            <a:endParaRPr lang="uk-UA" sz="12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32240" y="3140968"/>
            <a:ext cx="15263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b="1" dirty="0" smtClean="0"/>
              <a:t>Регіони Франції</a:t>
            </a:r>
            <a:endParaRPr lang="uk-UA" sz="12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3429000"/>
            <a:ext cx="18181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b="1" dirty="0" smtClean="0">
                <a:solidFill>
                  <a:schemeClr val="bg1"/>
                </a:solidFill>
              </a:rPr>
              <a:t>Світлина з космосу</a:t>
            </a:r>
            <a:endParaRPr lang="uk-UA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789040"/>
            <a:ext cx="91440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700" dirty="0" smtClean="0"/>
              <a:t>Територія — 551,6 тисяч </a:t>
            </a:r>
            <a:r>
              <a:rPr lang="uk-UA" sz="1700" dirty="0" err="1" smtClean="0"/>
              <a:t>км²</a:t>
            </a:r>
            <a:r>
              <a:rPr lang="uk-UA" sz="1700" dirty="0" smtClean="0"/>
              <a:t>.</a:t>
            </a:r>
          </a:p>
          <a:p>
            <a:endParaRPr lang="uk-UA" sz="1700" dirty="0" smtClean="0"/>
          </a:p>
          <a:p>
            <a:r>
              <a:rPr lang="uk-UA" sz="1700" dirty="0" smtClean="0"/>
              <a:t>У Франції представлені три різних типи рельєфу — високі гори, древнє плато і рівнини. Західні і північні райони Франції — рівнини і </a:t>
            </a:r>
            <a:r>
              <a:rPr lang="uk-UA" sz="1700" dirty="0" err="1" smtClean="0"/>
              <a:t>низькогір'я</a:t>
            </a:r>
            <a:r>
              <a:rPr lang="uk-UA" sz="1700" dirty="0" smtClean="0"/>
              <a:t>. В центрі і на сході — середньовисотні гори. На південному заході — Піренеї. На південному сході — Альпи (найвища вершина Франції та Західної Європи — г. Монблан, 4807 м). Інші великі гірські системи окрім цих — Центральний Французький масив, Юра, </a:t>
            </a:r>
            <a:r>
              <a:rPr lang="uk-UA" sz="1700" dirty="0" err="1" smtClean="0"/>
              <a:t>Вогези</a:t>
            </a:r>
            <a:r>
              <a:rPr lang="uk-UA" sz="1700" dirty="0" smtClean="0"/>
              <a:t> та </a:t>
            </a:r>
            <a:r>
              <a:rPr lang="uk-UA" sz="1700" dirty="0" err="1" smtClean="0"/>
              <a:t>Севенни</a:t>
            </a:r>
            <a:r>
              <a:rPr lang="uk-UA" sz="1700" dirty="0" smtClean="0"/>
              <a:t>.</a:t>
            </a:r>
          </a:p>
          <a:p>
            <a:endParaRPr lang="uk-UA" sz="1700" dirty="0" smtClean="0"/>
          </a:p>
          <a:p>
            <a:r>
              <a:rPr lang="uk-UA" sz="1700" dirty="0" smtClean="0"/>
              <a:t>Великі ріки — Сена (найдовша річка країни, 1012 км), Рона, Луара, Гаронна, Рейн (вздовж кордону з Німеччиною).</a:t>
            </a:r>
            <a:endParaRPr lang="uk-UA" sz="17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60648"/>
            <a:ext cx="3904701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489654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/>
              <a:t>Франція займає західну частину Європейського материка. Завдяки своєму географічному та геополітичному розташуванню Францію нерідко називають «центральною країною Західної Європи». Франція має одночасний вихід до Атлантичного океану, Середземного моря і через Ла-Манш у Північне море та контролює головні гірські системи Західної Європи, межує з Андоррою, Бельгією, Люксембургом, Німеччиною, Швейцарією, Італією та Іспанією. За формою її територія вписується в шестикутник (французи так і називають свою країну — </a:t>
            </a:r>
            <a:r>
              <a:rPr lang="en-US" sz="1600" dirty="0" err="1" smtClean="0"/>
              <a:t>l'Hexagone</a:t>
            </a:r>
            <a:r>
              <a:rPr lang="en-US" sz="1600" dirty="0" smtClean="0"/>
              <a:t> — </a:t>
            </a:r>
            <a:r>
              <a:rPr lang="uk-UA" sz="1600" dirty="0" smtClean="0"/>
              <a:t>шестикутник).</a:t>
            </a:r>
            <a:endParaRPr lang="uk-UA" sz="1600" dirty="0" smtClean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996952"/>
            <a:ext cx="532849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39116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 </a:t>
            </a:r>
            <a:r>
              <a:rPr lang="uk-UA" sz="3200" b="1" i="1" dirty="0" smtClean="0"/>
              <a:t>Клімат Франції</a:t>
            </a:r>
            <a:endParaRPr lang="uk-UA" sz="3200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764704"/>
            <a:ext cx="576064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/>
              <a:t>Франція лежить у помірних широтах і є єдиною європейською країною, яка розташована в чотирьох кліматичних зонах: атлантична (на заході), континентальна (в центрі і на сході), альпійська і середземноморська (на півдні).</a:t>
            </a:r>
          </a:p>
          <a:p>
            <a:endParaRPr lang="uk-UA" sz="1600" dirty="0" smtClean="0"/>
          </a:p>
          <a:p>
            <a:r>
              <a:rPr lang="uk-UA" sz="1600" dirty="0" smtClean="0"/>
              <a:t>Клімат Франції сприятливий для життя населення. Кліматичні умови досить різноманітні. Для Нормандії і Бретані характерним є морський клімат, що поширює свій вплив на всю західну частину країни. Особливо м'яким і вологим кліматом відрізняється Бретань, для якої характерна мала різниця між літніми та зимовими температурами, а також похмурі дні з сильними вітрами. </a:t>
            </a:r>
            <a:endParaRPr lang="uk-UA" sz="16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077072"/>
            <a:ext cx="288058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059832" y="4149080"/>
            <a:ext cx="60841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/>
              <a:t>Взимку тут тепло (середня температура січня +7 ° С), але літо прохолодне, похмуре (у липні +17 ° С). У східних районах країни домінує континентальний клімат: тут річна амплітуда середньомісячних температур досягає 20 ° С. Рівнини на південному узбережжі мають приємний середземноморський клімат: морози тут вкрай рідкісні, проливні дощі навесні і восени хоч і сильні, але короткочасні, а влітку дощів практично не буває. Південь Франції — регіон, де близько 100 днів у році дує «Містраль» — холодний сухий вітер з долини Рони.</a:t>
            </a:r>
            <a:endParaRPr lang="uk-UA" sz="1600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3" y="2204864"/>
            <a:ext cx="2765707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16632"/>
            <a:ext cx="2664296" cy="189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88640"/>
            <a:ext cx="34499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i="1" dirty="0" smtClean="0"/>
              <a:t>Флора і фауна</a:t>
            </a:r>
            <a:endParaRPr lang="uk-UA" sz="3200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427984" y="620688"/>
            <a:ext cx="471601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/>
              <a:t>У Франції збереглися лише незначні залишки колись величних лісів, які покривали рівнини і низькі гори. В наш час більша частина рівнин розорана, а лісам залишені території з біднішими ґрунтами. Однак уздовж доріг та каналів зазвичай тягнуться лісові посадки, що особливо типові для ландшафтів </a:t>
            </a:r>
            <a:r>
              <a:rPr lang="uk-UA" sz="1600" dirty="0" err="1" smtClean="0"/>
              <a:t>Бокаж</a:t>
            </a:r>
            <a:r>
              <a:rPr lang="uk-UA" sz="1600" dirty="0" smtClean="0"/>
              <a:t> (</a:t>
            </a:r>
            <a:r>
              <a:rPr lang="en-US" sz="1600" dirty="0" err="1" smtClean="0"/>
              <a:t>bocage</a:t>
            </a:r>
            <a:r>
              <a:rPr lang="en-US" sz="1600" dirty="0" smtClean="0"/>
              <a:t>) </a:t>
            </a:r>
            <a:r>
              <a:rPr lang="uk-UA" sz="1600" dirty="0" smtClean="0"/>
              <a:t>Нормандії та Бретані. В горах поблизу снігової лінії поширені оголені скельні субстрати з мохів та лишайників. Далі вниз по схилах, але вище верхньої межі лісу альпійські луки використовуються для випасу овець і великої рогатої худоби. </a:t>
            </a:r>
            <a:endParaRPr lang="uk-UA" sz="1600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408403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0" y="3861048"/>
            <a:ext cx="914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/>
              <a:t>Нижче верхньої межі лісу вищий пояс представлений хвойними лісами з сосни, модрини, ялиці і ялинки, біля самої межі їх зростання гальмується, і переважає </a:t>
            </a:r>
            <a:r>
              <a:rPr lang="uk-UA" sz="1600" dirty="0" err="1" smtClean="0"/>
              <a:t>криволісся</a:t>
            </a:r>
            <a:r>
              <a:rPr lang="uk-UA" sz="1600" dirty="0" smtClean="0"/>
              <a:t>, але з пониженням висоти дерева стають вищі і стрункіші. Хвойні ліси змінюються широколистяними з дуба, бука і каштана.</a:t>
            </a:r>
          </a:p>
          <a:p>
            <a:endParaRPr lang="uk-UA" sz="1600" dirty="0" smtClean="0"/>
          </a:p>
          <a:p>
            <a:r>
              <a:rPr lang="uk-UA" sz="1600" dirty="0" err="1" smtClean="0"/>
              <a:t>Найсвоєрідніша</a:t>
            </a:r>
            <a:r>
              <a:rPr lang="uk-UA" sz="1600" dirty="0" smtClean="0"/>
              <a:t> рослинність середземноморського узбережжя, де можуть рости лише рослини, що переносять тривалу літню посуху. Замість лісів тут ростуть ізольовані невисокі дерева і чагарники, між якими зустрічаються виходи корінних порід. Найхарактерніші дерева — оливкове дерево, корковий дуб і </a:t>
            </a:r>
            <a:r>
              <a:rPr lang="uk-UA" sz="1600" dirty="0" err="1" smtClean="0"/>
              <a:t>алепська</a:t>
            </a:r>
            <a:r>
              <a:rPr lang="uk-UA" sz="1600" dirty="0" smtClean="0"/>
              <a:t> сосна.</a:t>
            </a:r>
            <a:r>
              <a:rPr lang="uk-UA" sz="2400" b="1" i="1" dirty="0" smtClean="0"/>
              <a:t> </a:t>
            </a:r>
          </a:p>
          <a:p>
            <a:endParaRPr lang="uk-UA" sz="2800" b="1" i="1" dirty="0" smtClean="0"/>
          </a:p>
          <a:p>
            <a:endParaRPr lang="uk-UA" dirty="0"/>
          </a:p>
        </p:txBody>
      </p:sp>
    </p:spTree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620688"/>
            <a:ext cx="409933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1" y="3789040"/>
            <a:ext cx="3816424" cy="2862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924944"/>
            <a:ext cx="432048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88640"/>
            <a:ext cx="3851920" cy="256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67544" y="2492896"/>
            <a:ext cx="31037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err="1" smtClean="0">
                <a:solidFill>
                  <a:schemeClr val="bg1"/>
                </a:solidFill>
              </a:rPr>
              <a:t>Корковий</a:t>
            </a:r>
            <a:r>
              <a:rPr lang="ru-RU" sz="1200" b="1" dirty="0" smtClean="0">
                <a:solidFill>
                  <a:schemeClr val="bg1"/>
                </a:solidFill>
              </a:rPr>
              <a:t> дуб  у </a:t>
            </a:r>
            <a:r>
              <a:rPr lang="ru-RU" sz="1200" b="1" dirty="0" err="1" smtClean="0">
                <a:solidFill>
                  <a:schemeClr val="bg1"/>
                </a:solidFill>
              </a:rPr>
              <a:t>Південній</a:t>
            </a:r>
            <a:r>
              <a:rPr lang="ru-RU" sz="1200" b="1" dirty="0" smtClean="0">
                <a:solidFill>
                  <a:schemeClr val="bg1"/>
                </a:solidFill>
              </a:rPr>
              <a:t> </a:t>
            </a:r>
            <a:r>
              <a:rPr lang="ru-RU" sz="1200" b="1" dirty="0" err="1" smtClean="0">
                <a:solidFill>
                  <a:schemeClr val="bg1"/>
                </a:solidFill>
              </a:rPr>
              <a:t>Корсиці</a:t>
            </a:r>
            <a:endParaRPr lang="uk-UA" sz="12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5877272"/>
            <a:ext cx="29386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b="1" dirty="0" err="1" smtClean="0">
                <a:solidFill>
                  <a:schemeClr val="bg1"/>
                </a:solidFill>
              </a:rPr>
              <a:t>Алепська</a:t>
            </a:r>
            <a:r>
              <a:rPr lang="uk-UA" sz="1200" b="1" dirty="0" smtClean="0">
                <a:solidFill>
                  <a:schemeClr val="bg1"/>
                </a:solidFill>
              </a:rPr>
              <a:t> сосна поблизу Марселя</a:t>
            </a:r>
            <a:endParaRPr lang="uk-UA" sz="12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32040" y="630932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1" dirty="0" err="1" smtClean="0">
                <a:solidFill>
                  <a:schemeClr val="bg1"/>
                </a:solidFill>
              </a:rPr>
              <a:t>Альпійські</a:t>
            </a:r>
            <a:r>
              <a:rPr lang="ru-RU" sz="1200" b="1" dirty="0" smtClean="0">
                <a:solidFill>
                  <a:schemeClr val="bg1"/>
                </a:solidFill>
              </a:rPr>
              <a:t> луки у </a:t>
            </a:r>
            <a:r>
              <a:rPr lang="ru-RU" sz="1200" b="1" dirty="0" err="1" smtClean="0">
                <a:solidFill>
                  <a:schemeClr val="bg1"/>
                </a:solidFill>
              </a:rPr>
              <a:t>французьких</a:t>
            </a:r>
            <a:r>
              <a:rPr lang="ru-RU" sz="1200" b="1" dirty="0" smtClean="0">
                <a:solidFill>
                  <a:schemeClr val="bg1"/>
                </a:solidFill>
              </a:rPr>
              <a:t> </a:t>
            </a:r>
            <a:r>
              <a:rPr lang="ru-RU" sz="1200" b="1" dirty="0" err="1" smtClean="0">
                <a:solidFill>
                  <a:schemeClr val="bg1"/>
                </a:solidFill>
              </a:rPr>
              <a:t>Піренеях</a:t>
            </a:r>
            <a:endParaRPr lang="uk-UA" sz="12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60032" y="620688"/>
            <a:ext cx="4104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err="1" smtClean="0">
                <a:solidFill>
                  <a:schemeClr val="bg1"/>
                </a:solidFill>
              </a:rPr>
              <a:t>Оливкові</a:t>
            </a:r>
            <a:r>
              <a:rPr lang="ru-RU" sz="1200" b="1" dirty="0" smtClean="0">
                <a:solidFill>
                  <a:schemeClr val="bg1"/>
                </a:solidFill>
              </a:rPr>
              <a:t> дерева </a:t>
            </a:r>
            <a:r>
              <a:rPr lang="ru-RU" sz="1200" b="1" dirty="0" err="1" smtClean="0">
                <a:solidFill>
                  <a:schemeClr val="bg1"/>
                </a:solidFill>
              </a:rPr>
              <a:t>південної</a:t>
            </a:r>
            <a:r>
              <a:rPr lang="ru-RU" sz="1200" b="1" dirty="0" smtClean="0">
                <a:solidFill>
                  <a:schemeClr val="bg1"/>
                </a:solidFill>
              </a:rPr>
              <a:t> </a:t>
            </a:r>
            <a:r>
              <a:rPr lang="ru-RU" sz="1200" b="1" dirty="0" err="1" smtClean="0">
                <a:solidFill>
                  <a:schemeClr val="bg1"/>
                </a:solidFill>
              </a:rPr>
              <a:t>Франції</a:t>
            </a:r>
            <a:r>
              <a:rPr lang="ru-RU" sz="1200" b="1" dirty="0" smtClean="0">
                <a:solidFill>
                  <a:schemeClr val="bg1"/>
                </a:solidFill>
              </a:rPr>
              <a:t> (</a:t>
            </a:r>
            <a:r>
              <a:rPr lang="ru-RU" sz="1200" b="1" dirty="0" err="1" smtClean="0">
                <a:solidFill>
                  <a:schemeClr val="bg1"/>
                </a:solidFill>
              </a:rPr>
              <a:t>Буш-дю-Рон</a:t>
            </a:r>
            <a:r>
              <a:rPr lang="ru-RU" sz="1200" b="1" dirty="0" smtClean="0">
                <a:solidFill>
                  <a:schemeClr val="bg1"/>
                </a:solidFill>
              </a:rPr>
              <a:t>)</a:t>
            </a:r>
            <a:endParaRPr lang="uk-UA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36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Тема36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Тема36</Template>
  <TotalTime>319</TotalTime>
  <Words>4843</Words>
  <Application>Microsoft Office PowerPoint</Application>
  <PresentationFormat>Экран (4:3)</PresentationFormat>
  <Paragraphs>193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Тема36</vt:lpstr>
      <vt:lpstr>1_Тема36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Oleg</dc:creator>
  <cp:lastModifiedBy>Oleg</cp:lastModifiedBy>
  <cp:revision>32</cp:revision>
  <dcterms:created xsi:type="dcterms:W3CDTF">2012-12-24T14:45:39Z</dcterms:created>
  <dcterms:modified xsi:type="dcterms:W3CDTF">2012-12-24T20:04:51Z</dcterms:modified>
</cp:coreProperties>
</file>