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://uk.wikipedia.org/wiki/%D0%9C%D0%B5%D1%82%D0%B0%D0%BB%D1%83%D1%80%D0%B3%D1%96%D1%8F" TargetMode="External"/><Relationship Id="rId7" Type="http://schemas.openxmlformats.org/officeDocument/2006/relationships/image" Target="../media/image10.jpeg"/><Relationship Id="rId2" Type="http://schemas.openxmlformats.org/officeDocument/2006/relationships/hyperlink" Target="http://uk.wikipedia.org/wiki/%D0%A5%D1%96%D0%BC%D1%96%D1%87%D0%BD%D0%B0_%D0%BF%D1%80%D0%BE%D0%BC%D0%B8%D1%81%D0%BB%D0%BE%D0%B2%D1%96%D1%81%D1%82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6%D0%B5%D0%BB%D1%8E%D0%BB%D0%BE%D0%B7%D0%BD%D0%B0_%D0%BF%D1%80%D0%BE%D0%BC%D0%B8%D1%81%D0%BB%D0%BE%D0%B2%D1%96%D1%81%D1%82%D1%8C" TargetMode="External"/><Relationship Id="rId5" Type="http://schemas.openxmlformats.org/officeDocument/2006/relationships/hyperlink" Target="http://uk.wikipedia.org/wiki/%D0%A2%D0%B5%D0%BA%D1%81%D1%82%D0%B8%D0%BB%D1%8C%D0%BD%D0%B0_%D0%BF%D1%80%D0%BE%D0%BC%D0%B8%D1%81%D0%BB%D0%BE%D0%B2%D1%96%D1%81%D1%82%D1%8C" TargetMode="External"/><Relationship Id="rId4" Type="http://schemas.openxmlformats.org/officeDocument/2006/relationships/hyperlink" Target="http://uk.wikipedia.org/wiki/%D0%A8%D0%BA%D1%96%D1%80%D1%8F%D0%BD%D0%B0_%D0%BF%D1%80%D0%BE%D0%BC%D0%B8%D1%81%D0%BB%D0%BE%D0%B2%D1%96%D1%81%D1%82%D1%8C" TargetMode="External"/><Relationship Id="rId9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071678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err="1" smtClean="0">
                <a:solidFill>
                  <a:srgbClr val="FF0000"/>
                </a:solidFill>
              </a:rPr>
              <a:t>Забруднення</a:t>
            </a:r>
            <a:r>
              <a:rPr lang="ru-RU" sz="6600" b="1" dirty="0" smtClean="0">
                <a:solidFill>
                  <a:srgbClr val="FF0000"/>
                </a:solidFill>
              </a:rPr>
              <a:t> </a:t>
            </a:r>
            <a:r>
              <a:rPr lang="ru-RU" sz="6600" b="1" dirty="0" err="1" smtClean="0">
                <a:solidFill>
                  <a:srgbClr val="FF0000"/>
                </a:solidFill>
              </a:rPr>
              <a:t>світового</a:t>
            </a:r>
            <a:r>
              <a:rPr lang="ru-RU" sz="6600" b="1" dirty="0" smtClean="0">
                <a:solidFill>
                  <a:srgbClr val="FF0000"/>
                </a:solidFill>
              </a:rPr>
              <a:t> </a:t>
            </a:r>
            <a:r>
              <a:rPr lang="ru-RU" sz="6600" b="1" dirty="0" smtClean="0">
                <a:solidFill>
                  <a:srgbClr val="FF0000"/>
                </a:solidFill>
              </a:rPr>
              <a:t>океану</a:t>
            </a:r>
            <a:br>
              <a:rPr lang="ru-RU" sz="6600" b="1" dirty="0" smtClean="0">
                <a:solidFill>
                  <a:srgbClr val="FF0000"/>
                </a:solidFill>
              </a:rPr>
            </a:b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4357694"/>
            <a:ext cx="7854696" cy="1752600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rgbClr val="C00000"/>
                </a:solidFill>
              </a:rPr>
              <a:t>Підготував</a:t>
            </a:r>
          </a:p>
          <a:p>
            <a:r>
              <a:rPr lang="uk-UA" sz="3200" dirty="0" smtClean="0">
                <a:solidFill>
                  <a:srgbClr val="C00000"/>
                </a:solidFill>
              </a:rPr>
              <a:t> Гурик Андрій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KTK\Downloads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643314"/>
            <a:ext cx="4143404" cy="292895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00034" y="785794"/>
            <a:ext cx="4643470" cy="4434840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FF0000"/>
                </a:solidFill>
              </a:rPr>
              <a:t>Стан вод </a:t>
            </a:r>
            <a:r>
              <a:rPr lang="ru-RU" sz="1800" dirty="0" err="1" smtClean="0">
                <a:solidFill>
                  <a:srgbClr val="FF0000"/>
                </a:solidFill>
              </a:rPr>
              <a:t>Світового</a:t>
            </a:r>
            <a:r>
              <a:rPr lang="ru-RU" sz="1800" dirty="0" smtClean="0">
                <a:solidFill>
                  <a:srgbClr val="FF0000"/>
                </a:solidFill>
              </a:rPr>
              <a:t> океану </a:t>
            </a:r>
            <a:r>
              <a:rPr lang="ru-RU" sz="1800" dirty="0" err="1" smtClean="0">
                <a:solidFill>
                  <a:srgbClr val="FF0000"/>
                </a:solidFill>
              </a:rPr>
              <a:t>сьогодні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викликає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велику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тривогу</a:t>
            </a:r>
            <a:r>
              <a:rPr lang="ru-RU" sz="1800" dirty="0" smtClean="0">
                <a:solidFill>
                  <a:srgbClr val="FF0000"/>
                </a:solidFill>
              </a:rPr>
              <a:t>. </a:t>
            </a:r>
            <a:r>
              <a:rPr lang="ru-RU" sz="1800" dirty="0" err="1" smtClean="0">
                <a:solidFill>
                  <a:srgbClr val="FF0000"/>
                </a:solidFill>
              </a:rPr>
              <a:t>Його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забруднюють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переважно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річками</a:t>
            </a:r>
            <a:r>
              <a:rPr lang="ru-RU" sz="1800" dirty="0" smtClean="0">
                <a:solidFill>
                  <a:srgbClr val="FF0000"/>
                </a:solidFill>
              </a:rPr>
              <a:t>, </a:t>
            </a:r>
            <a:r>
              <a:rPr lang="ru-RU" sz="1800" dirty="0" err="1" smtClean="0">
                <a:solidFill>
                  <a:srgbClr val="FF0000"/>
                </a:solidFill>
              </a:rPr>
              <a:t>з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якими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щорічно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надходить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понад</a:t>
            </a:r>
            <a:r>
              <a:rPr lang="ru-RU" sz="1800" dirty="0" smtClean="0">
                <a:solidFill>
                  <a:srgbClr val="FF0000"/>
                </a:solidFill>
              </a:rPr>
              <a:t> 320 </a:t>
            </a:r>
            <a:r>
              <a:rPr lang="ru-RU" sz="1800" dirty="0" err="1" smtClean="0">
                <a:solidFill>
                  <a:srgbClr val="FF0000"/>
                </a:solidFill>
              </a:rPr>
              <a:t>млн</a:t>
            </a:r>
            <a:r>
              <a:rPr lang="ru-RU" sz="1800" dirty="0" smtClean="0">
                <a:solidFill>
                  <a:srgbClr val="FF0000"/>
                </a:solidFill>
              </a:rPr>
              <a:t> т солей </a:t>
            </a:r>
            <a:r>
              <a:rPr lang="ru-RU" sz="1800" dirty="0" err="1" smtClean="0">
                <a:solidFill>
                  <a:srgbClr val="FF0000"/>
                </a:solidFill>
              </a:rPr>
              <a:t>заліза</a:t>
            </a:r>
            <a:r>
              <a:rPr lang="ru-RU" sz="1800" dirty="0" smtClean="0">
                <a:solidFill>
                  <a:srgbClr val="FF0000"/>
                </a:solidFill>
              </a:rPr>
              <a:t>, 6,5 </a:t>
            </a:r>
            <a:r>
              <a:rPr lang="ru-RU" sz="1800" dirty="0" err="1" smtClean="0">
                <a:solidFill>
                  <a:srgbClr val="FF0000"/>
                </a:solidFill>
              </a:rPr>
              <a:t>млн</a:t>
            </a:r>
            <a:r>
              <a:rPr lang="ru-RU" sz="1800" dirty="0" smtClean="0">
                <a:solidFill>
                  <a:srgbClr val="FF0000"/>
                </a:solidFill>
              </a:rPr>
              <a:t> т фосфору та </a:t>
            </a:r>
            <a:r>
              <a:rPr lang="ru-RU" sz="1800" dirty="0" err="1" smtClean="0">
                <a:solidFill>
                  <a:srgbClr val="FF0000"/>
                </a:solidFill>
              </a:rPr>
              <a:t>ін</a:t>
            </a:r>
            <a:r>
              <a:rPr lang="ru-RU" sz="1800" dirty="0" smtClean="0">
                <a:solidFill>
                  <a:srgbClr val="FF0000"/>
                </a:solidFill>
              </a:rPr>
              <a:t>. </a:t>
            </a:r>
            <a:r>
              <a:rPr lang="ru-RU" sz="1800" dirty="0" err="1" smtClean="0">
                <a:solidFill>
                  <a:srgbClr val="FF0000"/>
                </a:solidFill>
              </a:rPr>
              <a:t>Дуже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багато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забруднень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потрапляє</a:t>
            </a:r>
            <a:r>
              <a:rPr lang="ru-RU" sz="1800" dirty="0" smtClean="0">
                <a:solidFill>
                  <a:srgbClr val="FF0000"/>
                </a:solidFill>
              </a:rPr>
              <a:t> в </a:t>
            </a:r>
            <a:r>
              <a:rPr lang="ru-RU" sz="1800" dirty="0" err="1" smtClean="0">
                <a:solidFill>
                  <a:srgbClr val="FF0000"/>
                </a:solidFill>
              </a:rPr>
              <a:t>океани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і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з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атмосфери</a:t>
            </a:r>
            <a:r>
              <a:rPr lang="ru-RU" sz="1800" dirty="0" smtClean="0">
                <a:solidFill>
                  <a:srgbClr val="FF0000"/>
                </a:solidFill>
              </a:rPr>
              <a:t>: 200 тис. т </a:t>
            </a:r>
            <a:r>
              <a:rPr lang="ru-RU" sz="1800" dirty="0" err="1" smtClean="0">
                <a:solidFill>
                  <a:srgbClr val="FF0000"/>
                </a:solidFill>
              </a:rPr>
              <a:t>свинцю</a:t>
            </a:r>
            <a:r>
              <a:rPr lang="ru-RU" sz="1800" dirty="0" smtClean="0">
                <a:solidFill>
                  <a:srgbClr val="FF0000"/>
                </a:solidFill>
              </a:rPr>
              <a:t>, 1 </a:t>
            </a:r>
            <a:r>
              <a:rPr lang="ru-RU" sz="1800" dirty="0" err="1" smtClean="0">
                <a:solidFill>
                  <a:srgbClr val="FF0000"/>
                </a:solidFill>
              </a:rPr>
              <a:t>млн</a:t>
            </a:r>
            <a:r>
              <a:rPr lang="ru-RU" sz="1800" dirty="0" smtClean="0">
                <a:solidFill>
                  <a:srgbClr val="FF0000"/>
                </a:solidFill>
              </a:rPr>
              <a:t> т </a:t>
            </a:r>
            <a:r>
              <a:rPr lang="ru-RU" sz="1800" dirty="0" err="1" smtClean="0">
                <a:solidFill>
                  <a:srgbClr val="FF0000"/>
                </a:solidFill>
              </a:rPr>
              <a:t>вуглеводнів</a:t>
            </a:r>
            <a:r>
              <a:rPr lang="ru-RU" sz="1800" dirty="0" smtClean="0">
                <a:solidFill>
                  <a:srgbClr val="FF0000"/>
                </a:solidFill>
              </a:rPr>
              <a:t>, 5 тис. т </a:t>
            </a:r>
            <a:r>
              <a:rPr lang="ru-RU" sz="1800" dirty="0" err="1" smtClean="0">
                <a:solidFill>
                  <a:srgbClr val="FF0000"/>
                </a:solidFill>
              </a:rPr>
              <a:t>ртуті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тощо</a:t>
            </a:r>
            <a:r>
              <a:rPr lang="ru-RU" sz="1800" dirty="0" smtClean="0">
                <a:solidFill>
                  <a:srgbClr val="FF0000"/>
                </a:solidFill>
              </a:rPr>
              <a:t>. </a:t>
            </a:r>
            <a:r>
              <a:rPr lang="ru-RU" sz="1800" dirty="0" err="1" smtClean="0">
                <a:solidFill>
                  <a:srgbClr val="FF0000"/>
                </a:solidFill>
              </a:rPr>
              <a:t>Близько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третини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мінеральних</a:t>
            </a:r>
            <a:r>
              <a:rPr lang="ru-RU" sz="1800" dirty="0" smtClean="0">
                <a:solidFill>
                  <a:srgbClr val="FF0000"/>
                </a:solidFill>
              </a:rPr>
              <a:t> добрив, </a:t>
            </a:r>
            <a:r>
              <a:rPr lang="ru-RU" sz="1800" dirty="0" err="1" smtClean="0">
                <a:solidFill>
                  <a:srgbClr val="FF0000"/>
                </a:solidFill>
              </a:rPr>
              <a:t>що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вносяться</a:t>
            </a:r>
            <a:r>
              <a:rPr lang="ru-RU" sz="1800" dirty="0" smtClean="0">
                <a:solidFill>
                  <a:srgbClr val="FF0000"/>
                </a:solidFill>
              </a:rPr>
              <a:t> в грунт, </a:t>
            </a:r>
            <a:r>
              <a:rPr lang="ru-RU" sz="1800" dirty="0" err="1" smtClean="0">
                <a:solidFill>
                  <a:srgbClr val="FF0000"/>
                </a:solidFill>
              </a:rPr>
              <a:t>вимивається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з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нього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дощовими</a:t>
            </a:r>
            <a:r>
              <a:rPr lang="ru-RU" sz="1800" dirty="0" smtClean="0">
                <a:solidFill>
                  <a:srgbClr val="FF0000"/>
                </a:solidFill>
              </a:rPr>
              <a:t> водами </a:t>
            </a:r>
            <a:r>
              <a:rPr lang="ru-RU" sz="1800" dirty="0" err="1" smtClean="0">
                <a:solidFill>
                  <a:srgbClr val="FF0000"/>
                </a:solidFill>
              </a:rPr>
              <a:t>й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виноситься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ріками</a:t>
            </a:r>
            <a:r>
              <a:rPr lang="ru-RU" sz="1800" dirty="0" smtClean="0">
                <a:solidFill>
                  <a:srgbClr val="FF0000"/>
                </a:solidFill>
              </a:rPr>
              <a:t> в моря </a:t>
            </a:r>
            <a:r>
              <a:rPr lang="ru-RU" sz="1800" dirty="0" err="1" smtClean="0">
                <a:solidFill>
                  <a:srgbClr val="FF0000"/>
                </a:solidFill>
              </a:rPr>
              <a:t>й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океани</a:t>
            </a:r>
            <a:r>
              <a:rPr lang="ru-RU" sz="1800" dirty="0" smtClean="0">
                <a:solidFill>
                  <a:srgbClr val="FF0000"/>
                </a:solidFill>
              </a:rPr>
              <a:t>; </a:t>
            </a:r>
            <a:r>
              <a:rPr lang="ru-RU" sz="1800" dirty="0" err="1" smtClean="0">
                <a:solidFill>
                  <a:srgbClr val="FF0000"/>
                </a:solidFill>
              </a:rPr>
              <a:t>лише</a:t>
            </a:r>
            <a:r>
              <a:rPr lang="ru-RU" sz="1800" dirty="0" smtClean="0">
                <a:solidFill>
                  <a:srgbClr val="FF0000"/>
                </a:solidFill>
              </a:rPr>
              <a:t> азоту </a:t>
            </a:r>
            <a:r>
              <a:rPr lang="ru-RU" sz="1800" dirty="0" err="1" smtClean="0">
                <a:solidFill>
                  <a:srgbClr val="FF0000"/>
                </a:solidFill>
              </a:rPr>
              <a:t>й</a:t>
            </a:r>
            <a:r>
              <a:rPr lang="ru-RU" sz="1800" dirty="0" smtClean="0">
                <a:solidFill>
                  <a:srgbClr val="FF0000"/>
                </a:solidFill>
              </a:rPr>
              <a:t> фосфору таким шляхом </a:t>
            </a:r>
            <a:r>
              <a:rPr lang="ru-RU" sz="1800" dirty="0" err="1" smtClean="0">
                <a:solidFill>
                  <a:srgbClr val="FF0000"/>
                </a:solidFill>
              </a:rPr>
              <a:t>потрапляє</a:t>
            </a:r>
            <a:r>
              <a:rPr lang="ru-RU" sz="1800" dirty="0" smtClean="0">
                <a:solidFill>
                  <a:srgbClr val="FF0000"/>
                </a:solidFill>
              </a:rPr>
              <a:t> в </a:t>
            </a:r>
            <a:r>
              <a:rPr lang="ru-RU" sz="1800" dirty="0" err="1" smtClean="0">
                <a:solidFill>
                  <a:srgbClr val="FF0000"/>
                </a:solidFill>
              </a:rPr>
              <a:t>Світовий</a:t>
            </a:r>
            <a:r>
              <a:rPr lang="ru-RU" sz="1800" dirty="0" smtClean="0">
                <a:solidFill>
                  <a:srgbClr val="FF0000"/>
                </a:solidFill>
              </a:rPr>
              <a:t> океан </a:t>
            </a:r>
            <a:r>
              <a:rPr lang="ru-RU" sz="1800" dirty="0" err="1" smtClean="0">
                <a:solidFill>
                  <a:srgbClr val="FF0000"/>
                </a:solidFill>
              </a:rPr>
              <a:t>близько</a:t>
            </a:r>
            <a:r>
              <a:rPr lang="ru-RU" sz="1800" dirty="0" smtClean="0">
                <a:solidFill>
                  <a:srgbClr val="FF0000"/>
                </a:solidFill>
              </a:rPr>
              <a:t> 62 </a:t>
            </a:r>
            <a:r>
              <a:rPr lang="ru-RU" sz="1800" dirty="0" err="1" smtClean="0">
                <a:solidFill>
                  <a:srgbClr val="FF0000"/>
                </a:solidFill>
              </a:rPr>
              <a:t>млн</a:t>
            </a:r>
            <a:r>
              <a:rPr lang="ru-RU" sz="1800" dirty="0" smtClean="0">
                <a:solidFill>
                  <a:srgbClr val="FF0000"/>
                </a:solidFill>
              </a:rPr>
              <a:t> т на </a:t>
            </a:r>
            <a:r>
              <a:rPr lang="ru-RU" sz="1800" dirty="0" err="1" smtClean="0">
                <a:solidFill>
                  <a:srgbClr val="FF0000"/>
                </a:solidFill>
              </a:rPr>
              <a:t>рік</a:t>
            </a:r>
            <a:r>
              <a:rPr lang="ru-RU" sz="1800" dirty="0" smtClean="0">
                <a:solidFill>
                  <a:srgbClr val="FF0000"/>
                </a:solidFill>
              </a:rPr>
              <a:t>. </a:t>
            </a:r>
            <a:r>
              <a:rPr lang="ru-RU" sz="1800" dirty="0" err="1" smtClean="0">
                <a:solidFill>
                  <a:srgbClr val="FF0000"/>
                </a:solidFill>
              </a:rPr>
              <a:t>Ці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речовини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викликають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бурхливий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розвиток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деяких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одноклітинних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водоростей</a:t>
            </a:r>
            <a:r>
              <a:rPr lang="ru-RU" sz="1800" dirty="0" smtClean="0">
                <a:solidFill>
                  <a:srgbClr val="FF0000"/>
                </a:solidFill>
              </a:rPr>
              <a:t>, </a:t>
            </a:r>
            <a:r>
              <a:rPr lang="ru-RU" sz="1800" dirty="0" err="1" smtClean="0">
                <a:solidFill>
                  <a:srgbClr val="FF0000"/>
                </a:solidFill>
              </a:rPr>
              <a:t>що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вже</a:t>
            </a:r>
            <a:r>
              <a:rPr lang="ru-RU" sz="1800" dirty="0" smtClean="0">
                <a:solidFill>
                  <a:srgbClr val="FF0000"/>
                </a:solidFill>
              </a:rPr>
              <a:t> не раз </a:t>
            </a:r>
            <a:r>
              <a:rPr lang="ru-RU" sz="1800" dirty="0" err="1" smtClean="0">
                <a:solidFill>
                  <a:srgbClr val="FF0000"/>
                </a:solidFill>
              </a:rPr>
              <a:t>спричиняло</a:t>
            </a:r>
            <a:r>
              <a:rPr lang="ru-RU" sz="1800" dirty="0" smtClean="0">
                <a:solidFill>
                  <a:srgbClr val="FF0000"/>
                </a:solidFill>
              </a:rPr>
              <a:t> так </a:t>
            </a:r>
            <a:r>
              <a:rPr lang="ru-RU" sz="1800" dirty="0" err="1" smtClean="0">
                <a:solidFill>
                  <a:srgbClr val="FF0000"/>
                </a:solidFill>
              </a:rPr>
              <a:t>звані</a:t>
            </a:r>
            <a:r>
              <a:rPr lang="ru-RU" sz="1800" dirty="0" smtClean="0">
                <a:solidFill>
                  <a:srgbClr val="FF0000"/>
                </a:solidFill>
              </a:rPr>
              <a:t> «</a:t>
            </a:r>
            <a:r>
              <a:rPr lang="ru-RU" sz="1800" dirty="0" err="1" smtClean="0">
                <a:solidFill>
                  <a:srgbClr val="FF0000"/>
                </a:solidFill>
              </a:rPr>
              <a:t>червоні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припливи</a:t>
            </a:r>
            <a:r>
              <a:rPr lang="ru-RU" sz="1800" dirty="0" smtClean="0">
                <a:solidFill>
                  <a:srgbClr val="FF0000"/>
                </a:solidFill>
              </a:rPr>
              <a:t>» 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2050" name="Picture 2" descr="C:\Users\KTK\Downloads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785794"/>
            <a:ext cx="3571900" cy="2428892"/>
          </a:xfrm>
          <a:prstGeom prst="rect">
            <a:avLst/>
          </a:prstGeom>
          <a:noFill/>
        </p:spPr>
      </p:pic>
      <p:pic>
        <p:nvPicPr>
          <p:cNvPr id="2051" name="Picture 3" descr="C:\Users\KTK\Downloads\chernivt9u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429000"/>
            <a:ext cx="3571900" cy="2759185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389120"/>
          </a:xfrm>
        </p:spPr>
        <p:txBody>
          <a:bodyPr>
            <a:normAutofit fontScale="975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До </a:t>
            </a:r>
            <a:r>
              <a:rPr lang="ru-RU" dirty="0" err="1" smtClean="0">
                <a:solidFill>
                  <a:srgbClr val="FF0000"/>
                </a:solidFill>
              </a:rPr>
              <a:t>найбільш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шкідливих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забруднювачів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Світового</a:t>
            </a:r>
            <a:r>
              <a:rPr lang="ru-RU" dirty="0" smtClean="0">
                <a:solidFill>
                  <a:srgbClr val="FF0000"/>
                </a:solidFill>
              </a:rPr>
              <a:t> океану належать </a:t>
            </a:r>
            <a:r>
              <a:rPr lang="ru-RU" dirty="0" err="1" smtClean="0">
                <a:solidFill>
                  <a:srgbClr val="FF0000"/>
                </a:solidFill>
              </a:rPr>
              <a:t>нафта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нафтопродукти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їх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щорічно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потрапляє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сюди</a:t>
            </a:r>
            <a:r>
              <a:rPr lang="ru-RU" dirty="0" smtClean="0">
                <a:solidFill>
                  <a:srgbClr val="FF0000"/>
                </a:solidFill>
              </a:rPr>
              <a:t> 5- 10 </a:t>
            </a:r>
            <a:r>
              <a:rPr lang="ru-RU" dirty="0" err="1" smtClean="0">
                <a:solidFill>
                  <a:srgbClr val="FF0000"/>
                </a:solidFill>
              </a:rPr>
              <a:t>млн</a:t>
            </a:r>
            <a:r>
              <a:rPr lang="ru-RU" dirty="0" smtClean="0">
                <a:solidFill>
                  <a:srgbClr val="FF0000"/>
                </a:solidFill>
              </a:rPr>
              <a:t> т, </a:t>
            </a:r>
            <a:r>
              <a:rPr lang="ru-RU" dirty="0" err="1" smtClean="0">
                <a:solidFill>
                  <a:srgbClr val="FF0000"/>
                </a:solidFill>
              </a:rPr>
              <a:t>головним</a:t>
            </a:r>
            <a:r>
              <a:rPr lang="ru-RU" dirty="0" smtClean="0">
                <a:solidFill>
                  <a:srgbClr val="FF0000"/>
                </a:solidFill>
              </a:rPr>
              <a:t> чином в </a:t>
            </a:r>
            <a:r>
              <a:rPr lang="ru-RU" dirty="0" err="1" smtClean="0">
                <a:solidFill>
                  <a:srgbClr val="FF0000"/>
                </a:solidFill>
              </a:rPr>
              <a:t>результаті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втрат</a:t>
            </a:r>
            <a:r>
              <a:rPr lang="ru-RU" dirty="0" smtClean="0">
                <a:solidFill>
                  <a:srgbClr val="FF0000"/>
                </a:solidFill>
              </a:rPr>
              <a:t> при </a:t>
            </a:r>
            <a:r>
              <a:rPr lang="ru-RU" dirty="0" err="1" smtClean="0">
                <a:solidFill>
                  <a:srgbClr val="FF0000"/>
                </a:solidFill>
              </a:rPr>
              <a:t>добуванні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нафти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з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морських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родовищ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аварій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танкерів</a:t>
            </a:r>
            <a:r>
              <a:rPr lang="ru-RU" dirty="0" smtClean="0">
                <a:solidFill>
                  <a:srgbClr val="FF0000"/>
                </a:solidFill>
              </a:rPr>
              <a:t>, берегового стоку </a:t>
            </a:r>
            <a:r>
              <a:rPr lang="ru-RU" dirty="0" err="1" smtClean="0">
                <a:solidFill>
                  <a:srgbClr val="FF0000"/>
                </a:solidFill>
              </a:rPr>
              <a:t>тощо</a:t>
            </a:r>
            <a:r>
              <a:rPr lang="ru-RU" dirty="0" smtClean="0">
                <a:solidFill>
                  <a:srgbClr val="FF0000"/>
                </a:solidFill>
              </a:rPr>
              <a:t>. Так, </a:t>
            </a:r>
            <a:r>
              <a:rPr lang="ru-RU" dirty="0" err="1" smtClean="0">
                <a:solidFill>
                  <a:srgbClr val="FF0000"/>
                </a:solidFill>
              </a:rPr>
              <a:t>внаслідок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аварії</a:t>
            </a:r>
            <a:r>
              <a:rPr lang="ru-RU" dirty="0" smtClean="0">
                <a:solidFill>
                  <a:srgbClr val="FF0000"/>
                </a:solidFill>
              </a:rPr>
              <a:t> танкера «</a:t>
            </a:r>
            <a:r>
              <a:rPr lang="ru-RU" dirty="0" err="1" smtClean="0">
                <a:solidFill>
                  <a:srgbClr val="FF0000"/>
                </a:solidFill>
              </a:rPr>
              <a:t>Екссон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валдіз</a:t>
            </a:r>
            <a:r>
              <a:rPr lang="ru-RU" dirty="0" smtClean="0">
                <a:solidFill>
                  <a:srgbClr val="FF0000"/>
                </a:solidFill>
              </a:rPr>
              <a:t>», </a:t>
            </a:r>
            <a:r>
              <a:rPr lang="ru-RU" dirty="0" err="1" smtClean="0">
                <a:solidFill>
                  <a:srgbClr val="FF0000"/>
                </a:solidFill>
              </a:rPr>
              <a:t>що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стався</a:t>
            </a:r>
            <a:r>
              <a:rPr lang="ru-RU" dirty="0" smtClean="0">
                <a:solidFill>
                  <a:srgbClr val="FF0000"/>
                </a:solidFill>
              </a:rPr>
              <a:t> в 1990 р. </a:t>
            </a:r>
            <a:r>
              <a:rPr lang="ru-RU" dirty="0" err="1" smtClean="0">
                <a:solidFill>
                  <a:srgbClr val="FF0000"/>
                </a:solidFill>
              </a:rPr>
              <a:t>поблизу</a:t>
            </a:r>
            <a:r>
              <a:rPr lang="ru-RU" dirty="0" smtClean="0">
                <a:solidFill>
                  <a:srgbClr val="FF0000"/>
                </a:solidFill>
              </a:rPr>
              <a:t> Аляски, в море </a:t>
            </a:r>
            <a:r>
              <a:rPr lang="ru-RU" dirty="0" err="1" smtClean="0">
                <a:solidFill>
                  <a:srgbClr val="FF0000"/>
                </a:solidFill>
              </a:rPr>
              <a:t>потрапило</a:t>
            </a:r>
            <a:r>
              <a:rPr lang="ru-RU" dirty="0" smtClean="0">
                <a:solidFill>
                  <a:srgbClr val="FF0000"/>
                </a:solidFill>
              </a:rPr>
              <a:t> 40 тис. т </a:t>
            </a:r>
            <a:r>
              <a:rPr lang="ru-RU" dirty="0" err="1" smtClean="0">
                <a:solidFill>
                  <a:srgbClr val="FF0000"/>
                </a:solidFill>
              </a:rPr>
              <a:t>нафти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dirty="0" err="1" smtClean="0">
                <a:solidFill>
                  <a:srgbClr val="FF0000"/>
                </a:solidFill>
              </a:rPr>
              <a:t>Величезні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нафтові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плями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були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рознесені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морськими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течіями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вітром</a:t>
            </a:r>
            <a:r>
              <a:rPr lang="ru-RU" dirty="0" smtClean="0">
                <a:solidFill>
                  <a:srgbClr val="FF0000"/>
                </a:solidFill>
              </a:rPr>
              <a:t> далеко </a:t>
            </a:r>
            <a:r>
              <a:rPr lang="ru-RU" dirty="0" err="1" smtClean="0">
                <a:solidFill>
                  <a:srgbClr val="FF0000"/>
                </a:solidFill>
              </a:rPr>
              <a:t>від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місця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аварії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забруднивши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значні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ділянки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узбережжя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спричинивши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загибель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тисяч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тюленів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морських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птахів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риби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тощо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KTK\Downloads\geo_naftamaps2_n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500570"/>
            <a:ext cx="3057558" cy="2214554"/>
          </a:xfrm>
          <a:prstGeom prst="rect">
            <a:avLst/>
          </a:prstGeom>
          <a:noFill/>
        </p:spPr>
      </p:pic>
      <p:pic>
        <p:nvPicPr>
          <p:cNvPr id="3075" name="Picture 3" descr="C:\Users\KTK\Downloads\завантаження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357694"/>
            <a:ext cx="3714776" cy="240994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Моря </a:t>
            </a:r>
            <a:r>
              <a:rPr lang="ru-RU" sz="2800" dirty="0" err="1" smtClean="0">
                <a:solidFill>
                  <a:srgbClr val="FF0000"/>
                </a:solidFill>
              </a:rPr>
              <a:t>й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океани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забруднюються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також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твердими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відходами</a:t>
            </a:r>
            <a:r>
              <a:rPr lang="ru-RU" sz="2800" dirty="0" smtClean="0">
                <a:solidFill>
                  <a:srgbClr val="FF0000"/>
                </a:solidFill>
              </a:rPr>
              <a:t> - </a:t>
            </a:r>
            <a:r>
              <a:rPr lang="ru-RU" sz="2800" dirty="0" err="1" smtClean="0">
                <a:solidFill>
                  <a:srgbClr val="FF0000"/>
                </a:solidFill>
              </a:rPr>
              <a:t>промисловими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й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побутовими</a:t>
            </a:r>
            <a:r>
              <a:rPr lang="ru-RU" sz="2800" dirty="0" smtClean="0">
                <a:solidFill>
                  <a:srgbClr val="FF0000"/>
                </a:solidFill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</a:rPr>
              <a:t>їх</a:t>
            </a:r>
            <a:r>
              <a:rPr lang="ru-RU" sz="2800" dirty="0" smtClean="0">
                <a:solidFill>
                  <a:srgbClr val="FF0000"/>
                </a:solidFill>
              </a:rPr>
              <a:t> в </a:t>
            </a:r>
            <a:r>
              <a:rPr lang="ru-RU" sz="2800" dirty="0" err="1" smtClean="0">
                <a:solidFill>
                  <a:srgbClr val="FF0000"/>
                </a:solidFill>
              </a:rPr>
              <a:t>Світовому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океані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накопичилось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вже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понад</a:t>
            </a:r>
            <a:r>
              <a:rPr lang="ru-RU" sz="2800" dirty="0" smtClean="0">
                <a:solidFill>
                  <a:srgbClr val="FF0000"/>
                </a:solidFill>
              </a:rPr>
              <a:t> 20 </a:t>
            </a:r>
            <a:r>
              <a:rPr lang="ru-RU" sz="2800" dirty="0" err="1" smtClean="0">
                <a:solidFill>
                  <a:srgbClr val="FF0000"/>
                </a:solidFill>
              </a:rPr>
              <a:t>млн</a:t>
            </a:r>
            <a:r>
              <a:rPr lang="ru-RU" sz="2800" dirty="0" smtClean="0">
                <a:solidFill>
                  <a:srgbClr val="FF0000"/>
                </a:solidFill>
              </a:rPr>
              <a:t> т. </a:t>
            </a:r>
            <a:r>
              <a:rPr lang="ru-RU" sz="2800" dirty="0" err="1" smtClean="0">
                <a:solidFill>
                  <a:srgbClr val="FF0000"/>
                </a:solidFill>
              </a:rPr>
              <a:t>Більшість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із</a:t>
            </a:r>
            <a:r>
              <a:rPr lang="ru-RU" sz="2800" dirty="0" smtClean="0">
                <a:solidFill>
                  <a:srgbClr val="FF0000"/>
                </a:solidFill>
              </a:rPr>
              <a:t> них </a:t>
            </a:r>
            <a:r>
              <a:rPr lang="ru-RU" sz="2800" dirty="0" err="1" smtClean="0">
                <a:solidFill>
                  <a:srgbClr val="FF0000"/>
                </a:solidFill>
              </a:rPr>
              <a:t>містять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сполуки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важких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металів</a:t>
            </a:r>
            <a:r>
              <a:rPr lang="ru-RU" sz="2800" dirty="0" smtClean="0">
                <a:solidFill>
                  <a:srgbClr val="FF0000"/>
                </a:solidFill>
              </a:rPr>
              <a:t> та </a:t>
            </a:r>
            <a:r>
              <a:rPr lang="ru-RU" sz="2800" dirty="0" err="1" smtClean="0">
                <a:solidFill>
                  <a:srgbClr val="FF0000"/>
                </a:solidFill>
              </a:rPr>
              <a:t>інші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шкідливі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речовини</a:t>
            </a:r>
            <a:r>
              <a:rPr lang="ru-RU" sz="2800" dirty="0" smtClean="0">
                <a:solidFill>
                  <a:srgbClr val="FF0000"/>
                </a:solidFill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</a:rPr>
              <a:t>що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згубно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діють</a:t>
            </a:r>
            <a:r>
              <a:rPr lang="ru-RU" sz="2800" dirty="0" smtClean="0">
                <a:solidFill>
                  <a:srgbClr val="FF0000"/>
                </a:solidFill>
              </a:rPr>
              <a:t> на </a:t>
            </a:r>
            <a:r>
              <a:rPr lang="ru-RU" sz="2800" dirty="0" err="1" smtClean="0">
                <a:solidFill>
                  <a:srgbClr val="FF0000"/>
                </a:solidFill>
              </a:rPr>
              <a:t>морську</a:t>
            </a:r>
            <a:r>
              <a:rPr lang="ru-RU" sz="2800" dirty="0" smtClean="0">
                <a:solidFill>
                  <a:srgbClr val="FF0000"/>
                </a:solidFill>
              </a:rPr>
              <a:t> фауну </a:t>
            </a:r>
            <a:r>
              <a:rPr lang="ru-RU" sz="2800" dirty="0" err="1" smtClean="0">
                <a:solidFill>
                  <a:srgbClr val="FF0000"/>
                </a:solidFill>
              </a:rPr>
              <a:t>й</a:t>
            </a:r>
            <a:r>
              <a:rPr lang="ru-RU" sz="2800" dirty="0" smtClean="0">
                <a:solidFill>
                  <a:srgbClr val="FF0000"/>
                </a:solidFill>
              </a:rPr>
              <a:t> флору. В </a:t>
            </a:r>
            <a:r>
              <a:rPr lang="ru-RU" sz="2800" dirty="0" err="1" smtClean="0">
                <a:solidFill>
                  <a:srgbClr val="FF0000"/>
                </a:solidFill>
              </a:rPr>
              <a:t>Світовий</a:t>
            </a:r>
            <a:r>
              <a:rPr lang="ru-RU" sz="2800" dirty="0" smtClean="0">
                <a:solidFill>
                  <a:srgbClr val="FF0000"/>
                </a:solidFill>
              </a:rPr>
              <a:t> океан </a:t>
            </a:r>
            <a:r>
              <a:rPr lang="ru-RU" sz="2800" dirty="0" err="1" smtClean="0">
                <a:solidFill>
                  <a:srgbClr val="FF0000"/>
                </a:solidFill>
              </a:rPr>
              <a:t>потрапила</a:t>
            </a:r>
            <a:r>
              <a:rPr lang="ru-RU" sz="2800" dirty="0" smtClean="0">
                <a:solidFill>
                  <a:srgbClr val="FF0000"/>
                </a:solidFill>
              </a:rPr>
              <a:t> велика </a:t>
            </a:r>
            <a:r>
              <a:rPr lang="ru-RU" sz="2800" dirty="0" err="1" smtClean="0">
                <a:solidFill>
                  <a:srgbClr val="FF0000"/>
                </a:solidFill>
              </a:rPr>
              <a:t>кількість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радіоактивних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речовин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внаслідок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випробувань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атомної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зброї</a:t>
            </a:r>
            <a:r>
              <a:rPr lang="ru-RU" sz="2800" dirty="0" smtClean="0">
                <a:solidFill>
                  <a:srgbClr val="FF0000"/>
                </a:solidFill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</a:rPr>
              <a:t>роботи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атомних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реакторів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військових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підводних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човнів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і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криголамів</a:t>
            </a:r>
            <a:r>
              <a:rPr lang="ru-RU" sz="2800" dirty="0" smtClean="0">
                <a:solidFill>
                  <a:srgbClr val="FF0000"/>
                </a:solidFill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</a:rPr>
              <a:t>скидання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контейнерів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з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відходами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атомних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електростанцій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тощо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KTK\Downloads\11095_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4227742" cy="2805683"/>
          </a:xfrm>
          <a:prstGeom prst="rect">
            <a:avLst/>
          </a:prstGeom>
          <a:noFill/>
        </p:spPr>
      </p:pic>
      <p:pic>
        <p:nvPicPr>
          <p:cNvPr id="4099" name="Picture 3" descr="C:\Users\KTK\Downloads\11709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788529">
            <a:off x="4815601" y="1903730"/>
            <a:ext cx="3710044" cy="2537773"/>
          </a:xfrm>
          <a:prstGeom prst="rect">
            <a:avLst/>
          </a:prstGeom>
          <a:noFill/>
        </p:spPr>
      </p:pic>
      <p:pic>
        <p:nvPicPr>
          <p:cNvPr id="4100" name="Picture 4" descr="C:\Users\KTK\Downloads\ehat-stoit-kuda-eto-interesno-poznavatelno-kartinki_82214903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714752"/>
            <a:ext cx="4229088" cy="2819392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389120"/>
          </a:xfrm>
        </p:spPr>
        <p:txBody>
          <a:bodyPr>
            <a:normAutofit fontScale="97500"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Особливо </a:t>
            </a:r>
            <a:r>
              <a:rPr lang="ru-RU" sz="2800" dirty="0" err="1" smtClean="0">
                <a:solidFill>
                  <a:srgbClr val="FF0000"/>
                </a:solidFill>
              </a:rPr>
              <a:t>сильними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забруднювачами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є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стічні</a:t>
            </a:r>
            <a:r>
              <a:rPr lang="ru-RU" sz="2800" dirty="0" smtClean="0">
                <a:solidFill>
                  <a:srgbClr val="FF0000"/>
                </a:solidFill>
              </a:rPr>
              <a:t> води </a:t>
            </a:r>
            <a:r>
              <a:rPr lang="ru-RU" sz="2800" dirty="0" err="1" smtClean="0">
                <a:solidFill>
                  <a:srgbClr val="FF0000"/>
                </a:solidFill>
                <a:hlinkClick r:id="rId2" tooltip="Хімічна промисловість"/>
              </a:rPr>
              <a:t>хімічних</a:t>
            </a:r>
            <a:r>
              <a:rPr lang="ru-RU" sz="2800" dirty="0" smtClean="0">
                <a:solidFill>
                  <a:srgbClr val="FF0000"/>
                </a:solidFill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</a:rPr>
              <a:t>нафтопереробних</a:t>
            </a:r>
            <a:r>
              <a:rPr lang="ru-RU" sz="2800" dirty="0" smtClean="0">
                <a:solidFill>
                  <a:srgbClr val="FF0000"/>
                </a:solidFill>
              </a:rPr>
              <a:t>, </a:t>
            </a:r>
            <a:r>
              <a:rPr lang="ru-RU" sz="2800" dirty="0" err="1" smtClean="0">
                <a:solidFill>
                  <a:srgbClr val="FF0000"/>
                </a:solidFill>
                <a:hlinkClick r:id="rId3" tooltip="Металургія"/>
              </a:rPr>
              <a:t>металургійних</a:t>
            </a:r>
            <a:r>
              <a:rPr lang="ru-RU" sz="2800" dirty="0" smtClean="0">
                <a:solidFill>
                  <a:srgbClr val="FF0000"/>
                </a:solidFill>
              </a:rPr>
              <a:t>, </a:t>
            </a:r>
            <a:r>
              <a:rPr lang="ru-RU" sz="2800" dirty="0" err="1" smtClean="0">
                <a:solidFill>
                  <a:srgbClr val="FF0000"/>
                </a:solidFill>
                <a:hlinkClick r:id="rId4" tooltip="Шкіряна промисловість"/>
              </a:rPr>
              <a:t>шкіряних</a:t>
            </a:r>
            <a:r>
              <a:rPr lang="ru-RU" sz="2800" dirty="0" smtClean="0">
                <a:solidFill>
                  <a:srgbClr val="FF0000"/>
                </a:solidFill>
              </a:rPr>
              <a:t> </a:t>
            </a:r>
            <a:r>
              <a:rPr lang="ru-RU" sz="2800" dirty="0" err="1" smtClean="0">
                <a:solidFill>
                  <a:srgbClr val="FF0000"/>
                </a:solidFill>
              </a:rPr>
              <a:t>заводів</a:t>
            </a:r>
            <a:r>
              <a:rPr lang="ru-RU" sz="2800" dirty="0" smtClean="0">
                <a:solidFill>
                  <a:srgbClr val="FF0000"/>
                </a:solidFill>
              </a:rPr>
              <a:t>, </a:t>
            </a:r>
            <a:r>
              <a:rPr lang="ru-RU" sz="2800" dirty="0" err="1" smtClean="0">
                <a:solidFill>
                  <a:srgbClr val="FF0000"/>
                </a:solidFill>
                <a:hlinkClick r:id="rId5" tooltip="Текстильна промисловість"/>
              </a:rPr>
              <a:t>текстильних</a:t>
            </a:r>
            <a:r>
              <a:rPr lang="ru-RU" sz="2800" dirty="0" smtClean="0">
                <a:solidFill>
                  <a:srgbClr val="FF0000"/>
                </a:solidFill>
              </a:rPr>
              <a:t> </a:t>
            </a:r>
            <a:r>
              <a:rPr lang="ru-RU" sz="2800" dirty="0" err="1" smtClean="0">
                <a:solidFill>
                  <a:srgbClr val="FF0000"/>
                </a:solidFill>
              </a:rPr>
              <a:t>і</a:t>
            </a:r>
            <a:r>
              <a:rPr lang="ru-RU" sz="2800" dirty="0" smtClean="0">
                <a:solidFill>
                  <a:srgbClr val="FF0000"/>
                </a:solidFill>
              </a:rPr>
              <a:t> </a:t>
            </a:r>
            <a:r>
              <a:rPr lang="ru-RU" sz="2800" dirty="0" err="1" smtClean="0">
                <a:solidFill>
                  <a:srgbClr val="FF0000"/>
                </a:solidFill>
                <a:hlinkClick r:id="rId6" tooltip="Целюлозна промисловість"/>
              </a:rPr>
              <a:t>целюлозно-паперових</a:t>
            </a:r>
            <a:r>
              <a:rPr lang="ru-RU" sz="2800" dirty="0" smtClean="0">
                <a:solidFill>
                  <a:srgbClr val="FF0000"/>
                </a:solidFill>
              </a:rPr>
              <a:t> фабрик, </a:t>
            </a:r>
            <a:r>
              <a:rPr lang="ru-RU" sz="3200" dirty="0" err="1" smtClean="0">
                <a:solidFill>
                  <a:srgbClr val="FF0000"/>
                </a:solidFill>
              </a:rPr>
              <a:t>м'ясокомбінатів</a:t>
            </a:r>
            <a:r>
              <a:rPr lang="ru-RU" sz="2800" dirty="0" smtClean="0">
                <a:solidFill>
                  <a:srgbClr val="FF0000"/>
                </a:solidFill>
              </a:rPr>
              <a:t> та </a:t>
            </a:r>
            <a:r>
              <a:rPr lang="ru-RU" sz="2800" dirty="0" err="1" smtClean="0">
                <a:solidFill>
                  <a:srgbClr val="FF0000"/>
                </a:solidFill>
              </a:rPr>
              <a:t>інших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підприємств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6146" name="Picture 2" descr="C:\Users\KTK\Downloads\300px-Wolfsburg_VW-Werk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282" y="2928934"/>
            <a:ext cx="3619525" cy="2714644"/>
          </a:xfrm>
          <a:prstGeom prst="rect">
            <a:avLst/>
          </a:prstGeom>
          <a:noFill/>
        </p:spPr>
      </p:pic>
      <p:pic>
        <p:nvPicPr>
          <p:cNvPr id="6147" name="Picture 3" descr="C:\Users\KTK\Downloads\5 (1)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86380" y="3071810"/>
            <a:ext cx="3473046" cy="2082794"/>
          </a:xfrm>
          <a:prstGeom prst="rect">
            <a:avLst/>
          </a:prstGeom>
          <a:noFill/>
        </p:spPr>
      </p:pic>
      <p:pic>
        <p:nvPicPr>
          <p:cNvPr id="6148" name="Picture 4" descr="C:\Users\KTK\Downloads\14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86116" y="4857760"/>
            <a:ext cx="2848376" cy="189625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Проблема </a:t>
            </a:r>
            <a:r>
              <a:rPr lang="ru-RU" sz="2800" dirty="0" err="1" smtClean="0">
                <a:solidFill>
                  <a:srgbClr val="FF0000"/>
                </a:solidFill>
              </a:rPr>
              <a:t>захисту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Світового</a:t>
            </a:r>
            <a:r>
              <a:rPr lang="ru-RU" sz="2800" dirty="0" smtClean="0">
                <a:solidFill>
                  <a:srgbClr val="FF0000"/>
                </a:solidFill>
              </a:rPr>
              <a:t> океану </a:t>
            </a:r>
            <a:r>
              <a:rPr lang="ru-RU" sz="2800" dirty="0" err="1" smtClean="0">
                <a:solidFill>
                  <a:srgbClr val="FF0000"/>
                </a:solidFill>
              </a:rPr>
              <a:t>нині</a:t>
            </a:r>
            <a:r>
              <a:rPr lang="ru-RU" sz="2800" dirty="0" smtClean="0">
                <a:solidFill>
                  <a:srgbClr val="FF0000"/>
                </a:solidFill>
              </a:rPr>
              <a:t> стала </a:t>
            </a:r>
            <a:r>
              <a:rPr lang="ru-RU" sz="2800" dirty="0" err="1" smtClean="0">
                <a:solidFill>
                  <a:srgbClr val="FF0000"/>
                </a:solidFill>
              </a:rPr>
              <a:t>однією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з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найактуальніших</a:t>
            </a:r>
            <a:r>
              <a:rPr lang="ru-RU" sz="2800" dirty="0" smtClean="0">
                <a:solidFill>
                  <a:srgbClr val="FF0000"/>
                </a:solidFill>
              </a:rPr>
              <a:t>, вона </a:t>
            </a:r>
            <a:r>
              <a:rPr lang="ru-RU" sz="2800" dirty="0" err="1" smtClean="0">
                <a:solidFill>
                  <a:srgbClr val="FF0000"/>
                </a:solidFill>
              </a:rPr>
              <a:t>стосується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всіх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країн</a:t>
            </a:r>
            <a:r>
              <a:rPr lang="ru-RU" sz="2800" dirty="0" smtClean="0">
                <a:solidFill>
                  <a:srgbClr val="FF0000"/>
                </a:solidFill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</a:rPr>
              <a:t>навіть</a:t>
            </a:r>
            <a:r>
              <a:rPr lang="ru-RU" sz="2800" dirty="0" smtClean="0">
                <a:solidFill>
                  <a:srgbClr val="FF0000"/>
                </a:solidFill>
              </a:rPr>
              <a:t> тих, </a:t>
            </a:r>
            <a:r>
              <a:rPr lang="ru-RU" sz="2800" dirty="0" err="1" smtClean="0">
                <a:solidFill>
                  <a:srgbClr val="FF0000"/>
                </a:solidFill>
              </a:rPr>
              <a:t>що</a:t>
            </a:r>
            <a:r>
              <a:rPr lang="ru-RU" sz="2800" dirty="0" smtClean="0">
                <a:solidFill>
                  <a:srgbClr val="FF0000"/>
                </a:solidFill>
              </a:rPr>
              <a:t> не </a:t>
            </a:r>
            <a:r>
              <a:rPr lang="ru-RU" sz="2800" dirty="0" err="1" smtClean="0">
                <a:solidFill>
                  <a:srgbClr val="FF0000"/>
                </a:solidFill>
              </a:rPr>
              <a:t>мають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безпосереднього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виходу</a:t>
            </a:r>
            <a:r>
              <a:rPr lang="ru-RU" sz="2800" dirty="0" smtClean="0">
                <a:solidFill>
                  <a:srgbClr val="FF0000"/>
                </a:solidFill>
              </a:rPr>
              <a:t> до океану. З </a:t>
            </a:r>
            <a:r>
              <a:rPr lang="ru-RU" sz="2800" dirty="0" err="1" smtClean="0">
                <a:solidFill>
                  <a:srgbClr val="FF0000"/>
                </a:solidFill>
              </a:rPr>
              <a:t>огляду</a:t>
            </a:r>
            <a:r>
              <a:rPr lang="ru-RU" sz="2800" dirty="0" smtClean="0">
                <a:solidFill>
                  <a:srgbClr val="FF0000"/>
                </a:solidFill>
              </a:rPr>
              <a:t> на </a:t>
            </a:r>
            <a:r>
              <a:rPr lang="ru-RU" sz="2800" dirty="0" err="1" smtClean="0">
                <a:solidFill>
                  <a:srgbClr val="FF0000"/>
                </a:solidFill>
              </a:rPr>
              <a:t>це</a:t>
            </a:r>
            <a:r>
              <a:rPr lang="ru-RU" sz="2800" dirty="0" smtClean="0">
                <a:solidFill>
                  <a:srgbClr val="FF0000"/>
                </a:solidFill>
              </a:rPr>
              <a:t> ООН </a:t>
            </a:r>
            <a:r>
              <a:rPr lang="ru-RU" sz="2800" dirty="0" err="1" smtClean="0">
                <a:solidFill>
                  <a:srgbClr val="FF0000"/>
                </a:solidFill>
              </a:rPr>
              <a:t>розроблено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й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прийнято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кілька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важливих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угод</a:t>
            </a:r>
            <a:r>
              <a:rPr lang="ru-RU" sz="2800" dirty="0" smtClean="0">
                <a:solidFill>
                  <a:srgbClr val="FF0000"/>
                </a:solidFill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</a:rPr>
              <a:t>що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регулюють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судноплавство</a:t>
            </a:r>
            <a:r>
              <a:rPr lang="ru-RU" sz="2800" dirty="0" smtClean="0">
                <a:solidFill>
                  <a:srgbClr val="FF0000"/>
                </a:solidFill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</a:rPr>
              <a:t>рибальство</a:t>
            </a:r>
            <a:r>
              <a:rPr lang="ru-RU" sz="2800" dirty="0" smtClean="0">
                <a:solidFill>
                  <a:srgbClr val="FF0000"/>
                </a:solidFill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</a:rPr>
              <a:t>добування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корисних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копалин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із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морських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родовищ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тощо</a:t>
            </a:r>
            <a:r>
              <a:rPr lang="ru-RU" sz="2800" dirty="0" smtClean="0">
                <a:solidFill>
                  <a:srgbClr val="FF0000"/>
                </a:solidFill>
              </a:rPr>
              <a:t>. </a:t>
            </a:r>
            <a:r>
              <a:rPr lang="ru-RU" sz="2800" dirty="0" err="1" smtClean="0">
                <a:solidFill>
                  <a:srgbClr val="FF0000"/>
                </a:solidFill>
              </a:rPr>
              <a:t>Найбільш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відомою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з</a:t>
            </a:r>
            <a:r>
              <a:rPr lang="ru-RU" sz="2800" dirty="0" smtClean="0">
                <a:solidFill>
                  <a:srgbClr val="FF0000"/>
                </a:solidFill>
              </a:rPr>
              <a:t> них </a:t>
            </a:r>
            <a:r>
              <a:rPr lang="ru-RU" sz="2800" dirty="0" err="1" smtClean="0">
                <a:solidFill>
                  <a:srgbClr val="FF0000"/>
                </a:solidFill>
              </a:rPr>
              <a:t>є</a:t>
            </a:r>
            <a:r>
              <a:rPr lang="ru-RU" sz="2800" dirty="0" smtClean="0">
                <a:solidFill>
                  <a:srgbClr val="FF0000"/>
                </a:solidFill>
              </a:rPr>
              <a:t> угода, </a:t>
            </a:r>
            <a:r>
              <a:rPr lang="ru-RU" sz="2800" dirty="0" err="1" smtClean="0">
                <a:solidFill>
                  <a:srgbClr val="FF0000"/>
                </a:solidFill>
              </a:rPr>
              <a:t>підписана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більшістю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країн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світу</a:t>
            </a:r>
            <a:r>
              <a:rPr lang="ru-RU" sz="2800" dirty="0" smtClean="0">
                <a:solidFill>
                  <a:srgbClr val="FF0000"/>
                </a:solidFill>
              </a:rPr>
              <a:t> в 1982 р., </a:t>
            </a:r>
            <a:r>
              <a:rPr lang="ru-RU" sz="2800" dirty="0" err="1" smtClean="0">
                <a:solidFill>
                  <a:srgbClr val="FF0000"/>
                </a:solidFill>
              </a:rPr>
              <a:t>що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дістала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назву</a:t>
            </a:r>
            <a:r>
              <a:rPr lang="ru-RU" sz="2800" dirty="0" smtClean="0">
                <a:solidFill>
                  <a:srgbClr val="FF0000"/>
                </a:solidFill>
              </a:rPr>
              <a:t> «</a:t>
            </a:r>
            <a:r>
              <a:rPr lang="ru-RU" sz="2800" dirty="0" err="1" smtClean="0">
                <a:solidFill>
                  <a:srgbClr val="FF0000"/>
                </a:solidFill>
              </a:rPr>
              <a:t>Хартія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морів</a:t>
            </a:r>
            <a:r>
              <a:rPr lang="ru-RU" sz="2800" dirty="0" smtClean="0">
                <a:solidFill>
                  <a:srgbClr val="FF0000"/>
                </a:solidFill>
              </a:rPr>
              <a:t>».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KTK\Downloads\220px-Atlantic_Charter_(color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2794000" cy="4357718"/>
          </a:xfrm>
          <a:prstGeom prst="rect">
            <a:avLst/>
          </a:prstGeom>
          <a:noFill/>
        </p:spPr>
      </p:pic>
      <p:pic>
        <p:nvPicPr>
          <p:cNvPr id="5123" name="Picture 3" descr="C:\Users\KTK\Downloads\773891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1285860"/>
            <a:ext cx="5505886" cy="4366423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375</Words>
  <PresentationFormat>Экран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Забруднення світового океану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Забруднення світового океану </dc:title>
  <dc:creator>Андрій</dc:creator>
  <cp:lastModifiedBy>KTK</cp:lastModifiedBy>
  <cp:revision>5</cp:revision>
  <dcterms:created xsi:type="dcterms:W3CDTF">2014-03-11T17:39:26Z</dcterms:created>
  <dcterms:modified xsi:type="dcterms:W3CDTF">2014-03-12T19:11:21Z</dcterms:modified>
</cp:coreProperties>
</file>