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9" r:id="rId3"/>
    <p:sldId id="298" r:id="rId4"/>
    <p:sldId id="297" r:id="rId5"/>
    <p:sldId id="296" r:id="rId6"/>
    <p:sldId id="294" r:id="rId7"/>
    <p:sldId id="295" r:id="rId8"/>
    <p:sldId id="293" r:id="rId9"/>
    <p:sldId id="279" r:id="rId10"/>
    <p:sldId id="278" r:id="rId11"/>
    <p:sldId id="276" r:id="rId12"/>
    <p:sldId id="258" r:id="rId13"/>
    <p:sldId id="299" r:id="rId14"/>
    <p:sldId id="277" r:id="rId15"/>
    <p:sldId id="300" r:id="rId16"/>
    <p:sldId id="268" r:id="rId17"/>
    <p:sldId id="281" r:id="rId18"/>
    <p:sldId id="269" r:id="rId19"/>
    <p:sldId id="280" r:id="rId20"/>
    <p:sldId id="260" r:id="rId21"/>
    <p:sldId id="262" r:id="rId22"/>
    <p:sldId id="263" r:id="rId23"/>
    <p:sldId id="265" r:id="rId24"/>
    <p:sldId id="282" r:id="rId25"/>
    <p:sldId id="283" r:id="rId26"/>
    <p:sldId id="284" r:id="rId27"/>
    <p:sldId id="285" r:id="rId28"/>
    <p:sldId id="286" r:id="rId29"/>
    <p:sldId id="287" r:id="rId30"/>
    <p:sldId id="288" r:id="rId31"/>
    <p:sldId id="289" r:id="rId32"/>
    <p:sldId id="290" r:id="rId33"/>
    <p:sldId id="291" r:id="rId34"/>
  </p:sldIdLst>
  <p:sldSz cx="9144000" cy="6858000" type="screen4x3"/>
  <p:notesSz cx="6858000" cy="9144000"/>
  <p:defaultTex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CC99"/>
    <a:srgbClr val="FFCCCC"/>
    <a:srgbClr val="990000"/>
    <a:srgbClr val="360000"/>
    <a:srgbClr val="800000"/>
    <a:srgbClr val="0002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893" autoAdjust="0"/>
  </p:normalViewPr>
  <p:slideViewPr>
    <p:cSldViewPr>
      <p:cViewPr>
        <p:scale>
          <a:sx n="78" d="100"/>
          <a:sy n="78" d="100"/>
        </p:scale>
        <p:origin x="-1860" y="-7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7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cs typeface="+mn-cs"/>
              </a:defRPr>
            </a:lvl1pPr>
          </a:lstStyle>
          <a:p>
            <a:pPr>
              <a:defRPr/>
            </a:pPr>
            <a:endParaRPr lang="ru-RU"/>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cs typeface="+mn-cs"/>
              </a:defRPr>
            </a:lvl1pPr>
          </a:lstStyle>
          <a:p>
            <a:pPr>
              <a:defRPr/>
            </a:pPr>
            <a:endParaRPr lang="ru-RU"/>
          </a:p>
        </p:txBody>
      </p:sp>
      <p:sp>
        <p:nvSpPr>
          <p:cNvPr id="14340"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cs typeface="+mn-cs"/>
              </a:defRPr>
            </a:lvl1pPr>
          </a:lstStyle>
          <a:p>
            <a:pPr>
              <a:defRPr/>
            </a:pPr>
            <a:endParaRPr lang="ru-RU"/>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cs typeface="+mn-cs"/>
              </a:defRPr>
            </a:lvl1pPr>
          </a:lstStyle>
          <a:p>
            <a:pPr>
              <a:defRPr/>
            </a:pPr>
            <a:fld id="{CE069235-B84C-45C2-9675-FDD772D5CF0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FCDA39D-92CA-44A9-B3FC-FC8F8965B01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A7AFE64-7C23-4965-BF0A-6E5025A19CD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A955375-9507-4494-9E89-18FD9EB62252}"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5090E7D-FEF7-4B30-889C-669B6DBE4B3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D137B0C-CD5F-47E8-9A6F-88F9D51BD9F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EB8C293-8482-4202-A3B4-3F4EB1C0B50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32DB6F0-98A2-4CD2-9F51-62768F72959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2D03D16-04F5-495A-8765-FA478BD9B9A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B7C87C2-8DFE-4226-B9CE-E1BA13DAEF9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C2447250-0AC1-4130-96B0-2CF5F688FFC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8E05E69-E16F-4170-BA0D-AFF4AD6CEAD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60B11DE-EA76-4DB0-9F73-6BF50B4456B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400">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400">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a:cs typeface="+mn-cs"/>
              </a:defRPr>
            </a:lvl1pPr>
          </a:lstStyle>
          <a:p>
            <a:pPr>
              <a:defRPr/>
            </a:pPr>
            <a:fld id="{F4B1038F-9BF5-4B0D-B01A-31BCFBA1A9D3}"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Tudor_rose" TargetMode="External"/><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hyperlink" Target="http://en.wikipedia.org/wiki/Ermin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Vice_Admiral" TargetMode="External"/><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upload.wikimedia.org/wikipedia/commons/4/45/Maria_Stuart_Execution.jpg" TargetMode="External"/><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457200"/>
            <a:ext cx="9144000" cy="838200"/>
          </a:xfrm>
        </p:spPr>
        <p:txBody>
          <a:bodyPr/>
          <a:lstStyle/>
          <a:p>
            <a:pPr eaLnBrk="1" hangingPunct="1">
              <a:defRPr/>
            </a:pPr>
            <a:r>
              <a:rPr lang="en-US" sz="6000" i="1" dirty="0" smtClean="0">
                <a:solidFill>
                  <a:srgbClr val="FFCC99"/>
                </a:solidFill>
                <a:effectLst>
                  <a:outerShdw blurRad="38100" dist="38100" dir="2700000" algn="tl">
                    <a:srgbClr val="000000"/>
                  </a:outerShdw>
                </a:effectLst>
                <a:latin typeface="Georgia" pitchFamily="18" charset="0"/>
              </a:rPr>
              <a:t>Elizabeth I Tudor</a:t>
            </a:r>
            <a:endParaRPr lang="ru-RU" sz="6000" i="1" dirty="0" smtClean="0">
              <a:solidFill>
                <a:srgbClr val="FFCC99"/>
              </a:solidFill>
              <a:effectLst>
                <a:outerShdw blurRad="38100" dist="38100" dir="2700000" algn="tl">
                  <a:srgbClr val="000000"/>
                </a:outerShdw>
              </a:effectLst>
              <a:latin typeface="Georgia" pitchFamily="18" charset="0"/>
            </a:endParaRPr>
          </a:p>
        </p:txBody>
      </p:sp>
      <p:sp>
        <p:nvSpPr>
          <p:cNvPr id="4099" name="Rectangle 3"/>
          <p:cNvSpPr>
            <a:spLocks noGrp="1" noChangeArrowheads="1"/>
          </p:cNvSpPr>
          <p:nvPr>
            <p:ph type="subTitle" idx="1"/>
          </p:nvPr>
        </p:nvSpPr>
        <p:spPr>
          <a:xfrm>
            <a:off x="0" y="5791200"/>
            <a:ext cx="9144000" cy="838200"/>
          </a:xfrm>
        </p:spPr>
        <p:txBody>
          <a:bodyPr/>
          <a:lstStyle/>
          <a:p>
            <a:pPr eaLnBrk="1" hangingPunct="1">
              <a:defRPr/>
            </a:pPr>
            <a:r>
              <a:rPr lang="en-US" sz="4000" i="1" dirty="0" smtClean="0">
                <a:solidFill>
                  <a:srgbClr val="FFCC99"/>
                </a:solidFill>
                <a:effectLst>
                  <a:outerShdw blurRad="38100" dist="38100" dir="2700000" algn="tl">
                    <a:srgbClr val="000000"/>
                  </a:outerShdw>
                </a:effectLst>
                <a:latin typeface="Georgia" pitchFamily="18" charset="0"/>
              </a:rPr>
              <a:t>The Golden Age</a:t>
            </a:r>
            <a:endParaRPr lang="ru-RU" sz="4000" i="1" dirty="0" smtClean="0">
              <a:solidFill>
                <a:srgbClr val="FFCC99"/>
              </a:solidFill>
              <a:effectLst>
                <a:outerShdw blurRad="38100" dist="38100" dir="2700000" algn="tl">
                  <a:srgbClr val="000000"/>
                </a:outerShdw>
              </a:effectLst>
              <a:latin typeface="Georgia" pitchFamily="18" charset="0"/>
            </a:endParaRPr>
          </a:p>
        </p:txBody>
      </p:sp>
      <p:pic>
        <p:nvPicPr>
          <p:cNvPr id="15363" name="Picture 9" descr="bord"/>
          <p:cNvPicPr>
            <a:picLocks noChangeAspect="1" noChangeArrowheads="1"/>
          </p:cNvPicPr>
          <p:nvPr/>
        </p:nvPicPr>
        <p:blipFill>
          <a:blip r:embed="rId2"/>
          <a:srcRect/>
          <a:stretch>
            <a:fillRect/>
          </a:stretch>
        </p:blipFill>
        <p:spPr bwMode="auto">
          <a:xfrm>
            <a:off x="3886200" y="1371600"/>
            <a:ext cx="1371600" cy="336550"/>
          </a:xfrm>
          <a:prstGeom prst="rect">
            <a:avLst/>
          </a:prstGeom>
          <a:noFill/>
          <a:ln w="9525">
            <a:noFill/>
            <a:miter lim="800000"/>
            <a:headEnd/>
            <a:tailEnd/>
          </a:ln>
        </p:spPr>
      </p:pic>
      <p:pic>
        <p:nvPicPr>
          <p:cNvPr id="15364" name="Picture 10" descr="bord"/>
          <p:cNvPicPr>
            <a:picLocks noChangeAspect="1" noChangeArrowheads="1"/>
          </p:cNvPicPr>
          <p:nvPr/>
        </p:nvPicPr>
        <p:blipFill>
          <a:blip r:embed="rId2"/>
          <a:srcRect/>
          <a:stretch>
            <a:fillRect/>
          </a:stretch>
        </p:blipFill>
        <p:spPr bwMode="auto">
          <a:xfrm rot="10800000">
            <a:off x="3886200" y="5454650"/>
            <a:ext cx="1371600" cy="336550"/>
          </a:xfrm>
          <a:prstGeom prst="rect">
            <a:avLst/>
          </a:prstGeom>
          <a:noFill/>
          <a:ln w="9525">
            <a:noFill/>
            <a:miter lim="800000"/>
            <a:headEnd/>
            <a:tailEnd/>
          </a:ln>
        </p:spPr>
      </p:pic>
      <p:pic>
        <p:nvPicPr>
          <p:cNvPr id="15365" name="Picture 6" descr="Безымянный"/>
          <p:cNvPicPr>
            <a:picLocks noChangeAspect="1" noChangeArrowheads="1"/>
          </p:cNvPicPr>
          <p:nvPr/>
        </p:nvPicPr>
        <p:blipFill>
          <a:blip r:embed="rId3"/>
          <a:srcRect/>
          <a:stretch>
            <a:fillRect/>
          </a:stretch>
        </p:blipFill>
        <p:spPr bwMode="auto">
          <a:xfrm>
            <a:off x="2438400" y="1828800"/>
            <a:ext cx="4267200" cy="3527425"/>
          </a:xfrm>
          <a:prstGeom prst="rect">
            <a:avLst/>
          </a:prstGeom>
          <a:noFill/>
          <a:ln w="76200">
            <a:solidFill>
              <a:srgbClr val="FFCC99"/>
            </a:solidFill>
            <a:miter lim="800000"/>
            <a:headEnd/>
            <a:tailEnd/>
          </a:ln>
        </p:spPr>
      </p:pic>
      <p:pic>
        <p:nvPicPr>
          <p:cNvPr id="15366" name="Picture 13" descr="bord2"/>
          <p:cNvPicPr>
            <a:picLocks noChangeAspect="1" noChangeArrowheads="1"/>
          </p:cNvPicPr>
          <p:nvPr/>
        </p:nvPicPr>
        <p:blipFill>
          <a:blip r:embed="rId4"/>
          <a:srcRect/>
          <a:stretch>
            <a:fillRect/>
          </a:stretch>
        </p:blipFill>
        <p:spPr bwMode="auto">
          <a:xfrm>
            <a:off x="6923088" y="2971800"/>
            <a:ext cx="1077912" cy="1143000"/>
          </a:xfrm>
          <a:prstGeom prst="rect">
            <a:avLst/>
          </a:prstGeom>
          <a:noFill/>
          <a:ln w="9525">
            <a:noFill/>
            <a:miter lim="800000"/>
            <a:headEnd/>
            <a:tailEnd/>
          </a:ln>
        </p:spPr>
      </p:pic>
      <p:pic>
        <p:nvPicPr>
          <p:cNvPr id="15367" name="Picture 14" descr="bord2"/>
          <p:cNvPicPr>
            <a:picLocks noChangeAspect="1" noChangeArrowheads="1"/>
          </p:cNvPicPr>
          <p:nvPr/>
        </p:nvPicPr>
        <p:blipFill>
          <a:blip r:embed="rId4"/>
          <a:srcRect/>
          <a:stretch>
            <a:fillRect/>
          </a:stretch>
        </p:blipFill>
        <p:spPr bwMode="auto">
          <a:xfrm rot="10800000">
            <a:off x="1143000" y="2971800"/>
            <a:ext cx="1077913" cy="1143000"/>
          </a:xfrm>
          <a:prstGeom prst="rect">
            <a:avLst/>
          </a:prstGeom>
          <a:noFill/>
          <a:ln w="9525">
            <a:noFill/>
            <a:miter lim="800000"/>
            <a:headEnd/>
            <a:tailEnd/>
          </a:ln>
        </p:spPr>
      </p:pic>
      <p:pic>
        <p:nvPicPr>
          <p:cNvPr id="15368" name="Picture 17" descr="corner"/>
          <p:cNvPicPr>
            <a:picLocks noChangeAspect="1" noChangeArrowheads="1"/>
          </p:cNvPicPr>
          <p:nvPr/>
        </p:nvPicPr>
        <p:blipFill>
          <a:blip r:embed="rId5"/>
          <a:srcRect/>
          <a:stretch>
            <a:fillRect/>
          </a:stretch>
        </p:blipFill>
        <p:spPr bwMode="auto">
          <a:xfrm rot="10800000">
            <a:off x="7696200" y="0"/>
            <a:ext cx="1447800" cy="974725"/>
          </a:xfrm>
          <a:prstGeom prst="rect">
            <a:avLst/>
          </a:prstGeom>
          <a:noFill/>
          <a:ln w="9525">
            <a:noFill/>
            <a:miter lim="800000"/>
            <a:headEnd/>
            <a:tailEnd/>
          </a:ln>
        </p:spPr>
      </p:pic>
      <p:grpSp>
        <p:nvGrpSpPr>
          <p:cNvPr id="15369" name="Group 20"/>
          <p:cNvGrpSpPr>
            <a:grpSpLocks noChangeAspect="1"/>
          </p:cNvGrpSpPr>
          <p:nvPr/>
        </p:nvGrpSpPr>
        <p:grpSpPr bwMode="auto">
          <a:xfrm rot="10800000" flipH="1">
            <a:off x="0" y="0"/>
            <a:ext cx="1371600" cy="922338"/>
            <a:chOff x="0" y="0"/>
            <a:chExt cx="720" cy="484"/>
          </a:xfrm>
        </p:grpSpPr>
        <p:sp>
          <p:nvSpPr>
            <p:cNvPr id="15370" name="AutoShape 19"/>
            <p:cNvSpPr>
              <a:spLocks noChangeAspect="1" noChangeArrowheads="1" noTextEdit="1"/>
            </p:cNvSpPr>
            <p:nvPr/>
          </p:nvSpPr>
          <p:spPr bwMode="auto">
            <a:xfrm>
              <a:off x="0" y="0"/>
              <a:ext cx="720" cy="484"/>
            </a:xfrm>
            <a:prstGeom prst="rect">
              <a:avLst/>
            </a:prstGeom>
            <a:noFill/>
            <a:ln w="9525">
              <a:noFill/>
              <a:miter lim="800000"/>
              <a:headEnd/>
              <a:tailEnd/>
            </a:ln>
          </p:spPr>
          <p:txBody>
            <a:bodyPr/>
            <a:lstStyle/>
            <a:p>
              <a:endParaRPr lang="ru-RU"/>
            </a:p>
          </p:txBody>
        </p:sp>
        <p:sp>
          <p:nvSpPr>
            <p:cNvPr id="15371" name="Freeform 21"/>
            <p:cNvSpPr>
              <a:spLocks/>
            </p:cNvSpPr>
            <p:nvPr/>
          </p:nvSpPr>
          <p:spPr bwMode="auto">
            <a:xfrm>
              <a:off x="0" y="405"/>
              <a:ext cx="112" cy="30"/>
            </a:xfrm>
            <a:custGeom>
              <a:avLst/>
              <a:gdLst>
                <a:gd name="T0" fmla="*/ 4 w 112"/>
                <a:gd name="T1" fmla="*/ 23 h 30"/>
                <a:gd name="T2" fmla="*/ 4 w 112"/>
                <a:gd name="T3" fmla="*/ 23 h 30"/>
                <a:gd name="T4" fmla="*/ 36 w 112"/>
                <a:gd name="T5" fmla="*/ 20 h 30"/>
                <a:gd name="T6" fmla="*/ 63 w 112"/>
                <a:gd name="T7" fmla="*/ 14 h 30"/>
                <a:gd name="T8" fmla="*/ 76 w 112"/>
                <a:gd name="T9" fmla="*/ 11 h 30"/>
                <a:gd name="T10" fmla="*/ 86 w 112"/>
                <a:gd name="T11" fmla="*/ 7 h 30"/>
                <a:gd name="T12" fmla="*/ 94 w 112"/>
                <a:gd name="T13" fmla="*/ 0 h 30"/>
                <a:gd name="T14" fmla="*/ 94 w 112"/>
                <a:gd name="T15" fmla="*/ 0 h 30"/>
                <a:gd name="T16" fmla="*/ 101 w 112"/>
                <a:gd name="T17" fmla="*/ 5 h 30"/>
                <a:gd name="T18" fmla="*/ 106 w 112"/>
                <a:gd name="T19" fmla="*/ 9 h 30"/>
                <a:gd name="T20" fmla="*/ 112 w 112"/>
                <a:gd name="T21" fmla="*/ 9 h 30"/>
                <a:gd name="T22" fmla="*/ 95 w 112"/>
                <a:gd name="T23" fmla="*/ 27 h 30"/>
                <a:gd name="T24" fmla="*/ 88 w 112"/>
                <a:gd name="T25" fmla="*/ 23 h 30"/>
                <a:gd name="T26" fmla="*/ 7 w 112"/>
                <a:gd name="T27" fmla="*/ 30 h 30"/>
                <a:gd name="T28" fmla="*/ 7 w 112"/>
                <a:gd name="T29" fmla="*/ 30 h 30"/>
                <a:gd name="T30" fmla="*/ 2 w 112"/>
                <a:gd name="T31" fmla="*/ 29 h 30"/>
                <a:gd name="T32" fmla="*/ 0 w 112"/>
                <a:gd name="T33" fmla="*/ 29 h 30"/>
                <a:gd name="T34" fmla="*/ 0 w 112"/>
                <a:gd name="T35" fmla="*/ 27 h 30"/>
                <a:gd name="T36" fmla="*/ 4 w 112"/>
                <a:gd name="T37" fmla="*/ 23 h 30"/>
                <a:gd name="T38" fmla="*/ 4 w 112"/>
                <a:gd name="T39" fmla="*/ 23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30"/>
                <a:gd name="T62" fmla="*/ 112 w 112"/>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30">
                  <a:moveTo>
                    <a:pt x="4" y="23"/>
                  </a:moveTo>
                  <a:lnTo>
                    <a:pt x="4" y="23"/>
                  </a:lnTo>
                  <a:lnTo>
                    <a:pt x="36" y="20"/>
                  </a:lnTo>
                  <a:lnTo>
                    <a:pt x="63" y="14"/>
                  </a:lnTo>
                  <a:lnTo>
                    <a:pt x="76" y="11"/>
                  </a:lnTo>
                  <a:lnTo>
                    <a:pt x="86" y="7"/>
                  </a:lnTo>
                  <a:lnTo>
                    <a:pt x="94" y="0"/>
                  </a:lnTo>
                  <a:lnTo>
                    <a:pt x="101" y="5"/>
                  </a:lnTo>
                  <a:lnTo>
                    <a:pt x="106" y="9"/>
                  </a:lnTo>
                  <a:lnTo>
                    <a:pt x="112" y="9"/>
                  </a:lnTo>
                  <a:lnTo>
                    <a:pt x="95" y="27"/>
                  </a:lnTo>
                  <a:lnTo>
                    <a:pt x="88" y="23"/>
                  </a:lnTo>
                  <a:lnTo>
                    <a:pt x="7" y="30"/>
                  </a:lnTo>
                  <a:lnTo>
                    <a:pt x="2" y="29"/>
                  </a:lnTo>
                  <a:lnTo>
                    <a:pt x="0" y="29"/>
                  </a:lnTo>
                  <a:lnTo>
                    <a:pt x="0" y="27"/>
                  </a:lnTo>
                  <a:lnTo>
                    <a:pt x="4" y="23"/>
                  </a:lnTo>
                  <a:close/>
                </a:path>
              </a:pathLst>
            </a:custGeom>
            <a:solidFill>
              <a:srgbClr val="F1AB5E"/>
            </a:solidFill>
            <a:ln w="9525">
              <a:noFill/>
              <a:round/>
              <a:headEnd/>
              <a:tailEnd/>
            </a:ln>
          </p:spPr>
          <p:txBody>
            <a:bodyPr/>
            <a:lstStyle/>
            <a:p>
              <a:endParaRPr lang="ru-RU"/>
            </a:p>
          </p:txBody>
        </p:sp>
        <p:sp>
          <p:nvSpPr>
            <p:cNvPr id="15372" name="Freeform 22"/>
            <p:cNvSpPr>
              <a:spLocks/>
            </p:cNvSpPr>
            <p:nvPr/>
          </p:nvSpPr>
          <p:spPr bwMode="auto">
            <a:xfrm>
              <a:off x="94" y="353"/>
              <a:ext cx="66" cy="118"/>
            </a:xfrm>
            <a:custGeom>
              <a:avLst/>
              <a:gdLst>
                <a:gd name="T0" fmla="*/ 52 w 66"/>
                <a:gd name="T1" fmla="*/ 28 h 118"/>
                <a:gd name="T2" fmla="*/ 46 w 66"/>
                <a:gd name="T3" fmla="*/ 16 h 118"/>
                <a:gd name="T4" fmla="*/ 34 w 66"/>
                <a:gd name="T5" fmla="*/ 5 h 118"/>
                <a:gd name="T6" fmla="*/ 14 w 66"/>
                <a:gd name="T7" fmla="*/ 0 h 118"/>
                <a:gd name="T8" fmla="*/ 0 w 66"/>
                <a:gd name="T9" fmla="*/ 1 h 118"/>
                <a:gd name="T10" fmla="*/ 9 w 66"/>
                <a:gd name="T11" fmla="*/ 12 h 118"/>
                <a:gd name="T12" fmla="*/ 14 w 66"/>
                <a:gd name="T13" fmla="*/ 21 h 118"/>
                <a:gd name="T14" fmla="*/ 21 w 66"/>
                <a:gd name="T15" fmla="*/ 28 h 118"/>
                <a:gd name="T16" fmla="*/ 37 w 66"/>
                <a:gd name="T17" fmla="*/ 32 h 118"/>
                <a:gd name="T18" fmla="*/ 41 w 66"/>
                <a:gd name="T19" fmla="*/ 30 h 118"/>
                <a:gd name="T20" fmla="*/ 41 w 66"/>
                <a:gd name="T21" fmla="*/ 36 h 118"/>
                <a:gd name="T22" fmla="*/ 37 w 66"/>
                <a:gd name="T23" fmla="*/ 37 h 118"/>
                <a:gd name="T24" fmla="*/ 25 w 66"/>
                <a:gd name="T25" fmla="*/ 36 h 118"/>
                <a:gd name="T26" fmla="*/ 14 w 66"/>
                <a:gd name="T27" fmla="*/ 36 h 118"/>
                <a:gd name="T28" fmla="*/ 12 w 66"/>
                <a:gd name="T29" fmla="*/ 43 h 118"/>
                <a:gd name="T30" fmla="*/ 19 w 66"/>
                <a:gd name="T31" fmla="*/ 59 h 118"/>
                <a:gd name="T32" fmla="*/ 19 w 66"/>
                <a:gd name="T33" fmla="*/ 64 h 118"/>
                <a:gd name="T34" fmla="*/ 21 w 66"/>
                <a:gd name="T35" fmla="*/ 81 h 118"/>
                <a:gd name="T36" fmla="*/ 28 w 66"/>
                <a:gd name="T37" fmla="*/ 86 h 118"/>
                <a:gd name="T38" fmla="*/ 34 w 66"/>
                <a:gd name="T39" fmla="*/ 86 h 118"/>
                <a:gd name="T40" fmla="*/ 43 w 66"/>
                <a:gd name="T41" fmla="*/ 77 h 118"/>
                <a:gd name="T42" fmla="*/ 46 w 66"/>
                <a:gd name="T43" fmla="*/ 72 h 118"/>
                <a:gd name="T44" fmla="*/ 43 w 66"/>
                <a:gd name="T45" fmla="*/ 88 h 118"/>
                <a:gd name="T46" fmla="*/ 43 w 66"/>
                <a:gd name="T47" fmla="*/ 93 h 118"/>
                <a:gd name="T48" fmla="*/ 45 w 66"/>
                <a:gd name="T49" fmla="*/ 106 h 118"/>
                <a:gd name="T50" fmla="*/ 43 w 66"/>
                <a:gd name="T51" fmla="*/ 118 h 118"/>
                <a:gd name="T52" fmla="*/ 54 w 66"/>
                <a:gd name="T53" fmla="*/ 111 h 118"/>
                <a:gd name="T54" fmla="*/ 63 w 66"/>
                <a:gd name="T55" fmla="*/ 99 h 118"/>
                <a:gd name="T56" fmla="*/ 66 w 66"/>
                <a:gd name="T57" fmla="*/ 75 h 118"/>
                <a:gd name="T58" fmla="*/ 63 w 66"/>
                <a:gd name="T59" fmla="*/ 57 h 118"/>
                <a:gd name="T60" fmla="*/ 55 w 66"/>
                <a:gd name="T61" fmla="*/ 50 h 118"/>
                <a:gd name="T62" fmla="*/ 52 w 66"/>
                <a:gd name="T63" fmla="*/ 36 h 118"/>
                <a:gd name="T64" fmla="*/ 52 w 66"/>
                <a:gd name="T65" fmla="*/ 28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118"/>
                <a:gd name="T101" fmla="*/ 66 w 66"/>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118">
                  <a:moveTo>
                    <a:pt x="52" y="28"/>
                  </a:moveTo>
                  <a:lnTo>
                    <a:pt x="52" y="28"/>
                  </a:lnTo>
                  <a:lnTo>
                    <a:pt x="50" y="23"/>
                  </a:lnTo>
                  <a:lnTo>
                    <a:pt x="46" y="16"/>
                  </a:lnTo>
                  <a:lnTo>
                    <a:pt x="41" y="10"/>
                  </a:lnTo>
                  <a:lnTo>
                    <a:pt x="34" y="5"/>
                  </a:lnTo>
                  <a:lnTo>
                    <a:pt x="25" y="0"/>
                  </a:lnTo>
                  <a:lnTo>
                    <a:pt x="14" y="0"/>
                  </a:lnTo>
                  <a:lnTo>
                    <a:pt x="0" y="1"/>
                  </a:lnTo>
                  <a:lnTo>
                    <a:pt x="5" y="7"/>
                  </a:lnTo>
                  <a:lnTo>
                    <a:pt x="9" y="12"/>
                  </a:lnTo>
                  <a:lnTo>
                    <a:pt x="14" y="21"/>
                  </a:lnTo>
                  <a:lnTo>
                    <a:pt x="16" y="25"/>
                  </a:lnTo>
                  <a:lnTo>
                    <a:pt x="21" y="28"/>
                  </a:lnTo>
                  <a:lnTo>
                    <a:pt x="30" y="30"/>
                  </a:lnTo>
                  <a:lnTo>
                    <a:pt x="37" y="32"/>
                  </a:lnTo>
                  <a:lnTo>
                    <a:pt x="41" y="30"/>
                  </a:lnTo>
                  <a:lnTo>
                    <a:pt x="41" y="32"/>
                  </a:lnTo>
                  <a:lnTo>
                    <a:pt x="41" y="36"/>
                  </a:lnTo>
                  <a:lnTo>
                    <a:pt x="39" y="36"/>
                  </a:lnTo>
                  <a:lnTo>
                    <a:pt x="37" y="37"/>
                  </a:lnTo>
                  <a:lnTo>
                    <a:pt x="25" y="36"/>
                  </a:lnTo>
                  <a:lnTo>
                    <a:pt x="19" y="34"/>
                  </a:lnTo>
                  <a:lnTo>
                    <a:pt x="14" y="36"/>
                  </a:lnTo>
                  <a:lnTo>
                    <a:pt x="12" y="39"/>
                  </a:lnTo>
                  <a:lnTo>
                    <a:pt x="12" y="43"/>
                  </a:lnTo>
                  <a:lnTo>
                    <a:pt x="14" y="52"/>
                  </a:lnTo>
                  <a:lnTo>
                    <a:pt x="19" y="59"/>
                  </a:lnTo>
                  <a:lnTo>
                    <a:pt x="19" y="64"/>
                  </a:lnTo>
                  <a:lnTo>
                    <a:pt x="19" y="75"/>
                  </a:lnTo>
                  <a:lnTo>
                    <a:pt x="21" y="81"/>
                  </a:lnTo>
                  <a:lnTo>
                    <a:pt x="25" y="84"/>
                  </a:lnTo>
                  <a:lnTo>
                    <a:pt x="28" y="86"/>
                  </a:lnTo>
                  <a:lnTo>
                    <a:pt x="34" y="86"/>
                  </a:lnTo>
                  <a:lnTo>
                    <a:pt x="37" y="82"/>
                  </a:lnTo>
                  <a:lnTo>
                    <a:pt x="43" y="77"/>
                  </a:lnTo>
                  <a:lnTo>
                    <a:pt x="46" y="72"/>
                  </a:lnTo>
                  <a:lnTo>
                    <a:pt x="46" y="75"/>
                  </a:lnTo>
                  <a:lnTo>
                    <a:pt x="43" y="88"/>
                  </a:lnTo>
                  <a:lnTo>
                    <a:pt x="43" y="93"/>
                  </a:lnTo>
                  <a:lnTo>
                    <a:pt x="45" y="99"/>
                  </a:lnTo>
                  <a:lnTo>
                    <a:pt x="45" y="106"/>
                  </a:lnTo>
                  <a:lnTo>
                    <a:pt x="43" y="118"/>
                  </a:lnTo>
                  <a:lnTo>
                    <a:pt x="48" y="115"/>
                  </a:lnTo>
                  <a:lnTo>
                    <a:pt x="54" y="111"/>
                  </a:lnTo>
                  <a:lnTo>
                    <a:pt x="59" y="106"/>
                  </a:lnTo>
                  <a:lnTo>
                    <a:pt x="63" y="99"/>
                  </a:lnTo>
                  <a:lnTo>
                    <a:pt x="66" y="88"/>
                  </a:lnTo>
                  <a:lnTo>
                    <a:pt x="66" y="75"/>
                  </a:lnTo>
                  <a:lnTo>
                    <a:pt x="63" y="57"/>
                  </a:lnTo>
                  <a:lnTo>
                    <a:pt x="59" y="55"/>
                  </a:lnTo>
                  <a:lnTo>
                    <a:pt x="55" y="50"/>
                  </a:lnTo>
                  <a:lnTo>
                    <a:pt x="52" y="41"/>
                  </a:lnTo>
                  <a:lnTo>
                    <a:pt x="52" y="36"/>
                  </a:lnTo>
                  <a:lnTo>
                    <a:pt x="52" y="28"/>
                  </a:lnTo>
                  <a:close/>
                </a:path>
              </a:pathLst>
            </a:custGeom>
            <a:solidFill>
              <a:srgbClr val="F0A553"/>
            </a:solidFill>
            <a:ln w="9525">
              <a:noFill/>
              <a:round/>
              <a:headEnd/>
              <a:tailEnd/>
            </a:ln>
          </p:spPr>
          <p:txBody>
            <a:bodyPr/>
            <a:lstStyle/>
            <a:p>
              <a:endParaRPr lang="ru-RU"/>
            </a:p>
          </p:txBody>
        </p:sp>
        <p:sp>
          <p:nvSpPr>
            <p:cNvPr id="15373" name="Freeform 23"/>
            <p:cNvSpPr>
              <a:spLocks/>
            </p:cNvSpPr>
            <p:nvPr/>
          </p:nvSpPr>
          <p:spPr bwMode="auto">
            <a:xfrm>
              <a:off x="157" y="349"/>
              <a:ext cx="66" cy="59"/>
            </a:xfrm>
            <a:custGeom>
              <a:avLst/>
              <a:gdLst>
                <a:gd name="T0" fmla="*/ 45 w 66"/>
                <a:gd name="T1" fmla="*/ 0 h 59"/>
                <a:gd name="T2" fmla="*/ 45 w 66"/>
                <a:gd name="T3" fmla="*/ 0 h 59"/>
                <a:gd name="T4" fmla="*/ 36 w 66"/>
                <a:gd name="T5" fmla="*/ 9 h 59"/>
                <a:gd name="T6" fmla="*/ 25 w 66"/>
                <a:gd name="T7" fmla="*/ 16 h 59"/>
                <a:gd name="T8" fmla="*/ 18 w 66"/>
                <a:gd name="T9" fmla="*/ 20 h 59"/>
                <a:gd name="T10" fmla="*/ 12 w 66"/>
                <a:gd name="T11" fmla="*/ 22 h 59"/>
                <a:gd name="T12" fmla="*/ 12 w 66"/>
                <a:gd name="T13" fmla="*/ 22 h 59"/>
                <a:gd name="T14" fmla="*/ 5 w 66"/>
                <a:gd name="T15" fmla="*/ 25 h 59"/>
                <a:gd name="T16" fmla="*/ 1 w 66"/>
                <a:gd name="T17" fmla="*/ 31 h 59"/>
                <a:gd name="T18" fmla="*/ 0 w 66"/>
                <a:gd name="T19" fmla="*/ 38 h 59"/>
                <a:gd name="T20" fmla="*/ 0 w 66"/>
                <a:gd name="T21" fmla="*/ 45 h 59"/>
                <a:gd name="T22" fmla="*/ 1 w 66"/>
                <a:gd name="T23" fmla="*/ 52 h 59"/>
                <a:gd name="T24" fmla="*/ 5 w 66"/>
                <a:gd name="T25" fmla="*/ 58 h 59"/>
                <a:gd name="T26" fmla="*/ 12 w 66"/>
                <a:gd name="T27" fmla="*/ 59 h 59"/>
                <a:gd name="T28" fmla="*/ 21 w 66"/>
                <a:gd name="T29" fmla="*/ 59 h 59"/>
                <a:gd name="T30" fmla="*/ 21 w 66"/>
                <a:gd name="T31" fmla="*/ 59 h 59"/>
                <a:gd name="T32" fmla="*/ 36 w 66"/>
                <a:gd name="T33" fmla="*/ 56 h 59"/>
                <a:gd name="T34" fmla="*/ 48 w 66"/>
                <a:gd name="T35" fmla="*/ 56 h 59"/>
                <a:gd name="T36" fmla="*/ 59 w 66"/>
                <a:gd name="T37" fmla="*/ 56 h 59"/>
                <a:gd name="T38" fmla="*/ 66 w 66"/>
                <a:gd name="T39" fmla="*/ 59 h 59"/>
                <a:gd name="T40" fmla="*/ 66 w 66"/>
                <a:gd name="T41" fmla="*/ 59 h 59"/>
                <a:gd name="T42" fmla="*/ 66 w 66"/>
                <a:gd name="T43" fmla="*/ 56 h 59"/>
                <a:gd name="T44" fmla="*/ 63 w 66"/>
                <a:gd name="T45" fmla="*/ 49 h 59"/>
                <a:gd name="T46" fmla="*/ 59 w 66"/>
                <a:gd name="T47" fmla="*/ 47 h 59"/>
                <a:gd name="T48" fmla="*/ 55 w 66"/>
                <a:gd name="T49" fmla="*/ 45 h 59"/>
                <a:gd name="T50" fmla="*/ 52 w 66"/>
                <a:gd name="T51" fmla="*/ 45 h 59"/>
                <a:gd name="T52" fmla="*/ 45 w 66"/>
                <a:gd name="T53" fmla="*/ 45 h 59"/>
                <a:gd name="T54" fmla="*/ 45 w 66"/>
                <a:gd name="T55" fmla="*/ 45 h 59"/>
                <a:gd name="T56" fmla="*/ 48 w 66"/>
                <a:gd name="T57" fmla="*/ 43 h 59"/>
                <a:gd name="T58" fmla="*/ 55 w 66"/>
                <a:gd name="T59" fmla="*/ 38 h 59"/>
                <a:gd name="T60" fmla="*/ 57 w 66"/>
                <a:gd name="T61" fmla="*/ 34 h 59"/>
                <a:gd name="T62" fmla="*/ 55 w 66"/>
                <a:gd name="T63" fmla="*/ 32 h 59"/>
                <a:gd name="T64" fmla="*/ 50 w 66"/>
                <a:gd name="T65" fmla="*/ 29 h 59"/>
                <a:gd name="T66" fmla="*/ 41 w 66"/>
                <a:gd name="T67" fmla="*/ 27 h 59"/>
                <a:gd name="T68" fmla="*/ 41 w 66"/>
                <a:gd name="T69" fmla="*/ 27 h 59"/>
                <a:gd name="T70" fmla="*/ 36 w 66"/>
                <a:gd name="T71" fmla="*/ 27 h 59"/>
                <a:gd name="T72" fmla="*/ 34 w 66"/>
                <a:gd name="T73" fmla="*/ 25 h 59"/>
                <a:gd name="T74" fmla="*/ 39 w 66"/>
                <a:gd name="T75" fmla="*/ 22 h 59"/>
                <a:gd name="T76" fmla="*/ 45 w 66"/>
                <a:gd name="T77" fmla="*/ 18 h 59"/>
                <a:gd name="T78" fmla="*/ 46 w 66"/>
                <a:gd name="T79" fmla="*/ 13 h 59"/>
                <a:gd name="T80" fmla="*/ 48 w 66"/>
                <a:gd name="T81" fmla="*/ 7 h 59"/>
                <a:gd name="T82" fmla="*/ 45 w 66"/>
                <a:gd name="T83" fmla="*/ 0 h 59"/>
                <a:gd name="T84" fmla="*/ 45 w 66"/>
                <a:gd name="T85" fmla="*/ 0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59"/>
                <a:gd name="T131" fmla="*/ 66 w 66"/>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59">
                  <a:moveTo>
                    <a:pt x="45" y="0"/>
                  </a:moveTo>
                  <a:lnTo>
                    <a:pt x="45" y="0"/>
                  </a:lnTo>
                  <a:lnTo>
                    <a:pt x="36" y="9"/>
                  </a:lnTo>
                  <a:lnTo>
                    <a:pt x="25" y="16"/>
                  </a:lnTo>
                  <a:lnTo>
                    <a:pt x="18" y="20"/>
                  </a:lnTo>
                  <a:lnTo>
                    <a:pt x="12" y="22"/>
                  </a:lnTo>
                  <a:lnTo>
                    <a:pt x="5" y="25"/>
                  </a:lnTo>
                  <a:lnTo>
                    <a:pt x="1" y="31"/>
                  </a:lnTo>
                  <a:lnTo>
                    <a:pt x="0" y="38"/>
                  </a:lnTo>
                  <a:lnTo>
                    <a:pt x="0" y="45"/>
                  </a:lnTo>
                  <a:lnTo>
                    <a:pt x="1" y="52"/>
                  </a:lnTo>
                  <a:lnTo>
                    <a:pt x="5" y="58"/>
                  </a:lnTo>
                  <a:lnTo>
                    <a:pt x="12" y="59"/>
                  </a:lnTo>
                  <a:lnTo>
                    <a:pt x="21" y="59"/>
                  </a:lnTo>
                  <a:lnTo>
                    <a:pt x="36" y="56"/>
                  </a:lnTo>
                  <a:lnTo>
                    <a:pt x="48" y="56"/>
                  </a:lnTo>
                  <a:lnTo>
                    <a:pt x="59" y="56"/>
                  </a:lnTo>
                  <a:lnTo>
                    <a:pt x="66" y="59"/>
                  </a:lnTo>
                  <a:lnTo>
                    <a:pt x="66" y="56"/>
                  </a:lnTo>
                  <a:lnTo>
                    <a:pt x="63" y="49"/>
                  </a:lnTo>
                  <a:lnTo>
                    <a:pt x="59" y="47"/>
                  </a:lnTo>
                  <a:lnTo>
                    <a:pt x="55" y="45"/>
                  </a:lnTo>
                  <a:lnTo>
                    <a:pt x="52" y="45"/>
                  </a:lnTo>
                  <a:lnTo>
                    <a:pt x="45" y="45"/>
                  </a:lnTo>
                  <a:lnTo>
                    <a:pt x="48" y="43"/>
                  </a:lnTo>
                  <a:lnTo>
                    <a:pt x="55" y="38"/>
                  </a:lnTo>
                  <a:lnTo>
                    <a:pt x="57" y="34"/>
                  </a:lnTo>
                  <a:lnTo>
                    <a:pt x="55" y="32"/>
                  </a:lnTo>
                  <a:lnTo>
                    <a:pt x="50" y="29"/>
                  </a:lnTo>
                  <a:lnTo>
                    <a:pt x="41" y="27"/>
                  </a:lnTo>
                  <a:lnTo>
                    <a:pt x="36" y="27"/>
                  </a:lnTo>
                  <a:lnTo>
                    <a:pt x="34" y="25"/>
                  </a:lnTo>
                  <a:lnTo>
                    <a:pt x="39" y="22"/>
                  </a:lnTo>
                  <a:lnTo>
                    <a:pt x="45" y="18"/>
                  </a:lnTo>
                  <a:lnTo>
                    <a:pt x="46" y="13"/>
                  </a:lnTo>
                  <a:lnTo>
                    <a:pt x="48" y="7"/>
                  </a:lnTo>
                  <a:lnTo>
                    <a:pt x="45" y="0"/>
                  </a:lnTo>
                  <a:close/>
                </a:path>
              </a:pathLst>
            </a:custGeom>
            <a:solidFill>
              <a:srgbClr val="F1AB5E"/>
            </a:solidFill>
            <a:ln w="9525">
              <a:noFill/>
              <a:round/>
              <a:headEnd/>
              <a:tailEnd/>
            </a:ln>
          </p:spPr>
          <p:txBody>
            <a:bodyPr/>
            <a:lstStyle/>
            <a:p>
              <a:endParaRPr lang="ru-RU"/>
            </a:p>
          </p:txBody>
        </p:sp>
        <p:sp>
          <p:nvSpPr>
            <p:cNvPr id="15374" name="Freeform 24"/>
            <p:cNvSpPr>
              <a:spLocks/>
            </p:cNvSpPr>
            <p:nvPr/>
          </p:nvSpPr>
          <p:spPr bwMode="auto">
            <a:xfrm>
              <a:off x="189" y="300"/>
              <a:ext cx="59" cy="139"/>
            </a:xfrm>
            <a:custGeom>
              <a:avLst/>
              <a:gdLst>
                <a:gd name="T0" fmla="*/ 49 w 59"/>
                <a:gd name="T1" fmla="*/ 139 h 139"/>
                <a:gd name="T2" fmla="*/ 54 w 59"/>
                <a:gd name="T3" fmla="*/ 130 h 139"/>
                <a:gd name="T4" fmla="*/ 59 w 59"/>
                <a:gd name="T5" fmla="*/ 114 h 139"/>
                <a:gd name="T6" fmla="*/ 54 w 59"/>
                <a:gd name="T7" fmla="*/ 87 h 139"/>
                <a:gd name="T8" fmla="*/ 45 w 59"/>
                <a:gd name="T9" fmla="*/ 71 h 139"/>
                <a:gd name="T10" fmla="*/ 36 w 59"/>
                <a:gd name="T11" fmla="*/ 53 h 139"/>
                <a:gd name="T12" fmla="*/ 32 w 59"/>
                <a:gd name="T13" fmla="*/ 20 h 139"/>
                <a:gd name="T14" fmla="*/ 32 w 59"/>
                <a:gd name="T15" fmla="*/ 15 h 139"/>
                <a:gd name="T16" fmla="*/ 23 w 59"/>
                <a:gd name="T17" fmla="*/ 6 h 139"/>
                <a:gd name="T18" fmla="*/ 14 w 59"/>
                <a:gd name="T19" fmla="*/ 0 h 139"/>
                <a:gd name="T20" fmla="*/ 2 w 59"/>
                <a:gd name="T21" fmla="*/ 4 h 139"/>
                <a:gd name="T22" fmla="*/ 0 w 59"/>
                <a:gd name="T23" fmla="*/ 6 h 139"/>
                <a:gd name="T24" fmla="*/ 7 w 59"/>
                <a:gd name="T25" fmla="*/ 13 h 139"/>
                <a:gd name="T26" fmla="*/ 18 w 59"/>
                <a:gd name="T27" fmla="*/ 17 h 139"/>
                <a:gd name="T28" fmla="*/ 25 w 59"/>
                <a:gd name="T29" fmla="*/ 20 h 139"/>
                <a:gd name="T30" fmla="*/ 23 w 59"/>
                <a:gd name="T31" fmla="*/ 26 h 139"/>
                <a:gd name="T32" fmla="*/ 14 w 59"/>
                <a:gd name="T33" fmla="*/ 31 h 139"/>
                <a:gd name="T34" fmla="*/ 14 w 59"/>
                <a:gd name="T35" fmla="*/ 33 h 139"/>
                <a:gd name="T36" fmla="*/ 16 w 59"/>
                <a:gd name="T37" fmla="*/ 44 h 139"/>
                <a:gd name="T38" fmla="*/ 25 w 59"/>
                <a:gd name="T39" fmla="*/ 49 h 139"/>
                <a:gd name="T40" fmla="*/ 29 w 59"/>
                <a:gd name="T41" fmla="*/ 51 h 139"/>
                <a:gd name="T42" fmla="*/ 31 w 59"/>
                <a:gd name="T43" fmla="*/ 56 h 139"/>
                <a:gd name="T44" fmla="*/ 25 w 59"/>
                <a:gd name="T45" fmla="*/ 62 h 139"/>
                <a:gd name="T46" fmla="*/ 23 w 59"/>
                <a:gd name="T47" fmla="*/ 63 h 139"/>
                <a:gd name="T48" fmla="*/ 23 w 59"/>
                <a:gd name="T49" fmla="*/ 72 h 139"/>
                <a:gd name="T50" fmla="*/ 25 w 59"/>
                <a:gd name="T51" fmla="*/ 78 h 139"/>
                <a:gd name="T52" fmla="*/ 34 w 59"/>
                <a:gd name="T53" fmla="*/ 78 h 139"/>
                <a:gd name="T54" fmla="*/ 38 w 59"/>
                <a:gd name="T55" fmla="*/ 78 h 139"/>
                <a:gd name="T56" fmla="*/ 36 w 59"/>
                <a:gd name="T57" fmla="*/ 85 h 139"/>
                <a:gd name="T58" fmla="*/ 32 w 59"/>
                <a:gd name="T59" fmla="*/ 90 h 139"/>
                <a:gd name="T60" fmla="*/ 40 w 59"/>
                <a:gd name="T61" fmla="*/ 96 h 139"/>
                <a:gd name="T62" fmla="*/ 47 w 59"/>
                <a:gd name="T63" fmla="*/ 98 h 139"/>
                <a:gd name="T64" fmla="*/ 47 w 59"/>
                <a:gd name="T65" fmla="*/ 101 h 139"/>
                <a:gd name="T66" fmla="*/ 38 w 59"/>
                <a:gd name="T67" fmla="*/ 110 h 139"/>
                <a:gd name="T68" fmla="*/ 40 w 59"/>
                <a:gd name="T69" fmla="*/ 116 h 139"/>
                <a:gd name="T70" fmla="*/ 45 w 59"/>
                <a:gd name="T71" fmla="*/ 117 h 139"/>
                <a:gd name="T72" fmla="*/ 45 w 59"/>
                <a:gd name="T73" fmla="*/ 123 h 139"/>
                <a:gd name="T74" fmla="*/ 43 w 59"/>
                <a:gd name="T75" fmla="*/ 128 h 139"/>
                <a:gd name="T76" fmla="*/ 45 w 59"/>
                <a:gd name="T77" fmla="*/ 135 h 139"/>
                <a:gd name="T78" fmla="*/ 49 w 59"/>
                <a:gd name="T79" fmla="*/ 139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
                <a:gd name="T121" fmla="*/ 0 h 139"/>
                <a:gd name="T122" fmla="*/ 59 w 59"/>
                <a:gd name="T123" fmla="*/ 139 h 13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 h="139">
                  <a:moveTo>
                    <a:pt x="49" y="139"/>
                  </a:moveTo>
                  <a:lnTo>
                    <a:pt x="49" y="139"/>
                  </a:lnTo>
                  <a:lnTo>
                    <a:pt x="52" y="135"/>
                  </a:lnTo>
                  <a:lnTo>
                    <a:pt x="54" y="130"/>
                  </a:lnTo>
                  <a:lnTo>
                    <a:pt x="58" y="123"/>
                  </a:lnTo>
                  <a:lnTo>
                    <a:pt x="59" y="114"/>
                  </a:lnTo>
                  <a:lnTo>
                    <a:pt x="58" y="101"/>
                  </a:lnTo>
                  <a:lnTo>
                    <a:pt x="54" y="87"/>
                  </a:lnTo>
                  <a:lnTo>
                    <a:pt x="45" y="71"/>
                  </a:lnTo>
                  <a:lnTo>
                    <a:pt x="40" y="62"/>
                  </a:lnTo>
                  <a:lnTo>
                    <a:pt x="36" y="53"/>
                  </a:lnTo>
                  <a:lnTo>
                    <a:pt x="32" y="35"/>
                  </a:lnTo>
                  <a:lnTo>
                    <a:pt x="32" y="20"/>
                  </a:lnTo>
                  <a:lnTo>
                    <a:pt x="32" y="15"/>
                  </a:lnTo>
                  <a:lnTo>
                    <a:pt x="31" y="13"/>
                  </a:lnTo>
                  <a:lnTo>
                    <a:pt x="23" y="6"/>
                  </a:lnTo>
                  <a:lnTo>
                    <a:pt x="20" y="2"/>
                  </a:lnTo>
                  <a:lnTo>
                    <a:pt x="14" y="0"/>
                  </a:lnTo>
                  <a:lnTo>
                    <a:pt x="7" y="2"/>
                  </a:lnTo>
                  <a:lnTo>
                    <a:pt x="2" y="4"/>
                  </a:lnTo>
                  <a:lnTo>
                    <a:pt x="0" y="6"/>
                  </a:lnTo>
                  <a:lnTo>
                    <a:pt x="2" y="9"/>
                  </a:lnTo>
                  <a:lnTo>
                    <a:pt x="7" y="13"/>
                  </a:lnTo>
                  <a:lnTo>
                    <a:pt x="18" y="17"/>
                  </a:lnTo>
                  <a:lnTo>
                    <a:pt x="22" y="18"/>
                  </a:lnTo>
                  <a:lnTo>
                    <a:pt x="25" y="20"/>
                  </a:lnTo>
                  <a:lnTo>
                    <a:pt x="25" y="24"/>
                  </a:lnTo>
                  <a:lnTo>
                    <a:pt x="23" y="26"/>
                  </a:lnTo>
                  <a:lnTo>
                    <a:pt x="18" y="29"/>
                  </a:lnTo>
                  <a:lnTo>
                    <a:pt x="14" y="31"/>
                  </a:lnTo>
                  <a:lnTo>
                    <a:pt x="14" y="33"/>
                  </a:lnTo>
                  <a:lnTo>
                    <a:pt x="13" y="38"/>
                  </a:lnTo>
                  <a:lnTo>
                    <a:pt x="16" y="44"/>
                  </a:lnTo>
                  <a:lnTo>
                    <a:pt x="20" y="45"/>
                  </a:lnTo>
                  <a:lnTo>
                    <a:pt x="25" y="49"/>
                  </a:lnTo>
                  <a:lnTo>
                    <a:pt x="29" y="51"/>
                  </a:lnTo>
                  <a:lnTo>
                    <a:pt x="31" y="53"/>
                  </a:lnTo>
                  <a:lnTo>
                    <a:pt x="31" y="56"/>
                  </a:lnTo>
                  <a:lnTo>
                    <a:pt x="31" y="58"/>
                  </a:lnTo>
                  <a:lnTo>
                    <a:pt x="25" y="62"/>
                  </a:lnTo>
                  <a:lnTo>
                    <a:pt x="23" y="63"/>
                  </a:lnTo>
                  <a:lnTo>
                    <a:pt x="23" y="67"/>
                  </a:lnTo>
                  <a:lnTo>
                    <a:pt x="23" y="72"/>
                  </a:lnTo>
                  <a:lnTo>
                    <a:pt x="23" y="74"/>
                  </a:lnTo>
                  <a:lnTo>
                    <a:pt x="25" y="78"/>
                  </a:lnTo>
                  <a:lnTo>
                    <a:pt x="29" y="78"/>
                  </a:lnTo>
                  <a:lnTo>
                    <a:pt x="34" y="78"/>
                  </a:lnTo>
                  <a:lnTo>
                    <a:pt x="38" y="78"/>
                  </a:lnTo>
                  <a:lnTo>
                    <a:pt x="40" y="80"/>
                  </a:lnTo>
                  <a:lnTo>
                    <a:pt x="36" y="85"/>
                  </a:lnTo>
                  <a:lnTo>
                    <a:pt x="32" y="87"/>
                  </a:lnTo>
                  <a:lnTo>
                    <a:pt x="32" y="90"/>
                  </a:lnTo>
                  <a:lnTo>
                    <a:pt x="34" y="94"/>
                  </a:lnTo>
                  <a:lnTo>
                    <a:pt x="40" y="96"/>
                  </a:lnTo>
                  <a:lnTo>
                    <a:pt x="47" y="98"/>
                  </a:lnTo>
                  <a:lnTo>
                    <a:pt x="47" y="99"/>
                  </a:lnTo>
                  <a:lnTo>
                    <a:pt x="47" y="101"/>
                  </a:lnTo>
                  <a:lnTo>
                    <a:pt x="43" y="105"/>
                  </a:lnTo>
                  <a:lnTo>
                    <a:pt x="38" y="110"/>
                  </a:lnTo>
                  <a:lnTo>
                    <a:pt x="38" y="114"/>
                  </a:lnTo>
                  <a:lnTo>
                    <a:pt x="40" y="116"/>
                  </a:lnTo>
                  <a:lnTo>
                    <a:pt x="45" y="117"/>
                  </a:lnTo>
                  <a:lnTo>
                    <a:pt x="47" y="121"/>
                  </a:lnTo>
                  <a:lnTo>
                    <a:pt x="45" y="123"/>
                  </a:lnTo>
                  <a:lnTo>
                    <a:pt x="45" y="126"/>
                  </a:lnTo>
                  <a:lnTo>
                    <a:pt x="43" y="128"/>
                  </a:lnTo>
                  <a:lnTo>
                    <a:pt x="43" y="132"/>
                  </a:lnTo>
                  <a:lnTo>
                    <a:pt x="45" y="135"/>
                  </a:lnTo>
                  <a:lnTo>
                    <a:pt x="49" y="139"/>
                  </a:lnTo>
                  <a:close/>
                </a:path>
              </a:pathLst>
            </a:custGeom>
            <a:solidFill>
              <a:srgbClr val="F3B776"/>
            </a:solidFill>
            <a:ln w="9525">
              <a:noFill/>
              <a:round/>
              <a:headEnd/>
              <a:tailEnd/>
            </a:ln>
          </p:spPr>
          <p:txBody>
            <a:bodyPr/>
            <a:lstStyle/>
            <a:p>
              <a:endParaRPr lang="ru-RU"/>
            </a:p>
          </p:txBody>
        </p:sp>
        <p:sp>
          <p:nvSpPr>
            <p:cNvPr id="15375" name="Freeform 25"/>
            <p:cNvSpPr>
              <a:spLocks/>
            </p:cNvSpPr>
            <p:nvPr/>
          </p:nvSpPr>
          <p:spPr bwMode="auto">
            <a:xfrm>
              <a:off x="232" y="241"/>
              <a:ext cx="45" cy="110"/>
            </a:xfrm>
            <a:custGeom>
              <a:avLst/>
              <a:gdLst>
                <a:gd name="T0" fmla="*/ 0 w 45"/>
                <a:gd name="T1" fmla="*/ 101 h 110"/>
                <a:gd name="T2" fmla="*/ 0 w 45"/>
                <a:gd name="T3" fmla="*/ 101 h 110"/>
                <a:gd name="T4" fmla="*/ 9 w 45"/>
                <a:gd name="T5" fmla="*/ 94 h 110"/>
                <a:gd name="T6" fmla="*/ 16 w 45"/>
                <a:gd name="T7" fmla="*/ 83 h 110"/>
                <a:gd name="T8" fmla="*/ 25 w 45"/>
                <a:gd name="T9" fmla="*/ 70 h 110"/>
                <a:gd name="T10" fmla="*/ 31 w 45"/>
                <a:gd name="T11" fmla="*/ 56 h 110"/>
                <a:gd name="T12" fmla="*/ 33 w 45"/>
                <a:gd name="T13" fmla="*/ 47 h 110"/>
                <a:gd name="T14" fmla="*/ 33 w 45"/>
                <a:gd name="T15" fmla="*/ 38 h 110"/>
                <a:gd name="T16" fmla="*/ 33 w 45"/>
                <a:gd name="T17" fmla="*/ 29 h 110"/>
                <a:gd name="T18" fmla="*/ 29 w 45"/>
                <a:gd name="T19" fmla="*/ 20 h 110"/>
                <a:gd name="T20" fmla="*/ 25 w 45"/>
                <a:gd name="T21" fmla="*/ 11 h 110"/>
                <a:gd name="T22" fmla="*/ 18 w 45"/>
                <a:gd name="T23" fmla="*/ 0 h 110"/>
                <a:gd name="T24" fmla="*/ 18 w 45"/>
                <a:gd name="T25" fmla="*/ 0 h 110"/>
                <a:gd name="T26" fmla="*/ 29 w 45"/>
                <a:gd name="T27" fmla="*/ 9 h 110"/>
                <a:gd name="T28" fmla="*/ 36 w 45"/>
                <a:gd name="T29" fmla="*/ 18 h 110"/>
                <a:gd name="T30" fmla="*/ 43 w 45"/>
                <a:gd name="T31" fmla="*/ 31 h 110"/>
                <a:gd name="T32" fmla="*/ 45 w 45"/>
                <a:gd name="T33" fmla="*/ 38 h 110"/>
                <a:gd name="T34" fmla="*/ 45 w 45"/>
                <a:gd name="T35" fmla="*/ 47 h 110"/>
                <a:gd name="T36" fmla="*/ 45 w 45"/>
                <a:gd name="T37" fmla="*/ 54 h 110"/>
                <a:gd name="T38" fmla="*/ 43 w 45"/>
                <a:gd name="T39" fmla="*/ 65 h 110"/>
                <a:gd name="T40" fmla="*/ 38 w 45"/>
                <a:gd name="T41" fmla="*/ 76 h 110"/>
                <a:gd name="T42" fmla="*/ 31 w 45"/>
                <a:gd name="T43" fmla="*/ 86 h 110"/>
                <a:gd name="T44" fmla="*/ 22 w 45"/>
                <a:gd name="T45" fmla="*/ 97 h 110"/>
                <a:gd name="T46" fmla="*/ 9 w 45"/>
                <a:gd name="T47" fmla="*/ 110 h 110"/>
                <a:gd name="T48" fmla="*/ 9 w 45"/>
                <a:gd name="T49" fmla="*/ 110 h 110"/>
                <a:gd name="T50" fmla="*/ 4 w 45"/>
                <a:gd name="T51" fmla="*/ 110 h 110"/>
                <a:gd name="T52" fmla="*/ 0 w 45"/>
                <a:gd name="T53" fmla="*/ 108 h 110"/>
                <a:gd name="T54" fmla="*/ 0 w 45"/>
                <a:gd name="T55" fmla="*/ 104 h 110"/>
                <a:gd name="T56" fmla="*/ 0 w 45"/>
                <a:gd name="T57" fmla="*/ 101 h 110"/>
                <a:gd name="T58" fmla="*/ 0 w 45"/>
                <a:gd name="T59" fmla="*/ 101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
                <a:gd name="T91" fmla="*/ 0 h 110"/>
                <a:gd name="T92" fmla="*/ 45 w 45"/>
                <a:gd name="T93" fmla="*/ 110 h 1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 h="110">
                  <a:moveTo>
                    <a:pt x="0" y="101"/>
                  </a:moveTo>
                  <a:lnTo>
                    <a:pt x="0" y="101"/>
                  </a:lnTo>
                  <a:lnTo>
                    <a:pt x="9" y="94"/>
                  </a:lnTo>
                  <a:lnTo>
                    <a:pt x="16" y="83"/>
                  </a:lnTo>
                  <a:lnTo>
                    <a:pt x="25" y="70"/>
                  </a:lnTo>
                  <a:lnTo>
                    <a:pt x="31" y="56"/>
                  </a:lnTo>
                  <a:lnTo>
                    <a:pt x="33" y="47"/>
                  </a:lnTo>
                  <a:lnTo>
                    <a:pt x="33" y="38"/>
                  </a:lnTo>
                  <a:lnTo>
                    <a:pt x="33" y="29"/>
                  </a:lnTo>
                  <a:lnTo>
                    <a:pt x="29" y="20"/>
                  </a:lnTo>
                  <a:lnTo>
                    <a:pt x="25" y="11"/>
                  </a:lnTo>
                  <a:lnTo>
                    <a:pt x="18" y="0"/>
                  </a:lnTo>
                  <a:lnTo>
                    <a:pt x="29" y="9"/>
                  </a:lnTo>
                  <a:lnTo>
                    <a:pt x="36" y="18"/>
                  </a:lnTo>
                  <a:lnTo>
                    <a:pt x="43" y="31"/>
                  </a:lnTo>
                  <a:lnTo>
                    <a:pt x="45" y="38"/>
                  </a:lnTo>
                  <a:lnTo>
                    <a:pt x="45" y="47"/>
                  </a:lnTo>
                  <a:lnTo>
                    <a:pt x="45" y="54"/>
                  </a:lnTo>
                  <a:lnTo>
                    <a:pt x="43" y="65"/>
                  </a:lnTo>
                  <a:lnTo>
                    <a:pt x="38" y="76"/>
                  </a:lnTo>
                  <a:lnTo>
                    <a:pt x="31" y="86"/>
                  </a:lnTo>
                  <a:lnTo>
                    <a:pt x="22" y="97"/>
                  </a:lnTo>
                  <a:lnTo>
                    <a:pt x="9" y="110"/>
                  </a:lnTo>
                  <a:lnTo>
                    <a:pt x="4" y="110"/>
                  </a:lnTo>
                  <a:lnTo>
                    <a:pt x="0" y="108"/>
                  </a:lnTo>
                  <a:lnTo>
                    <a:pt x="0" y="104"/>
                  </a:lnTo>
                  <a:lnTo>
                    <a:pt x="0" y="101"/>
                  </a:lnTo>
                  <a:close/>
                </a:path>
              </a:pathLst>
            </a:custGeom>
            <a:solidFill>
              <a:srgbClr val="F1AB5E"/>
            </a:solidFill>
            <a:ln w="9525">
              <a:noFill/>
              <a:round/>
              <a:headEnd/>
              <a:tailEnd/>
            </a:ln>
          </p:spPr>
          <p:txBody>
            <a:bodyPr/>
            <a:lstStyle/>
            <a:p>
              <a:endParaRPr lang="ru-RU"/>
            </a:p>
          </p:txBody>
        </p:sp>
        <p:sp>
          <p:nvSpPr>
            <p:cNvPr id="15376" name="Freeform 26"/>
            <p:cNvSpPr>
              <a:spLocks/>
            </p:cNvSpPr>
            <p:nvPr/>
          </p:nvSpPr>
          <p:spPr bwMode="auto">
            <a:xfrm>
              <a:off x="232" y="214"/>
              <a:ext cx="124" cy="148"/>
            </a:xfrm>
            <a:custGeom>
              <a:avLst/>
              <a:gdLst>
                <a:gd name="T0" fmla="*/ 124 w 124"/>
                <a:gd name="T1" fmla="*/ 0 h 148"/>
                <a:gd name="T2" fmla="*/ 124 w 124"/>
                <a:gd name="T3" fmla="*/ 0 h 148"/>
                <a:gd name="T4" fmla="*/ 121 w 124"/>
                <a:gd name="T5" fmla="*/ 11 h 148"/>
                <a:gd name="T6" fmla="*/ 115 w 124"/>
                <a:gd name="T7" fmla="*/ 25 h 148"/>
                <a:gd name="T8" fmla="*/ 106 w 124"/>
                <a:gd name="T9" fmla="*/ 43 h 148"/>
                <a:gd name="T10" fmla="*/ 90 w 124"/>
                <a:gd name="T11" fmla="*/ 63 h 148"/>
                <a:gd name="T12" fmla="*/ 69 w 124"/>
                <a:gd name="T13" fmla="*/ 88 h 148"/>
                <a:gd name="T14" fmla="*/ 56 w 124"/>
                <a:gd name="T15" fmla="*/ 99 h 148"/>
                <a:gd name="T16" fmla="*/ 40 w 124"/>
                <a:gd name="T17" fmla="*/ 113 h 148"/>
                <a:gd name="T18" fmla="*/ 22 w 124"/>
                <a:gd name="T19" fmla="*/ 126 h 148"/>
                <a:gd name="T20" fmla="*/ 2 w 124"/>
                <a:gd name="T21" fmla="*/ 139 h 148"/>
                <a:gd name="T22" fmla="*/ 2 w 124"/>
                <a:gd name="T23" fmla="*/ 139 h 148"/>
                <a:gd name="T24" fmla="*/ 0 w 124"/>
                <a:gd name="T25" fmla="*/ 142 h 148"/>
                <a:gd name="T26" fmla="*/ 2 w 124"/>
                <a:gd name="T27" fmla="*/ 144 h 148"/>
                <a:gd name="T28" fmla="*/ 6 w 124"/>
                <a:gd name="T29" fmla="*/ 148 h 148"/>
                <a:gd name="T30" fmla="*/ 6 w 124"/>
                <a:gd name="T31" fmla="*/ 148 h 148"/>
                <a:gd name="T32" fmla="*/ 27 w 124"/>
                <a:gd name="T33" fmla="*/ 135 h 148"/>
                <a:gd name="T34" fmla="*/ 47 w 124"/>
                <a:gd name="T35" fmla="*/ 122 h 148"/>
                <a:gd name="T36" fmla="*/ 70 w 124"/>
                <a:gd name="T37" fmla="*/ 103 h 148"/>
                <a:gd name="T38" fmla="*/ 81 w 124"/>
                <a:gd name="T39" fmla="*/ 94 h 148"/>
                <a:gd name="T40" fmla="*/ 92 w 124"/>
                <a:gd name="T41" fmla="*/ 81 h 148"/>
                <a:gd name="T42" fmla="*/ 103 w 124"/>
                <a:gd name="T43" fmla="*/ 70 h 148"/>
                <a:gd name="T44" fmla="*/ 112 w 124"/>
                <a:gd name="T45" fmla="*/ 56 h 148"/>
                <a:gd name="T46" fmla="*/ 119 w 124"/>
                <a:gd name="T47" fmla="*/ 43 h 148"/>
                <a:gd name="T48" fmla="*/ 123 w 124"/>
                <a:gd name="T49" fmla="*/ 29 h 148"/>
                <a:gd name="T50" fmla="*/ 124 w 124"/>
                <a:gd name="T51" fmla="*/ 15 h 148"/>
                <a:gd name="T52" fmla="*/ 124 w 124"/>
                <a:gd name="T53" fmla="*/ 0 h 148"/>
                <a:gd name="T54" fmla="*/ 124 w 124"/>
                <a:gd name="T55" fmla="*/ 0 h 1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4"/>
                <a:gd name="T85" fmla="*/ 0 h 148"/>
                <a:gd name="T86" fmla="*/ 124 w 124"/>
                <a:gd name="T87" fmla="*/ 148 h 1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4" h="148">
                  <a:moveTo>
                    <a:pt x="124" y="0"/>
                  </a:moveTo>
                  <a:lnTo>
                    <a:pt x="124" y="0"/>
                  </a:lnTo>
                  <a:lnTo>
                    <a:pt x="121" y="11"/>
                  </a:lnTo>
                  <a:lnTo>
                    <a:pt x="115" y="25"/>
                  </a:lnTo>
                  <a:lnTo>
                    <a:pt x="106" y="43"/>
                  </a:lnTo>
                  <a:lnTo>
                    <a:pt x="90" y="63"/>
                  </a:lnTo>
                  <a:lnTo>
                    <a:pt x="69" y="88"/>
                  </a:lnTo>
                  <a:lnTo>
                    <a:pt x="56" y="99"/>
                  </a:lnTo>
                  <a:lnTo>
                    <a:pt x="40" y="113"/>
                  </a:lnTo>
                  <a:lnTo>
                    <a:pt x="22" y="126"/>
                  </a:lnTo>
                  <a:lnTo>
                    <a:pt x="2" y="139"/>
                  </a:lnTo>
                  <a:lnTo>
                    <a:pt x="0" y="142"/>
                  </a:lnTo>
                  <a:lnTo>
                    <a:pt x="2" y="144"/>
                  </a:lnTo>
                  <a:lnTo>
                    <a:pt x="6" y="148"/>
                  </a:lnTo>
                  <a:lnTo>
                    <a:pt x="27" y="135"/>
                  </a:lnTo>
                  <a:lnTo>
                    <a:pt x="47" y="122"/>
                  </a:lnTo>
                  <a:lnTo>
                    <a:pt x="70" y="103"/>
                  </a:lnTo>
                  <a:lnTo>
                    <a:pt x="81" y="94"/>
                  </a:lnTo>
                  <a:lnTo>
                    <a:pt x="92" y="81"/>
                  </a:lnTo>
                  <a:lnTo>
                    <a:pt x="103" y="70"/>
                  </a:lnTo>
                  <a:lnTo>
                    <a:pt x="112" y="56"/>
                  </a:lnTo>
                  <a:lnTo>
                    <a:pt x="119" y="43"/>
                  </a:lnTo>
                  <a:lnTo>
                    <a:pt x="123" y="29"/>
                  </a:lnTo>
                  <a:lnTo>
                    <a:pt x="124" y="15"/>
                  </a:lnTo>
                  <a:lnTo>
                    <a:pt x="124" y="0"/>
                  </a:lnTo>
                  <a:close/>
                </a:path>
              </a:pathLst>
            </a:custGeom>
            <a:solidFill>
              <a:srgbClr val="F1AB5E"/>
            </a:solidFill>
            <a:ln w="9525">
              <a:noFill/>
              <a:round/>
              <a:headEnd/>
              <a:tailEnd/>
            </a:ln>
          </p:spPr>
          <p:txBody>
            <a:bodyPr/>
            <a:lstStyle/>
            <a:p>
              <a:endParaRPr lang="ru-RU"/>
            </a:p>
          </p:txBody>
        </p:sp>
        <p:sp>
          <p:nvSpPr>
            <p:cNvPr id="15377" name="Freeform 27"/>
            <p:cNvSpPr>
              <a:spLocks/>
            </p:cNvSpPr>
            <p:nvPr/>
          </p:nvSpPr>
          <p:spPr bwMode="auto">
            <a:xfrm>
              <a:off x="243" y="335"/>
              <a:ext cx="189" cy="48"/>
            </a:xfrm>
            <a:custGeom>
              <a:avLst/>
              <a:gdLst>
                <a:gd name="T0" fmla="*/ 0 w 189"/>
                <a:gd name="T1" fmla="*/ 39 h 48"/>
                <a:gd name="T2" fmla="*/ 0 w 189"/>
                <a:gd name="T3" fmla="*/ 39 h 48"/>
                <a:gd name="T4" fmla="*/ 25 w 189"/>
                <a:gd name="T5" fmla="*/ 27 h 48"/>
                <a:gd name="T6" fmla="*/ 50 w 189"/>
                <a:gd name="T7" fmla="*/ 16 h 48"/>
                <a:gd name="T8" fmla="*/ 65 w 189"/>
                <a:gd name="T9" fmla="*/ 10 h 48"/>
                <a:gd name="T10" fmla="*/ 81 w 189"/>
                <a:gd name="T11" fmla="*/ 5 h 48"/>
                <a:gd name="T12" fmla="*/ 97 w 189"/>
                <a:gd name="T13" fmla="*/ 1 h 48"/>
                <a:gd name="T14" fmla="*/ 113 w 189"/>
                <a:gd name="T15" fmla="*/ 0 h 48"/>
                <a:gd name="T16" fmla="*/ 130 w 189"/>
                <a:gd name="T17" fmla="*/ 1 h 48"/>
                <a:gd name="T18" fmla="*/ 144 w 189"/>
                <a:gd name="T19" fmla="*/ 3 h 48"/>
                <a:gd name="T20" fmla="*/ 158 w 189"/>
                <a:gd name="T21" fmla="*/ 9 h 48"/>
                <a:gd name="T22" fmla="*/ 171 w 189"/>
                <a:gd name="T23" fmla="*/ 19 h 48"/>
                <a:gd name="T24" fmla="*/ 182 w 189"/>
                <a:gd name="T25" fmla="*/ 32 h 48"/>
                <a:gd name="T26" fmla="*/ 189 w 189"/>
                <a:gd name="T27" fmla="*/ 48 h 48"/>
                <a:gd name="T28" fmla="*/ 189 w 189"/>
                <a:gd name="T29" fmla="*/ 48 h 48"/>
                <a:gd name="T30" fmla="*/ 171 w 189"/>
                <a:gd name="T31" fmla="*/ 37 h 48"/>
                <a:gd name="T32" fmla="*/ 155 w 189"/>
                <a:gd name="T33" fmla="*/ 28 h 48"/>
                <a:gd name="T34" fmla="*/ 148 w 189"/>
                <a:gd name="T35" fmla="*/ 27 h 48"/>
                <a:gd name="T36" fmla="*/ 140 w 189"/>
                <a:gd name="T37" fmla="*/ 27 h 48"/>
                <a:gd name="T38" fmla="*/ 140 w 189"/>
                <a:gd name="T39" fmla="*/ 27 h 48"/>
                <a:gd name="T40" fmla="*/ 139 w 189"/>
                <a:gd name="T41" fmla="*/ 28 h 48"/>
                <a:gd name="T42" fmla="*/ 137 w 189"/>
                <a:gd name="T43" fmla="*/ 30 h 48"/>
                <a:gd name="T44" fmla="*/ 133 w 189"/>
                <a:gd name="T45" fmla="*/ 30 h 48"/>
                <a:gd name="T46" fmla="*/ 130 w 189"/>
                <a:gd name="T47" fmla="*/ 30 h 48"/>
                <a:gd name="T48" fmla="*/ 124 w 189"/>
                <a:gd name="T49" fmla="*/ 27 h 48"/>
                <a:gd name="T50" fmla="*/ 117 w 189"/>
                <a:gd name="T51" fmla="*/ 21 h 48"/>
                <a:gd name="T52" fmla="*/ 117 w 189"/>
                <a:gd name="T53" fmla="*/ 21 h 48"/>
                <a:gd name="T54" fmla="*/ 110 w 189"/>
                <a:gd name="T55" fmla="*/ 18 h 48"/>
                <a:gd name="T56" fmla="*/ 103 w 189"/>
                <a:gd name="T57" fmla="*/ 14 h 48"/>
                <a:gd name="T58" fmla="*/ 97 w 189"/>
                <a:gd name="T59" fmla="*/ 12 h 48"/>
                <a:gd name="T60" fmla="*/ 92 w 189"/>
                <a:gd name="T61" fmla="*/ 14 h 48"/>
                <a:gd name="T62" fmla="*/ 85 w 189"/>
                <a:gd name="T63" fmla="*/ 16 h 48"/>
                <a:gd name="T64" fmla="*/ 83 w 189"/>
                <a:gd name="T65" fmla="*/ 18 h 48"/>
                <a:gd name="T66" fmla="*/ 83 w 189"/>
                <a:gd name="T67" fmla="*/ 18 h 48"/>
                <a:gd name="T68" fmla="*/ 86 w 189"/>
                <a:gd name="T69" fmla="*/ 19 h 48"/>
                <a:gd name="T70" fmla="*/ 95 w 189"/>
                <a:gd name="T71" fmla="*/ 25 h 48"/>
                <a:gd name="T72" fmla="*/ 97 w 189"/>
                <a:gd name="T73" fmla="*/ 28 h 48"/>
                <a:gd name="T74" fmla="*/ 95 w 189"/>
                <a:gd name="T75" fmla="*/ 30 h 48"/>
                <a:gd name="T76" fmla="*/ 92 w 189"/>
                <a:gd name="T77" fmla="*/ 34 h 48"/>
                <a:gd name="T78" fmla="*/ 81 w 189"/>
                <a:gd name="T79" fmla="*/ 37 h 48"/>
                <a:gd name="T80" fmla="*/ 81 w 189"/>
                <a:gd name="T81" fmla="*/ 37 h 48"/>
                <a:gd name="T82" fmla="*/ 74 w 189"/>
                <a:gd name="T83" fmla="*/ 37 h 48"/>
                <a:gd name="T84" fmla="*/ 70 w 189"/>
                <a:gd name="T85" fmla="*/ 37 h 48"/>
                <a:gd name="T86" fmla="*/ 61 w 189"/>
                <a:gd name="T87" fmla="*/ 34 h 48"/>
                <a:gd name="T88" fmla="*/ 54 w 189"/>
                <a:gd name="T89" fmla="*/ 32 h 48"/>
                <a:gd name="T90" fmla="*/ 43 w 189"/>
                <a:gd name="T91" fmla="*/ 32 h 48"/>
                <a:gd name="T92" fmla="*/ 25 w 189"/>
                <a:gd name="T93" fmla="*/ 36 h 48"/>
                <a:gd name="T94" fmla="*/ 0 w 189"/>
                <a:gd name="T95" fmla="*/ 39 h 48"/>
                <a:gd name="T96" fmla="*/ 0 w 189"/>
                <a:gd name="T97" fmla="*/ 39 h 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9"/>
                <a:gd name="T148" fmla="*/ 0 h 48"/>
                <a:gd name="T149" fmla="*/ 189 w 189"/>
                <a:gd name="T150" fmla="*/ 48 h 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9" h="48">
                  <a:moveTo>
                    <a:pt x="0" y="39"/>
                  </a:moveTo>
                  <a:lnTo>
                    <a:pt x="0" y="39"/>
                  </a:lnTo>
                  <a:lnTo>
                    <a:pt x="25" y="27"/>
                  </a:lnTo>
                  <a:lnTo>
                    <a:pt x="50" y="16"/>
                  </a:lnTo>
                  <a:lnTo>
                    <a:pt x="65" y="10"/>
                  </a:lnTo>
                  <a:lnTo>
                    <a:pt x="81" y="5"/>
                  </a:lnTo>
                  <a:lnTo>
                    <a:pt x="97" y="1"/>
                  </a:lnTo>
                  <a:lnTo>
                    <a:pt x="113" y="0"/>
                  </a:lnTo>
                  <a:lnTo>
                    <a:pt x="130" y="1"/>
                  </a:lnTo>
                  <a:lnTo>
                    <a:pt x="144" y="3"/>
                  </a:lnTo>
                  <a:lnTo>
                    <a:pt x="158" y="9"/>
                  </a:lnTo>
                  <a:lnTo>
                    <a:pt x="171" y="19"/>
                  </a:lnTo>
                  <a:lnTo>
                    <a:pt x="182" y="32"/>
                  </a:lnTo>
                  <a:lnTo>
                    <a:pt x="189" y="48"/>
                  </a:lnTo>
                  <a:lnTo>
                    <a:pt x="171" y="37"/>
                  </a:lnTo>
                  <a:lnTo>
                    <a:pt x="155" y="28"/>
                  </a:lnTo>
                  <a:lnTo>
                    <a:pt x="148" y="27"/>
                  </a:lnTo>
                  <a:lnTo>
                    <a:pt x="140" y="27"/>
                  </a:lnTo>
                  <a:lnTo>
                    <a:pt x="139" y="28"/>
                  </a:lnTo>
                  <a:lnTo>
                    <a:pt x="137" y="30"/>
                  </a:lnTo>
                  <a:lnTo>
                    <a:pt x="133" y="30"/>
                  </a:lnTo>
                  <a:lnTo>
                    <a:pt x="130" y="30"/>
                  </a:lnTo>
                  <a:lnTo>
                    <a:pt x="124" y="27"/>
                  </a:lnTo>
                  <a:lnTo>
                    <a:pt x="117" y="21"/>
                  </a:lnTo>
                  <a:lnTo>
                    <a:pt x="110" y="18"/>
                  </a:lnTo>
                  <a:lnTo>
                    <a:pt x="103" y="14"/>
                  </a:lnTo>
                  <a:lnTo>
                    <a:pt x="97" y="12"/>
                  </a:lnTo>
                  <a:lnTo>
                    <a:pt x="92" y="14"/>
                  </a:lnTo>
                  <a:lnTo>
                    <a:pt x="85" y="16"/>
                  </a:lnTo>
                  <a:lnTo>
                    <a:pt x="83" y="18"/>
                  </a:lnTo>
                  <a:lnTo>
                    <a:pt x="86" y="19"/>
                  </a:lnTo>
                  <a:lnTo>
                    <a:pt x="95" y="25"/>
                  </a:lnTo>
                  <a:lnTo>
                    <a:pt x="97" y="28"/>
                  </a:lnTo>
                  <a:lnTo>
                    <a:pt x="95" y="30"/>
                  </a:lnTo>
                  <a:lnTo>
                    <a:pt x="92" y="34"/>
                  </a:lnTo>
                  <a:lnTo>
                    <a:pt x="81" y="37"/>
                  </a:lnTo>
                  <a:lnTo>
                    <a:pt x="74" y="37"/>
                  </a:lnTo>
                  <a:lnTo>
                    <a:pt x="70" y="37"/>
                  </a:lnTo>
                  <a:lnTo>
                    <a:pt x="61" y="34"/>
                  </a:lnTo>
                  <a:lnTo>
                    <a:pt x="54" y="32"/>
                  </a:lnTo>
                  <a:lnTo>
                    <a:pt x="43" y="32"/>
                  </a:lnTo>
                  <a:lnTo>
                    <a:pt x="25" y="36"/>
                  </a:lnTo>
                  <a:lnTo>
                    <a:pt x="0" y="39"/>
                  </a:lnTo>
                  <a:close/>
                </a:path>
              </a:pathLst>
            </a:custGeom>
            <a:solidFill>
              <a:srgbClr val="F1AB5E"/>
            </a:solidFill>
            <a:ln w="9525">
              <a:noFill/>
              <a:round/>
              <a:headEnd/>
              <a:tailEnd/>
            </a:ln>
          </p:spPr>
          <p:txBody>
            <a:bodyPr/>
            <a:lstStyle/>
            <a:p>
              <a:endParaRPr lang="ru-RU"/>
            </a:p>
          </p:txBody>
        </p:sp>
        <p:sp>
          <p:nvSpPr>
            <p:cNvPr id="15378" name="Freeform 28"/>
            <p:cNvSpPr>
              <a:spLocks/>
            </p:cNvSpPr>
            <p:nvPr/>
          </p:nvSpPr>
          <p:spPr bwMode="auto">
            <a:xfrm>
              <a:off x="247" y="380"/>
              <a:ext cx="102" cy="54"/>
            </a:xfrm>
            <a:custGeom>
              <a:avLst/>
              <a:gdLst>
                <a:gd name="T0" fmla="*/ 0 w 102"/>
                <a:gd name="T1" fmla="*/ 1 h 54"/>
                <a:gd name="T2" fmla="*/ 0 w 102"/>
                <a:gd name="T3" fmla="*/ 1 h 54"/>
                <a:gd name="T4" fmla="*/ 12 w 102"/>
                <a:gd name="T5" fmla="*/ 0 h 54"/>
                <a:gd name="T6" fmla="*/ 27 w 102"/>
                <a:gd name="T7" fmla="*/ 0 h 54"/>
                <a:gd name="T8" fmla="*/ 45 w 102"/>
                <a:gd name="T9" fmla="*/ 1 h 54"/>
                <a:gd name="T10" fmla="*/ 61 w 102"/>
                <a:gd name="T11" fmla="*/ 5 h 54"/>
                <a:gd name="T12" fmla="*/ 70 w 102"/>
                <a:gd name="T13" fmla="*/ 9 h 54"/>
                <a:gd name="T14" fmla="*/ 79 w 102"/>
                <a:gd name="T15" fmla="*/ 16 h 54"/>
                <a:gd name="T16" fmla="*/ 86 w 102"/>
                <a:gd name="T17" fmla="*/ 21 h 54"/>
                <a:gd name="T18" fmla="*/ 93 w 102"/>
                <a:gd name="T19" fmla="*/ 30 h 54"/>
                <a:gd name="T20" fmla="*/ 99 w 102"/>
                <a:gd name="T21" fmla="*/ 41 h 54"/>
                <a:gd name="T22" fmla="*/ 102 w 102"/>
                <a:gd name="T23" fmla="*/ 54 h 54"/>
                <a:gd name="T24" fmla="*/ 102 w 102"/>
                <a:gd name="T25" fmla="*/ 54 h 54"/>
                <a:gd name="T26" fmla="*/ 91 w 102"/>
                <a:gd name="T27" fmla="*/ 45 h 54"/>
                <a:gd name="T28" fmla="*/ 81 w 102"/>
                <a:gd name="T29" fmla="*/ 39 h 54"/>
                <a:gd name="T30" fmla="*/ 75 w 102"/>
                <a:gd name="T31" fmla="*/ 37 h 54"/>
                <a:gd name="T32" fmla="*/ 72 w 102"/>
                <a:gd name="T33" fmla="*/ 37 h 54"/>
                <a:gd name="T34" fmla="*/ 72 w 102"/>
                <a:gd name="T35" fmla="*/ 37 h 54"/>
                <a:gd name="T36" fmla="*/ 68 w 102"/>
                <a:gd name="T37" fmla="*/ 37 h 54"/>
                <a:gd name="T38" fmla="*/ 64 w 102"/>
                <a:gd name="T39" fmla="*/ 37 h 54"/>
                <a:gd name="T40" fmla="*/ 55 w 102"/>
                <a:gd name="T41" fmla="*/ 32 h 54"/>
                <a:gd name="T42" fmla="*/ 48 w 102"/>
                <a:gd name="T43" fmla="*/ 25 h 54"/>
                <a:gd name="T44" fmla="*/ 41 w 102"/>
                <a:gd name="T45" fmla="*/ 14 h 54"/>
                <a:gd name="T46" fmla="*/ 41 w 102"/>
                <a:gd name="T47" fmla="*/ 14 h 54"/>
                <a:gd name="T48" fmla="*/ 37 w 102"/>
                <a:gd name="T49" fmla="*/ 10 h 54"/>
                <a:gd name="T50" fmla="*/ 32 w 102"/>
                <a:gd name="T51" fmla="*/ 7 h 54"/>
                <a:gd name="T52" fmla="*/ 18 w 102"/>
                <a:gd name="T53" fmla="*/ 3 h 54"/>
                <a:gd name="T54" fmla="*/ 0 w 102"/>
                <a:gd name="T55" fmla="*/ 1 h 54"/>
                <a:gd name="T56" fmla="*/ 0 w 102"/>
                <a:gd name="T57" fmla="*/ 1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2"/>
                <a:gd name="T88" fmla="*/ 0 h 54"/>
                <a:gd name="T89" fmla="*/ 102 w 102"/>
                <a:gd name="T90" fmla="*/ 54 h 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2" h="54">
                  <a:moveTo>
                    <a:pt x="0" y="1"/>
                  </a:moveTo>
                  <a:lnTo>
                    <a:pt x="0" y="1"/>
                  </a:lnTo>
                  <a:lnTo>
                    <a:pt x="12" y="0"/>
                  </a:lnTo>
                  <a:lnTo>
                    <a:pt x="27" y="0"/>
                  </a:lnTo>
                  <a:lnTo>
                    <a:pt x="45" y="1"/>
                  </a:lnTo>
                  <a:lnTo>
                    <a:pt x="61" y="5"/>
                  </a:lnTo>
                  <a:lnTo>
                    <a:pt x="70" y="9"/>
                  </a:lnTo>
                  <a:lnTo>
                    <a:pt x="79" y="16"/>
                  </a:lnTo>
                  <a:lnTo>
                    <a:pt x="86" y="21"/>
                  </a:lnTo>
                  <a:lnTo>
                    <a:pt x="93" y="30"/>
                  </a:lnTo>
                  <a:lnTo>
                    <a:pt x="99" y="41"/>
                  </a:lnTo>
                  <a:lnTo>
                    <a:pt x="102" y="54"/>
                  </a:lnTo>
                  <a:lnTo>
                    <a:pt x="91" y="45"/>
                  </a:lnTo>
                  <a:lnTo>
                    <a:pt x="81" y="39"/>
                  </a:lnTo>
                  <a:lnTo>
                    <a:pt x="75" y="37"/>
                  </a:lnTo>
                  <a:lnTo>
                    <a:pt x="72" y="37"/>
                  </a:lnTo>
                  <a:lnTo>
                    <a:pt x="68" y="37"/>
                  </a:lnTo>
                  <a:lnTo>
                    <a:pt x="64" y="37"/>
                  </a:lnTo>
                  <a:lnTo>
                    <a:pt x="55" y="32"/>
                  </a:lnTo>
                  <a:lnTo>
                    <a:pt x="48" y="25"/>
                  </a:lnTo>
                  <a:lnTo>
                    <a:pt x="41" y="14"/>
                  </a:lnTo>
                  <a:lnTo>
                    <a:pt x="37" y="10"/>
                  </a:lnTo>
                  <a:lnTo>
                    <a:pt x="32" y="7"/>
                  </a:lnTo>
                  <a:lnTo>
                    <a:pt x="18" y="3"/>
                  </a:lnTo>
                  <a:lnTo>
                    <a:pt x="0" y="1"/>
                  </a:lnTo>
                  <a:close/>
                </a:path>
              </a:pathLst>
            </a:custGeom>
            <a:solidFill>
              <a:srgbClr val="F1AB5E"/>
            </a:solidFill>
            <a:ln w="9525">
              <a:noFill/>
              <a:round/>
              <a:headEnd/>
              <a:tailEnd/>
            </a:ln>
          </p:spPr>
          <p:txBody>
            <a:bodyPr/>
            <a:lstStyle/>
            <a:p>
              <a:endParaRPr lang="ru-RU"/>
            </a:p>
          </p:txBody>
        </p:sp>
        <p:sp>
          <p:nvSpPr>
            <p:cNvPr id="15379" name="Freeform 29"/>
            <p:cNvSpPr>
              <a:spLocks/>
            </p:cNvSpPr>
            <p:nvPr/>
          </p:nvSpPr>
          <p:spPr bwMode="auto">
            <a:xfrm>
              <a:off x="239" y="113"/>
              <a:ext cx="227" cy="258"/>
            </a:xfrm>
            <a:custGeom>
              <a:avLst/>
              <a:gdLst>
                <a:gd name="T0" fmla="*/ 0 w 227"/>
                <a:gd name="T1" fmla="*/ 254 h 258"/>
                <a:gd name="T2" fmla="*/ 44 w 227"/>
                <a:gd name="T3" fmla="*/ 227 h 258"/>
                <a:gd name="T4" fmla="*/ 99 w 227"/>
                <a:gd name="T5" fmla="*/ 186 h 258"/>
                <a:gd name="T6" fmla="*/ 157 w 227"/>
                <a:gd name="T7" fmla="*/ 132 h 258"/>
                <a:gd name="T8" fmla="*/ 180 w 227"/>
                <a:gd name="T9" fmla="*/ 103 h 258"/>
                <a:gd name="T10" fmla="*/ 182 w 227"/>
                <a:gd name="T11" fmla="*/ 99 h 258"/>
                <a:gd name="T12" fmla="*/ 189 w 227"/>
                <a:gd name="T13" fmla="*/ 72 h 258"/>
                <a:gd name="T14" fmla="*/ 189 w 227"/>
                <a:gd name="T15" fmla="*/ 47 h 258"/>
                <a:gd name="T16" fmla="*/ 195 w 227"/>
                <a:gd name="T17" fmla="*/ 47 h 258"/>
                <a:gd name="T18" fmla="*/ 206 w 227"/>
                <a:gd name="T19" fmla="*/ 38 h 258"/>
                <a:gd name="T20" fmla="*/ 206 w 227"/>
                <a:gd name="T21" fmla="*/ 36 h 258"/>
                <a:gd name="T22" fmla="*/ 211 w 227"/>
                <a:gd name="T23" fmla="*/ 42 h 258"/>
                <a:gd name="T24" fmla="*/ 216 w 227"/>
                <a:gd name="T25" fmla="*/ 51 h 258"/>
                <a:gd name="T26" fmla="*/ 215 w 227"/>
                <a:gd name="T27" fmla="*/ 38 h 258"/>
                <a:gd name="T28" fmla="*/ 209 w 227"/>
                <a:gd name="T29" fmla="*/ 31 h 258"/>
                <a:gd name="T30" fmla="*/ 195 w 227"/>
                <a:gd name="T31" fmla="*/ 26 h 258"/>
                <a:gd name="T32" fmla="*/ 195 w 227"/>
                <a:gd name="T33" fmla="*/ 22 h 258"/>
                <a:gd name="T34" fmla="*/ 191 w 227"/>
                <a:gd name="T35" fmla="*/ 9 h 258"/>
                <a:gd name="T36" fmla="*/ 184 w 227"/>
                <a:gd name="T37" fmla="*/ 4 h 258"/>
                <a:gd name="T38" fmla="*/ 177 w 227"/>
                <a:gd name="T39" fmla="*/ 2 h 258"/>
                <a:gd name="T40" fmla="*/ 186 w 227"/>
                <a:gd name="T41" fmla="*/ 0 h 258"/>
                <a:gd name="T42" fmla="*/ 200 w 227"/>
                <a:gd name="T43" fmla="*/ 2 h 258"/>
                <a:gd name="T44" fmla="*/ 216 w 227"/>
                <a:gd name="T45" fmla="*/ 15 h 258"/>
                <a:gd name="T46" fmla="*/ 224 w 227"/>
                <a:gd name="T47" fmla="*/ 26 h 258"/>
                <a:gd name="T48" fmla="*/ 227 w 227"/>
                <a:gd name="T49" fmla="*/ 42 h 258"/>
                <a:gd name="T50" fmla="*/ 224 w 227"/>
                <a:gd name="T51" fmla="*/ 62 h 258"/>
                <a:gd name="T52" fmla="*/ 198 w 227"/>
                <a:gd name="T53" fmla="*/ 103 h 258"/>
                <a:gd name="T54" fmla="*/ 162 w 227"/>
                <a:gd name="T55" fmla="*/ 142 h 258"/>
                <a:gd name="T56" fmla="*/ 128 w 227"/>
                <a:gd name="T57" fmla="*/ 171 h 258"/>
                <a:gd name="T58" fmla="*/ 139 w 227"/>
                <a:gd name="T59" fmla="*/ 166 h 258"/>
                <a:gd name="T60" fmla="*/ 168 w 227"/>
                <a:gd name="T61" fmla="*/ 160 h 258"/>
                <a:gd name="T62" fmla="*/ 197 w 227"/>
                <a:gd name="T63" fmla="*/ 160 h 258"/>
                <a:gd name="T64" fmla="*/ 209 w 227"/>
                <a:gd name="T65" fmla="*/ 168 h 258"/>
                <a:gd name="T66" fmla="*/ 220 w 227"/>
                <a:gd name="T67" fmla="*/ 180 h 258"/>
                <a:gd name="T68" fmla="*/ 215 w 227"/>
                <a:gd name="T69" fmla="*/ 178 h 258"/>
                <a:gd name="T70" fmla="*/ 200 w 227"/>
                <a:gd name="T71" fmla="*/ 175 h 258"/>
                <a:gd name="T72" fmla="*/ 189 w 227"/>
                <a:gd name="T73" fmla="*/ 180 h 258"/>
                <a:gd name="T74" fmla="*/ 184 w 227"/>
                <a:gd name="T75" fmla="*/ 184 h 258"/>
                <a:gd name="T76" fmla="*/ 170 w 227"/>
                <a:gd name="T77" fmla="*/ 177 h 258"/>
                <a:gd name="T78" fmla="*/ 146 w 227"/>
                <a:gd name="T79" fmla="*/ 175 h 258"/>
                <a:gd name="T80" fmla="*/ 121 w 227"/>
                <a:gd name="T81" fmla="*/ 184 h 258"/>
                <a:gd name="T82" fmla="*/ 99 w 227"/>
                <a:gd name="T83" fmla="*/ 196 h 258"/>
                <a:gd name="T84" fmla="*/ 89 w 227"/>
                <a:gd name="T85" fmla="*/ 204 h 258"/>
                <a:gd name="T86" fmla="*/ 29 w 227"/>
                <a:gd name="T87" fmla="*/ 245 h 258"/>
                <a:gd name="T88" fmla="*/ 4 w 227"/>
                <a:gd name="T89" fmla="*/ 258 h 258"/>
                <a:gd name="T90" fmla="*/ 0 w 227"/>
                <a:gd name="T91" fmla="*/ 256 h 258"/>
                <a:gd name="T92" fmla="*/ 0 w 227"/>
                <a:gd name="T93" fmla="*/ 254 h 2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7"/>
                <a:gd name="T142" fmla="*/ 0 h 258"/>
                <a:gd name="T143" fmla="*/ 227 w 227"/>
                <a:gd name="T144" fmla="*/ 258 h 2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7" h="258">
                  <a:moveTo>
                    <a:pt x="0" y="254"/>
                  </a:moveTo>
                  <a:lnTo>
                    <a:pt x="0" y="254"/>
                  </a:lnTo>
                  <a:lnTo>
                    <a:pt x="22" y="241"/>
                  </a:lnTo>
                  <a:lnTo>
                    <a:pt x="44" y="227"/>
                  </a:lnTo>
                  <a:lnTo>
                    <a:pt x="71" y="209"/>
                  </a:lnTo>
                  <a:lnTo>
                    <a:pt x="99" y="186"/>
                  </a:lnTo>
                  <a:lnTo>
                    <a:pt x="128" y="160"/>
                  </a:lnTo>
                  <a:lnTo>
                    <a:pt x="157" y="132"/>
                  </a:lnTo>
                  <a:lnTo>
                    <a:pt x="170" y="117"/>
                  </a:lnTo>
                  <a:lnTo>
                    <a:pt x="180" y="103"/>
                  </a:lnTo>
                  <a:lnTo>
                    <a:pt x="182" y="99"/>
                  </a:lnTo>
                  <a:lnTo>
                    <a:pt x="186" y="90"/>
                  </a:lnTo>
                  <a:lnTo>
                    <a:pt x="189" y="72"/>
                  </a:lnTo>
                  <a:lnTo>
                    <a:pt x="189" y="62"/>
                  </a:lnTo>
                  <a:lnTo>
                    <a:pt x="189" y="47"/>
                  </a:lnTo>
                  <a:lnTo>
                    <a:pt x="195" y="47"/>
                  </a:lnTo>
                  <a:lnTo>
                    <a:pt x="200" y="44"/>
                  </a:lnTo>
                  <a:lnTo>
                    <a:pt x="206" y="38"/>
                  </a:lnTo>
                  <a:lnTo>
                    <a:pt x="206" y="36"/>
                  </a:lnTo>
                  <a:lnTo>
                    <a:pt x="207" y="36"/>
                  </a:lnTo>
                  <a:lnTo>
                    <a:pt x="211" y="42"/>
                  </a:lnTo>
                  <a:lnTo>
                    <a:pt x="216" y="51"/>
                  </a:lnTo>
                  <a:lnTo>
                    <a:pt x="216" y="47"/>
                  </a:lnTo>
                  <a:lnTo>
                    <a:pt x="215" y="38"/>
                  </a:lnTo>
                  <a:lnTo>
                    <a:pt x="213" y="35"/>
                  </a:lnTo>
                  <a:lnTo>
                    <a:pt x="209" y="31"/>
                  </a:lnTo>
                  <a:lnTo>
                    <a:pt x="202" y="27"/>
                  </a:lnTo>
                  <a:lnTo>
                    <a:pt x="195" y="26"/>
                  </a:lnTo>
                  <a:lnTo>
                    <a:pt x="195" y="22"/>
                  </a:lnTo>
                  <a:lnTo>
                    <a:pt x="193" y="15"/>
                  </a:lnTo>
                  <a:lnTo>
                    <a:pt x="191" y="9"/>
                  </a:lnTo>
                  <a:lnTo>
                    <a:pt x="188" y="6"/>
                  </a:lnTo>
                  <a:lnTo>
                    <a:pt x="184" y="4"/>
                  </a:lnTo>
                  <a:lnTo>
                    <a:pt x="177" y="2"/>
                  </a:lnTo>
                  <a:lnTo>
                    <a:pt x="180" y="0"/>
                  </a:lnTo>
                  <a:lnTo>
                    <a:pt x="186" y="0"/>
                  </a:lnTo>
                  <a:lnTo>
                    <a:pt x="193" y="0"/>
                  </a:lnTo>
                  <a:lnTo>
                    <a:pt x="200" y="2"/>
                  </a:lnTo>
                  <a:lnTo>
                    <a:pt x="207" y="6"/>
                  </a:lnTo>
                  <a:lnTo>
                    <a:pt x="216" y="15"/>
                  </a:lnTo>
                  <a:lnTo>
                    <a:pt x="224" y="26"/>
                  </a:lnTo>
                  <a:lnTo>
                    <a:pt x="227" y="35"/>
                  </a:lnTo>
                  <a:lnTo>
                    <a:pt x="227" y="42"/>
                  </a:lnTo>
                  <a:lnTo>
                    <a:pt x="225" y="51"/>
                  </a:lnTo>
                  <a:lnTo>
                    <a:pt x="224" y="62"/>
                  </a:lnTo>
                  <a:lnTo>
                    <a:pt x="213" y="81"/>
                  </a:lnTo>
                  <a:lnTo>
                    <a:pt x="198" y="103"/>
                  </a:lnTo>
                  <a:lnTo>
                    <a:pt x="180" y="123"/>
                  </a:lnTo>
                  <a:lnTo>
                    <a:pt x="162" y="142"/>
                  </a:lnTo>
                  <a:lnTo>
                    <a:pt x="144" y="159"/>
                  </a:lnTo>
                  <a:lnTo>
                    <a:pt x="128" y="171"/>
                  </a:lnTo>
                  <a:lnTo>
                    <a:pt x="139" y="166"/>
                  </a:lnTo>
                  <a:lnTo>
                    <a:pt x="152" y="162"/>
                  </a:lnTo>
                  <a:lnTo>
                    <a:pt x="168" y="160"/>
                  </a:lnTo>
                  <a:lnTo>
                    <a:pt x="182" y="159"/>
                  </a:lnTo>
                  <a:lnTo>
                    <a:pt x="197" y="160"/>
                  </a:lnTo>
                  <a:lnTo>
                    <a:pt x="204" y="164"/>
                  </a:lnTo>
                  <a:lnTo>
                    <a:pt x="209" y="168"/>
                  </a:lnTo>
                  <a:lnTo>
                    <a:pt x="215" y="173"/>
                  </a:lnTo>
                  <a:lnTo>
                    <a:pt x="220" y="180"/>
                  </a:lnTo>
                  <a:lnTo>
                    <a:pt x="215" y="178"/>
                  </a:lnTo>
                  <a:lnTo>
                    <a:pt x="206" y="177"/>
                  </a:lnTo>
                  <a:lnTo>
                    <a:pt x="200" y="175"/>
                  </a:lnTo>
                  <a:lnTo>
                    <a:pt x="195" y="177"/>
                  </a:lnTo>
                  <a:lnTo>
                    <a:pt x="189" y="180"/>
                  </a:lnTo>
                  <a:lnTo>
                    <a:pt x="184" y="184"/>
                  </a:lnTo>
                  <a:lnTo>
                    <a:pt x="179" y="180"/>
                  </a:lnTo>
                  <a:lnTo>
                    <a:pt x="170" y="177"/>
                  </a:lnTo>
                  <a:lnTo>
                    <a:pt x="159" y="175"/>
                  </a:lnTo>
                  <a:lnTo>
                    <a:pt x="146" y="175"/>
                  </a:lnTo>
                  <a:lnTo>
                    <a:pt x="130" y="180"/>
                  </a:lnTo>
                  <a:lnTo>
                    <a:pt x="121" y="184"/>
                  </a:lnTo>
                  <a:lnTo>
                    <a:pt x="110" y="189"/>
                  </a:lnTo>
                  <a:lnTo>
                    <a:pt x="99" y="196"/>
                  </a:lnTo>
                  <a:lnTo>
                    <a:pt x="89" y="204"/>
                  </a:lnTo>
                  <a:lnTo>
                    <a:pt x="58" y="227"/>
                  </a:lnTo>
                  <a:lnTo>
                    <a:pt x="29" y="245"/>
                  </a:lnTo>
                  <a:lnTo>
                    <a:pt x="4" y="258"/>
                  </a:lnTo>
                  <a:lnTo>
                    <a:pt x="2" y="258"/>
                  </a:lnTo>
                  <a:lnTo>
                    <a:pt x="0" y="256"/>
                  </a:lnTo>
                  <a:lnTo>
                    <a:pt x="0" y="254"/>
                  </a:lnTo>
                  <a:close/>
                </a:path>
              </a:pathLst>
            </a:custGeom>
            <a:solidFill>
              <a:srgbClr val="F1AB5E"/>
            </a:solidFill>
            <a:ln w="9525">
              <a:noFill/>
              <a:round/>
              <a:headEnd/>
              <a:tailEnd/>
            </a:ln>
          </p:spPr>
          <p:txBody>
            <a:bodyPr/>
            <a:lstStyle/>
            <a:p>
              <a:endParaRPr lang="ru-RU"/>
            </a:p>
          </p:txBody>
        </p:sp>
        <p:sp>
          <p:nvSpPr>
            <p:cNvPr id="15380" name="Freeform 30"/>
            <p:cNvSpPr>
              <a:spLocks/>
            </p:cNvSpPr>
            <p:nvPr/>
          </p:nvSpPr>
          <p:spPr bwMode="auto">
            <a:xfrm>
              <a:off x="387" y="220"/>
              <a:ext cx="113" cy="52"/>
            </a:xfrm>
            <a:custGeom>
              <a:avLst/>
              <a:gdLst>
                <a:gd name="T0" fmla="*/ 4 w 113"/>
                <a:gd name="T1" fmla="*/ 48 h 52"/>
                <a:gd name="T2" fmla="*/ 4 w 113"/>
                <a:gd name="T3" fmla="*/ 48 h 52"/>
                <a:gd name="T4" fmla="*/ 14 w 113"/>
                <a:gd name="T5" fmla="*/ 39 h 52"/>
                <a:gd name="T6" fmla="*/ 40 w 113"/>
                <a:gd name="T7" fmla="*/ 21 h 52"/>
                <a:gd name="T8" fmla="*/ 58 w 113"/>
                <a:gd name="T9" fmla="*/ 12 h 52"/>
                <a:gd name="T10" fmla="*/ 76 w 113"/>
                <a:gd name="T11" fmla="*/ 5 h 52"/>
                <a:gd name="T12" fmla="*/ 94 w 113"/>
                <a:gd name="T13" fmla="*/ 0 h 52"/>
                <a:gd name="T14" fmla="*/ 103 w 113"/>
                <a:gd name="T15" fmla="*/ 0 h 52"/>
                <a:gd name="T16" fmla="*/ 112 w 113"/>
                <a:gd name="T17" fmla="*/ 0 h 52"/>
                <a:gd name="T18" fmla="*/ 112 w 113"/>
                <a:gd name="T19" fmla="*/ 0 h 52"/>
                <a:gd name="T20" fmla="*/ 113 w 113"/>
                <a:gd name="T21" fmla="*/ 1 h 52"/>
                <a:gd name="T22" fmla="*/ 113 w 113"/>
                <a:gd name="T23" fmla="*/ 3 h 52"/>
                <a:gd name="T24" fmla="*/ 112 w 113"/>
                <a:gd name="T25" fmla="*/ 5 h 52"/>
                <a:gd name="T26" fmla="*/ 112 w 113"/>
                <a:gd name="T27" fmla="*/ 5 h 52"/>
                <a:gd name="T28" fmla="*/ 103 w 113"/>
                <a:gd name="T29" fmla="*/ 7 h 52"/>
                <a:gd name="T30" fmla="*/ 79 w 113"/>
                <a:gd name="T31" fmla="*/ 12 h 52"/>
                <a:gd name="T32" fmla="*/ 63 w 113"/>
                <a:gd name="T33" fmla="*/ 18 h 52"/>
                <a:gd name="T34" fmla="*/ 47 w 113"/>
                <a:gd name="T35" fmla="*/ 26 h 52"/>
                <a:gd name="T36" fmla="*/ 29 w 113"/>
                <a:gd name="T37" fmla="*/ 35 h 52"/>
                <a:gd name="T38" fmla="*/ 9 w 113"/>
                <a:gd name="T39" fmla="*/ 50 h 52"/>
                <a:gd name="T40" fmla="*/ 9 w 113"/>
                <a:gd name="T41" fmla="*/ 50 h 52"/>
                <a:gd name="T42" fmla="*/ 2 w 113"/>
                <a:gd name="T43" fmla="*/ 52 h 52"/>
                <a:gd name="T44" fmla="*/ 0 w 113"/>
                <a:gd name="T45" fmla="*/ 52 h 52"/>
                <a:gd name="T46" fmla="*/ 4 w 113"/>
                <a:gd name="T47" fmla="*/ 48 h 52"/>
                <a:gd name="T48" fmla="*/ 4 w 113"/>
                <a:gd name="T49" fmla="*/ 48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3"/>
                <a:gd name="T76" fmla="*/ 0 h 52"/>
                <a:gd name="T77" fmla="*/ 113 w 113"/>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3" h="52">
                  <a:moveTo>
                    <a:pt x="4" y="48"/>
                  </a:moveTo>
                  <a:lnTo>
                    <a:pt x="4" y="48"/>
                  </a:lnTo>
                  <a:lnTo>
                    <a:pt x="14" y="39"/>
                  </a:lnTo>
                  <a:lnTo>
                    <a:pt x="40" y="21"/>
                  </a:lnTo>
                  <a:lnTo>
                    <a:pt x="58" y="12"/>
                  </a:lnTo>
                  <a:lnTo>
                    <a:pt x="76" y="5"/>
                  </a:lnTo>
                  <a:lnTo>
                    <a:pt x="94" y="0"/>
                  </a:lnTo>
                  <a:lnTo>
                    <a:pt x="103" y="0"/>
                  </a:lnTo>
                  <a:lnTo>
                    <a:pt x="112" y="0"/>
                  </a:lnTo>
                  <a:lnTo>
                    <a:pt x="113" y="1"/>
                  </a:lnTo>
                  <a:lnTo>
                    <a:pt x="113" y="3"/>
                  </a:lnTo>
                  <a:lnTo>
                    <a:pt x="112" y="5"/>
                  </a:lnTo>
                  <a:lnTo>
                    <a:pt x="103" y="7"/>
                  </a:lnTo>
                  <a:lnTo>
                    <a:pt x="79" y="12"/>
                  </a:lnTo>
                  <a:lnTo>
                    <a:pt x="63" y="18"/>
                  </a:lnTo>
                  <a:lnTo>
                    <a:pt x="47" y="26"/>
                  </a:lnTo>
                  <a:lnTo>
                    <a:pt x="29" y="35"/>
                  </a:lnTo>
                  <a:lnTo>
                    <a:pt x="9" y="50"/>
                  </a:lnTo>
                  <a:lnTo>
                    <a:pt x="2" y="52"/>
                  </a:lnTo>
                  <a:lnTo>
                    <a:pt x="0" y="52"/>
                  </a:lnTo>
                  <a:lnTo>
                    <a:pt x="4" y="48"/>
                  </a:lnTo>
                  <a:close/>
                </a:path>
              </a:pathLst>
            </a:custGeom>
            <a:solidFill>
              <a:srgbClr val="F1AB5E"/>
            </a:solidFill>
            <a:ln w="9525">
              <a:noFill/>
              <a:round/>
              <a:headEnd/>
              <a:tailEnd/>
            </a:ln>
          </p:spPr>
          <p:txBody>
            <a:bodyPr/>
            <a:lstStyle/>
            <a:p>
              <a:endParaRPr lang="ru-RU"/>
            </a:p>
          </p:txBody>
        </p:sp>
        <p:sp>
          <p:nvSpPr>
            <p:cNvPr id="15381" name="Freeform 31"/>
            <p:cNvSpPr>
              <a:spLocks/>
            </p:cNvSpPr>
            <p:nvPr/>
          </p:nvSpPr>
          <p:spPr bwMode="auto">
            <a:xfrm>
              <a:off x="495" y="173"/>
              <a:ext cx="52" cy="82"/>
            </a:xfrm>
            <a:custGeom>
              <a:avLst/>
              <a:gdLst>
                <a:gd name="T0" fmla="*/ 7 w 52"/>
                <a:gd name="T1" fmla="*/ 47 h 82"/>
                <a:gd name="T2" fmla="*/ 7 w 52"/>
                <a:gd name="T3" fmla="*/ 47 h 82"/>
                <a:gd name="T4" fmla="*/ 9 w 52"/>
                <a:gd name="T5" fmla="*/ 43 h 82"/>
                <a:gd name="T6" fmla="*/ 13 w 52"/>
                <a:gd name="T7" fmla="*/ 38 h 82"/>
                <a:gd name="T8" fmla="*/ 16 w 52"/>
                <a:gd name="T9" fmla="*/ 34 h 82"/>
                <a:gd name="T10" fmla="*/ 20 w 52"/>
                <a:gd name="T11" fmla="*/ 34 h 82"/>
                <a:gd name="T12" fmla="*/ 23 w 52"/>
                <a:gd name="T13" fmla="*/ 34 h 82"/>
                <a:gd name="T14" fmla="*/ 29 w 52"/>
                <a:gd name="T15" fmla="*/ 38 h 82"/>
                <a:gd name="T16" fmla="*/ 29 w 52"/>
                <a:gd name="T17" fmla="*/ 38 h 82"/>
                <a:gd name="T18" fmla="*/ 31 w 52"/>
                <a:gd name="T19" fmla="*/ 38 h 82"/>
                <a:gd name="T20" fmla="*/ 32 w 52"/>
                <a:gd name="T21" fmla="*/ 36 h 82"/>
                <a:gd name="T22" fmla="*/ 32 w 52"/>
                <a:gd name="T23" fmla="*/ 32 h 82"/>
                <a:gd name="T24" fmla="*/ 29 w 52"/>
                <a:gd name="T25" fmla="*/ 27 h 82"/>
                <a:gd name="T26" fmla="*/ 29 w 52"/>
                <a:gd name="T27" fmla="*/ 27 h 82"/>
                <a:gd name="T28" fmla="*/ 25 w 52"/>
                <a:gd name="T29" fmla="*/ 23 h 82"/>
                <a:gd name="T30" fmla="*/ 23 w 52"/>
                <a:gd name="T31" fmla="*/ 20 h 82"/>
                <a:gd name="T32" fmla="*/ 20 w 52"/>
                <a:gd name="T33" fmla="*/ 11 h 82"/>
                <a:gd name="T34" fmla="*/ 20 w 52"/>
                <a:gd name="T35" fmla="*/ 0 h 82"/>
                <a:gd name="T36" fmla="*/ 20 w 52"/>
                <a:gd name="T37" fmla="*/ 0 h 82"/>
                <a:gd name="T38" fmla="*/ 29 w 52"/>
                <a:gd name="T39" fmla="*/ 2 h 82"/>
                <a:gd name="T40" fmla="*/ 36 w 52"/>
                <a:gd name="T41" fmla="*/ 5 h 82"/>
                <a:gd name="T42" fmla="*/ 43 w 52"/>
                <a:gd name="T43" fmla="*/ 9 h 82"/>
                <a:gd name="T44" fmla="*/ 50 w 52"/>
                <a:gd name="T45" fmla="*/ 16 h 82"/>
                <a:gd name="T46" fmla="*/ 52 w 52"/>
                <a:gd name="T47" fmla="*/ 20 h 82"/>
                <a:gd name="T48" fmla="*/ 52 w 52"/>
                <a:gd name="T49" fmla="*/ 25 h 82"/>
                <a:gd name="T50" fmla="*/ 52 w 52"/>
                <a:gd name="T51" fmla="*/ 30 h 82"/>
                <a:gd name="T52" fmla="*/ 52 w 52"/>
                <a:gd name="T53" fmla="*/ 36 h 82"/>
                <a:gd name="T54" fmla="*/ 49 w 52"/>
                <a:gd name="T55" fmla="*/ 43 h 82"/>
                <a:gd name="T56" fmla="*/ 43 w 52"/>
                <a:gd name="T57" fmla="*/ 50 h 82"/>
                <a:gd name="T58" fmla="*/ 43 w 52"/>
                <a:gd name="T59" fmla="*/ 50 h 82"/>
                <a:gd name="T60" fmla="*/ 43 w 52"/>
                <a:gd name="T61" fmla="*/ 56 h 82"/>
                <a:gd name="T62" fmla="*/ 41 w 52"/>
                <a:gd name="T63" fmla="*/ 66 h 82"/>
                <a:gd name="T64" fmla="*/ 38 w 52"/>
                <a:gd name="T65" fmla="*/ 72 h 82"/>
                <a:gd name="T66" fmla="*/ 36 w 52"/>
                <a:gd name="T67" fmla="*/ 77 h 82"/>
                <a:gd name="T68" fmla="*/ 31 w 52"/>
                <a:gd name="T69" fmla="*/ 81 h 82"/>
                <a:gd name="T70" fmla="*/ 25 w 52"/>
                <a:gd name="T71" fmla="*/ 82 h 82"/>
                <a:gd name="T72" fmla="*/ 25 w 52"/>
                <a:gd name="T73" fmla="*/ 82 h 82"/>
                <a:gd name="T74" fmla="*/ 20 w 52"/>
                <a:gd name="T75" fmla="*/ 82 h 82"/>
                <a:gd name="T76" fmla="*/ 14 w 52"/>
                <a:gd name="T77" fmla="*/ 81 h 82"/>
                <a:gd name="T78" fmla="*/ 7 w 52"/>
                <a:gd name="T79" fmla="*/ 75 h 82"/>
                <a:gd name="T80" fmla="*/ 2 w 52"/>
                <a:gd name="T81" fmla="*/ 68 h 82"/>
                <a:gd name="T82" fmla="*/ 0 w 52"/>
                <a:gd name="T83" fmla="*/ 65 h 82"/>
                <a:gd name="T84" fmla="*/ 0 w 52"/>
                <a:gd name="T85" fmla="*/ 65 h 82"/>
                <a:gd name="T86" fmla="*/ 4 w 52"/>
                <a:gd name="T87" fmla="*/ 66 h 82"/>
                <a:gd name="T88" fmla="*/ 13 w 52"/>
                <a:gd name="T89" fmla="*/ 68 h 82"/>
                <a:gd name="T90" fmla="*/ 16 w 52"/>
                <a:gd name="T91" fmla="*/ 68 h 82"/>
                <a:gd name="T92" fmla="*/ 22 w 52"/>
                <a:gd name="T93" fmla="*/ 68 h 82"/>
                <a:gd name="T94" fmla="*/ 25 w 52"/>
                <a:gd name="T95" fmla="*/ 65 h 82"/>
                <a:gd name="T96" fmla="*/ 25 w 52"/>
                <a:gd name="T97" fmla="*/ 59 h 82"/>
                <a:gd name="T98" fmla="*/ 25 w 52"/>
                <a:gd name="T99" fmla="*/ 59 h 82"/>
                <a:gd name="T100" fmla="*/ 22 w 52"/>
                <a:gd name="T101" fmla="*/ 61 h 82"/>
                <a:gd name="T102" fmla="*/ 13 w 52"/>
                <a:gd name="T103" fmla="*/ 61 h 82"/>
                <a:gd name="T104" fmla="*/ 9 w 52"/>
                <a:gd name="T105" fmla="*/ 59 h 82"/>
                <a:gd name="T106" fmla="*/ 5 w 52"/>
                <a:gd name="T107" fmla="*/ 57 h 82"/>
                <a:gd name="T108" fmla="*/ 5 w 52"/>
                <a:gd name="T109" fmla="*/ 54 h 82"/>
                <a:gd name="T110" fmla="*/ 7 w 52"/>
                <a:gd name="T111" fmla="*/ 47 h 82"/>
                <a:gd name="T112" fmla="*/ 7 w 52"/>
                <a:gd name="T113" fmla="*/ 47 h 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
                <a:gd name="T172" fmla="*/ 0 h 82"/>
                <a:gd name="T173" fmla="*/ 52 w 52"/>
                <a:gd name="T174" fmla="*/ 82 h 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 h="82">
                  <a:moveTo>
                    <a:pt x="7" y="47"/>
                  </a:moveTo>
                  <a:lnTo>
                    <a:pt x="7" y="47"/>
                  </a:lnTo>
                  <a:lnTo>
                    <a:pt x="9" y="43"/>
                  </a:lnTo>
                  <a:lnTo>
                    <a:pt x="13" y="38"/>
                  </a:lnTo>
                  <a:lnTo>
                    <a:pt x="16" y="34"/>
                  </a:lnTo>
                  <a:lnTo>
                    <a:pt x="20" y="34"/>
                  </a:lnTo>
                  <a:lnTo>
                    <a:pt x="23" y="34"/>
                  </a:lnTo>
                  <a:lnTo>
                    <a:pt x="29" y="38"/>
                  </a:lnTo>
                  <a:lnTo>
                    <a:pt x="31" y="38"/>
                  </a:lnTo>
                  <a:lnTo>
                    <a:pt x="32" y="36"/>
                  </a:lnTo>
                  <a:lnTo>
                    <a:pt x="32" y="32"/>
                  </a:lnTo>
                  <a:lnTo>
                    <a:pt x="29" y="27"/>
                  </a:lnTo>
                  <a:lnTo>
                    <a:pt x="25" y="23"/>
                  </a:lnTo>
                  <a:lnTo>
                    <a:pt x="23" y="20"/>
                  </a:lnTo>
                  <a:lnTo>
                    <a:pt x="20" y="11"/>
                  </a:lnTo>
                  <a:lnTo>
                    <a:pt x="20" y="0"/>
                  </a:lnTo>
                  <a:lnTo>
                    <a:pt x="29" y="2"/>
                  </a:lnTo>
                  <a:lnTo>
                    <a:pt x="36" y="5"/>
                  </a:lnTo>
                  <a:lnTo>
                    <a:pt x="43" y="9"/>
                  </a:lnTo>
                  <a:lnTo>
                    <a:pt x="50" y="16"/>
                  </a:lnTo>
                  <a:lnTo>
                    <a:pt x="52" y="20"/>
                  </a:lnTo>
                  <a:lnTo>
                    <a:pt x="52" y="25"/>
                  </a:lnTo>
                  <a:lnTo>
                    <a:pt x="52" y="30"/>
                  </a:lnTo>
                  <a:lnTo>
                    <a:pt x="52" y="36"/>
                  </a:lnTo>
                  <a:lnTo>
                    <a:pt x="49" y="43"/>
                  </a:lnTo>
                  <a:lnTo>
                    <a:pt x="43" y="50"/>
                  </a:lnTo>
                  <a:lnTo>
                    <a:pt x="43" y="56"/>
                  </a:lnTo>
                  <a:lnTo>
                    <a:pt x="41" y="66"/>
                  </a:lnTo>
                  <a:lnTo>
                    <a:pt x="38" y="72"/>
                  </a:lnTo>
                  <a:lnTo>
                    <a:pt x="36" y="77"/>
                  </a:lnTo>
                  <a:lnTo>
                    <a:pt x="31" y="81"/>
                  </a:lnTo>
                  <a:lnTo>
                    <a:pt x="25" y="82"/>
                  </a:lnTo>
                  <a:lnTo>
                    <a:pt x="20" y="82"/>
                  </a:lnTo>
                  <a:lnTo>
                    <a:pt x="14" y="81"/>
                  </a:lnTo>
                  <a:lnTo>
                    <a:pt x="7" y="75"/>
                  </a:lnTo>
                  <a:lnTo>
                    <a:pt x="2" y="68"/>
                  </a:lnTo>
                  <a:lnTo>
                    <a:pt x="0" y="65"/>
                  </a:lnTo>
                  <a:lnTo>
                    <a:pt x="4" y="66"/>
                  </a:lnTo>
                  <a:lnTo>
                    <a:pt x="13" y="68"/>
                  </a:lnTo>
                  <a:lnTo>
                    <a:pt x="16" y="68"/>
                  </a:lnTo>
                  <a:lnTo>
                    <a:pt x="22" y="68"/>
                  </a:lnTo>
                  <a:lnTo>
                    <a:pt x="25" y="65"/>
                  </a:lnTo>
                  <a:lnTo>
                    <a:pt x="25" y="59"/>
                  </a:lnTo>
                  <a:lnTo>
                    <a:pt x="22" y="61"/>
                  </a:lnTo>
                  <a:lnTo>
                    <a:pt x="13" y="61"/>
                  </a:lnTo>
                  <a:lnTo>
                    <a:pt x="9" y="59"/>
                  </a:lnTo>
                  <a:lnTo>
                    <a:pt x="5" y="57"/>
                  </a:lnTo>
                  <a:lnTo>
                    <a:pt x="5" y="54"/>
                  </a:lnTo>
                  <a:lnTo>
                    <a:pt x="7" y="47"/>
                  </a:lnTo>
                  <a:close/>
                </a:path>
              </a:pathLst>
            </a:custGeom>
            <a:solidFill>
              <a:srgbClr val="F0A553"/>
            </a:solidFill>
            <a:ln w="9525">
              <a:noFill/>
              <a:round/>
              <a:headEnd/>
              <a:tailEnd/>
            </a:ln>
          </p:spPr>
          <p:txBody>
            <a:bodyPr/>
            <a:lstStyle/>
            <a:p>
              <a:endParaRPr lang="ru-RU"/>
            </a:p>
          </p:txBody>
        </p:sp>
        <p:sp>
          <p:nvSpPr>
            <p:cNvPr id="15382" name="Freeform 32"/>
            <p:cNvSpPr>
              <a:spLocks/>
            </p:cNvSpPr>
            <p:nvPr/>
          </p:nvSpPr>
          <p:spPr bwMode="auto">
            <a:xfrm>
              <a:off x="279" y="223"/>
              <a:ext cx="49" cy="81"/>
            </a:xfrm>
            <a:custGeom>
              <a:avLst/>
              <a:gdLst>
                <a:gd name="T0" fmla="*/ 2 w 49"/>
                <a:gd name="T1" fmla="*/ 81 h 81"/>
                <a:gd name="T2" fmla="*/ 2 w 49"/>
                <a:gd name="T3" fmla="*/ 81 h 81"/>
                <a:gd name="T4" fmla="*/ 9 w 49"/>
                <a:gd name="T5" fmla="*/ 76 h 81"/>
                <a:gd name="T6" fmla="*/ 23 w 49"/>
                <a:gd name="T7" fmla="*/ 59 h 81"/>
                <a:gd name="T8" fmla="*/ 31 w 49"/>
                <a:gd name="T9" fmla="*/ 49 h 81"/>
                <a:gd name="T10" fmla="*/ 38 w 49"/>
                <a:gd name="T11" fmla="*/ 36 h 81"/>
                <a:gd name="T12" fmla="*/ 45 w 49"/>
                <a:gd name="T13" fmla="*/ 20 h 81"/>
                <a:gd name="T14" fmla="*/ 49 w 49"/>
                <a:gd name="T15" fmla="*/ 4 h 81"/>
                <a:gd name="T16" fmla="*/ 49 w 49"/>
                <a:gd name="T17" fmla="*/ 4 h 81"/>
                <a:gd name="T18" fmla="*/ 45 w 49"/>
                <a:gd name="T19" fmla="*/ 2 h 81"/>
                <a:gd name="T20" fmla="*/ 43 w 49"/>
                <a:gd name="T21" fmla="*/ 0 h 81"/>
                <a:gd name="T22" fmla="*/ 41 w 49"/>
                <a:gd name="T23" fmla="*/ 2 h 81"/>
                <a:gd name="T24" fmla="*/ 41 w 49"/>
                <a:gd name="T25" fmla="*/ 2 h 81"/>
                <a:gd name="T26" fmla="*/ 41 w 49"/>
                <a:gd name="T27" fmla="*/ 9 h 81"/>
                <a:gd name="T28" fmla="*/ 36 w 49"/>
                <a:gd name="T29" fmla="*/ 25 h 81"/>
                <a:gd name="T30" fmla="*/ 31 w 49"/>
                <a:gd name="T31" fmla="*/ 36 h 81"/>
                <a:gd name="T32" fmla="*/ 23 w 49"/>
                <a:gd name="T33" fmla="*/ 47 h 81"/>
                <a:gd name="T34" fmla="*/ 14 w 49"/>
                <a:gd name="T35" fmla="*/ 61 h 81"/>
                <a:gd name="T36" fmla="*/ 4 w 49"/>
                <a:gd name="T37" fmla="*/ 74 h 81"/>
                <a:gd name="T38" fmla="*/ 4 w 49"/>
                <a:gd name="T39" fmla="*/ 74 h 81"/>
                <a:gd name="T40" fmla="*/ 0 w 49"/>
                <a:gd name="T41" fmla="*/ 77 h 81"/>
                <a:gd name="T42" fmla="*/ 0 w 49"/>
                <a:gd name="T43" fmla="*/ 79 h 81"/>
                <a:gd name="T44" fmla="*/ 2 w 49"/>
                <a:gd name="T45" fmla="*/ 81 h 81"/>
                <a:gd name="T46" fmla="*/ 2 w 49"/>
                <a:gd name="T47" fmla="*/ 81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
                <a:gd name="T73" fmla="*/ 0 h 81"/>
                <a:gd name="T74" fmla="*/ 49 w 49"/>
                <a:gd name="T75" fmla="*/ 81 h 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 h="81">
                  <a:moveTo>
                    <a:pt x="2" y="81"/>
                  </a:moveTo>
                  <a:lnTo>
                    <a:pt x="2" y="81"/>
                  </a:lnTo>
                  <a:lnTo>
                    <a:pt x="9" y="76"/>
                  </a:lnTo>
                  <a:lnTo>
                    <a:pt x="23" y="59"/>
                  </a:lnTo>
                  <a:lnTo>
                    <a:pt x="31" y="49"/>
                  </a:lnTo>
                  <a:lnTo>
                    <a:pt x="38" y="36"/>
                  </a:lnTo>
                  <a:lnTo>
                    <a:pt x="45" y="20"/>
                  </a:lnTo>
                  <a:lnTo>
                    <a:pt x="49" y="4"/>
                  </a:lnTo>
                  <a:lnTo>
                    <a:pt x="45" y="2"/>
                  </a:lnTo>
                  <a:lnTo>
                    <a:pt x="43" y="0"/>
                  </a:lnTo>
                  <a:lnTo>
                    <a:pt x="41" y="2"/>
                  </a:lnTo>
                  <a:lnTo>
                    <a:pt x="41" y="9"/>
                  </a:lnTo>
                  <a:lnTo>
                    <a:pt x="36" y="25"/>
                  </a:lnTo>
                  <a:lnTo>
                    <a:pt x="31" y="36"/>
                  </a:lnTo>
                  <a:lnTo>
                    <a:pt x="23" y="47"/>
                  </a:lnTo>
                  <a:lnTo>
                    <a:pt x="14" y="61"/>
                  </a:lnTo>
                  <a:lnTo>
                    <a:pt x="4" y="74"/>
                  </a:lnTo>
                  <a:lnTo>
                    <a:pt x="0" y="77"/>
                  </a:lnTo>
                  <a:lnTo>
                    <a:pt x="0" y="79"/>
                  </a:lnTo>
                  <a:lnTo>
                    <a:pt x="2" y="81"/>
                  </a:lnTo>
                  <a:close/>
                </a:path>
              </a:pathLst>
            </a:custGeom>
            <a:solidFill>
              <a:srgbClr val="F1AB5E"/>
            </a:solidFill>
            <a:ln w="9525">
              <a:noFill/>
              <a:round/>
              <a:headEnd/>
              <a:tailEnd/>
            </a:ln>
          </p:spPr>
          <p:txBody>
            <a:bodyPr/>
            <a:lstStyle/>
            <a:p>
              <a:endParaRPr lang="ru-RU"/>
            </a:p>
          </p:txBody>
        </p:sp>
        <p:sp>
          <p:nvSpPr>
            <p:cNvPr id="15383" name="Freeform 33"/>
            <p:cNvSpPr>
              <a:spLocks/>
            </p:cNvSpPr>
            <p:nvPr/>
          </p:nvSpPr>
          <p:spPr bwMode="auto">
            <a:xfrm>
              <a:off x="274" y="176"/>
              <a:ext cx="102" cy="45"/>
            </a:xfrm>
            <a:custGeom>
              <a:avLst/>
              <a:gdLst>
                <a:gd name="T0" fmla="*/ 52 w 102"/>
                <a:gd name="T1" fmla="*/ 45 h 45"/>
                <a:gd name="T2" fmla="*/ 52 w 102"/>
                <a:gd name="T3" fmla="*/ 45 h 45"/>
                <a:gd name="T4" fmla="*/ 57 w 102"/>
                <a:gd name="T5" fmla="*/ 42 h 45"/>
                <a:gd name="T6" fmla="*/ 66 w 102"/>
                <a:gd name="T7" fmla="*/ 36 h 45"/>
                <a:gd name="T8" fmla="*/ 68 w 102"/>
                <a:gd name="T9" fmla="*/ 31 h 45"/>
                <a:gd name="T10" fmla="*/ 70 w 102"/>
                <a:gd name="T11" fmla="*/ 26 h 45"/>
                <a:gd name="T12" fmla="*/ 70 w 102"/>
                <a:gd name="T13" fmla="*/ 20 h 45"/>
                <a:gd name="T14" fmla="*/ 64 w 102"/>
                <a:gd name="T15" fmla="*/ 13 h 45"/>
                <a:gd name="T16" fmla="*/ 64 w 102"/>
                <a:gd name="T17" fmla="*/ 13 h 45"/>
                <a:gd name="T18" fmla="*/ 66 w 102"/>
                <a:gd name="T19" fmla="*/ 11 h 45"/>
                <a:gd name="T20" fmla="*/ 68 w 102"/>
                <a:gd name="T21" fmla="*/ 11 h 45"/>
                <a:gd name="T22" fmla="*/ 72 w 102"/>
                <a:gd name="T23" fmla="*/ 15 h 45"/>
                <a:gd name="T24" fmla="*/ 75 w 102"/>
                <a:gd name="T25" fmla="*/ 26 h 45"/>
                <a:gd name="T26" fmla="*/ 75 w 102"/>
                <a:gd name="T27" fmla="*/ 26 h 45"/>
                <a:gd name="T28" fmla="*/ 77 w 102"/>
                <a:gd name="T29" fmla="*/ 24 h 45"/>
                <a:gd name="T30" fmla="*/ 82 w 102"/>
                <a:gd name="T31" fmla="*/ 20 h 45"/>
                <a:gd name="T32" fmla="*/ 86 w 102"/>
                <a:gd name="T33" fmla="*/ 20 h 45"/>
                <a:gd name="T34" fmla="*/ 91 w 102"/>
                <a:gd name="T35" fmla="*/ 20 h 45"/>
                <a:gd name="T36" fmla="*/ 97 w 102"/>
                <a:gd name="T37" fmla="*/ 24 h 45"/>
                <a:gd name="T38" fmla="*/ 102 w 102"/>
                <a:gd name="T39" fmla="*/ 27 h 45"/>
                <a:gd name="T40" fmla="*/ 102 w 102"/>
                <a:gd name="T41" fmla="*/ 27 h 45"/>
                <a:gd name="T42" fmla="*/ 100 w 102"/>
                <a:gd name="T43" fmla="*/ 22 h 45"/>
                <a:gd name="T44" fmla="*/ 99 w 102"/>
                <a:gd name="T45" fmla="*/ 17 h 45"/>
                <a:gd name="T46" fmla="*/ 95 w 102"/>
                <a:gd name="T47" fmla="*/ 11 h 45"/>
                <a:gd name="T48" fmla="*/ 90 w 102"/>
                <a:gd name="T49" fmla="*/ 6 h 45"/>
                <a:gd name="T50" fmla="*/ 81 w 102"/>
                <a:gd name="T51" fmla="*/ 0 h 45"/>
                <a:gd name="T52" fmla="*/ 68 w 102"/>
                <a:gd name="T53" fmla="*/ 0 h 45"/>
                <a:gd name="T54" fmla="*/ 52 w 102"/>
                <a:gd name="T55" fmla="*/ 2 h 45"/>
                <a:gd name="T56" fmla="*/ 52 w 102"/>
                <a:gd name="T57" fmla="*/ 2 h 45"/>
                <a:gd name="T58" fmla="*/ 45 w 102"/>
                <a:gd name="T59" fmla="*/ 2 h 45"/>
                <a:gd name="T60" fmla="*/ 36 w 102"/>
                <a:gd name="T61" fmla="*/ 2 h 45"/>
                <a:gd name="T62" fmla="*/ 27 w 102"/>
                <a:gd name="T63" fmla="*/ 4 h 45"/>
                <a:gd name="T64" fmla="*/ 18 w 102"/>
                <a:gd name="T65" fmla="*/ 6 h 45"/>
                <a:gd name="T66" fmla="*/ 10 w 102"/>
                <a:gd name="T67" fmla="*/ 11 h 45"/>
                <a:gd name="T68" fmla="*/ 3 w 102"/>
                <a:gd name="T69" fmla="*/ 20 h 45"/>
                <a:gd name="T70" fmla="*/ 1 w 102"/>
                <a:gd name="T71" fmla="*/ 26 h 45"/>
                <a:gd name="T72" fmla="*/ 0 w 102"/>
                <a:gd name="T73" fmla="*/ 31 h 45"/>
                <a:gd name="T74" fmla="*/ 0 w 102"/>
                <a:gd name="T75" fmla="*/ 31 h 45"/>
                <a:gd name="T76" fmla="*/ 3 w 102"/>
                <a:gd name="T77" fmla="*/ 29 h 45"/>
                <a:gd name="T78" fmla="*/ 9 w 102"/>
                <a:gd name="T79" fmla="*/ 24 h 45"/>
                <a:gd name="T80" fmla="*/ 12 w 102"/>
                <a:gd name="T81" fmla="*/ 22 h 45"/>
                <a:gd name="T82" fmla="*/ 16 w 102"/>
                <a:gd name="T83" fmla="*/ 20 h 45"/>
                <a:gd name="T84" fmla="*/ 21 w 102"/>
                <a:gd name="T85" fmla="*/ 22 h 45"/>
                <a:gd name="T86" fmla="*/ 25 w 102"/>
                <a:gd name="T87" fmla="*/ 26 h 45"/>
                <a:gd name="T88" fmla="*/ 25 w 102"/>
                <a:gd name="T89" fmla="*/ 26 h 45"/>
                <a:gd name="T90" fmla="*/ 28 w 102"/>
                <a:gd name="T91" fmla="*/ 18 h 45"/>
                <a:gd name="T92" fmla="*/ 32 w 102"/>
                <a:gd name="T93" fmla="*/ 15 h 45"/>
                <a:gd name="T94" fmla="*/ 34 w 102"/>
                <a:gd name="T95" fmla="*/ 13 h 45"/>
                <a:gd name="T96" fmla="*/ 37 w 102"/>
                <a:gd name="T97" fmla="*/ 15 h 45"/>
                <a:gd name="T98" fmla="*/ 37 w 102"/>
                <a:gd name="T99" fmla="*/ 15 h 45"/>
                <a:gd name="T100" fmla="*/ 36 w 102"/>
                <a:gd name="T101" fmla="*/ 17 h 45"/>
                <a:gd name="T102" fmla="*/ 34 w 102"/>
                <a:gd name="T103" fmla="*/ 18 h 45"/>
                <a:gd name="T104" fmla="*/ 34 w 102"/>
                <a:gd name="T105" fmla="*/ 22 h 45"/>
                <a:gd name="T106" fmla="*/ 34 w 102"/>
                <a:gd name="T107" fmla="*/ 27 h 45"/>
                <a:gd name="T108" fmla="*/ 37 w 102"/>
                <a:gd name="T109" fmla="*/ 33 h 45"/>
                <a:gd name="T110" fmla="*/ 43 w 102"/>
                <a:gd name="T111" fmla="*/ 38 h 45"/>
                <a:gd name="T112" fmla="*/ 52 w 102"/>
                <a:gd name="T113" fmla="*/ 45 h 45"/>
                <a:gd name="T114" fmla="*/ 52 w 102"/>
                <a:gd name="T115" fmla="*/ 45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
                <a:gd name="T175" fmla="*/ 0 h 45"/>
                <a:gd name="T176" fmla="*/ 102 w 102"/>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 h="45">
                  <a:moveTo>
                    <a:pt x="52" y="45"/>
                  </a:moveTo>
                  <a:lnTo>
                    <a:pt x="52" y="45"/>
                  </a:lnTo>
                  <a:lnTo>
                    <a:pt x="57" y="42"/>
                  </a:lnTo>
                  <a:lnTo>
                    <a:pt x="66" y="36"/>
                  </a:lnTo>
                  <a:lnTo>
                    <a:pt x="68" y="31"/>
                  </a:lnTo>
                  <a:lnTo>
                    <a:pt x="70" y="26"/>
                  </a:lnTo>
                  <a:lnTo>
                    <a:pt x="70" y="20"/>
                  </a:lnTo>
                  <a:lnTo>
                    <a:pt x="64" y="13"/>
                  </a:lnTo>
                  <a:lnTo>
                    <a:pt x="66" y="11"/>
                  </a:lnTo>
                  <a:lnTo>
                    <a:pt x="68" y="11"/>
                  </a:lnTo>
                  <a:lnTo>
                    <a:pt x="72" y="15"/>
                  </a:lnTo>
                  <a:lnTo>
                    <a:pt x="75" y="26"/>
                  </a:lnTo>
                  <a:lnTo>
                    <a:pt x="77" y="24"/>
                  </a:lnTo>
                  <a:lnTo>
                    <a:pt x="82" y="20"/>
                  </a:lnTo>
                  <a:lnTo>
                    <a:pt x="86" y="20"/>
                  </a:lnTo>
                  <a:lnTo>
                    <a:pt x="91" y="20"/>
                  </a:lnTo>
                  <a:lnTo>
                    <a:pt x="97" y="24"/>
                  </a:lnTo>
                  <a:lnTo>
                    <a:pt x="102" y="27"/>
                  </a:lnTo>
                  <a:lnTo>
                    <a:pt x="100" y="22"/>
                  </a:lnTo>
                  <a:lnTo>
                    <a:pt x="99" y="17"/>
                  </a:lnTo>
                  <a:lnTo>
                    <a:pt x="95" y="11"/>
                  </a:lnTo>
                  <a:lnTo>
                    <a:pt x="90" y="6"/>
                  </a:lnTo>
                  <a:lnTo>
                    <a:pt x="81" y="0"/>
                  </a:lnTo>
                  <a:lnTo>
                    <a:pt x="68" y="0"/>
                  </a:lnTo>
                  <a:lnTo>
                    <a:pt x="52" y="2"/>
                  </a:lnTo>
                  <a:lnTo>
                    <a:pt x="45" y="2"/>
                  </a:lnTo>
                  <a:lnTo>
                    <a:pt x="36" y="2"/>
                  </a:lnTo>
                  <a:lnTo>
                    <a:pt x="27" y="4"/>
                  </a:lnTo>
                  <a:lnTo>
                    <a:pt x="18" y="6"/>
                  </a:lnTo>
                  <a:lnTo>
                    <a:pt x="10" y="11"/>
                  </a:lnTo>
                  <a:lnTo>
                    <a:pt x="3" y="20"/>
                  </a:lnTo>
                  <a:lnTo>
                    <a:pt x="1" y="26"/>
                  </a:lnTo>
                  <a:lnTo>
                    <a:pt x="0" y="31"/>
                  </a:lnTo>
                  <a:lnTo>
                    <a:pt x="3" y="29"/>
                  </a:lnTo>
                  <a:lnTo>
                    <a:pt x="9" y="24"/>
                  </a:lnTo>
                  <a:lnTo>
                    <a:pt x="12" y="22"/>
                  </a:lnTo>
                  <a:lnTo>
                    <a:pt x="16" y="20"/>
                  </a:lnTo>
                  <a:lnTo>
                    <a:pt x="21" y="22"/>
                  </a:lnTo>
                  <a:lnTo>
                    <a:pt x="25" y="26"/>
                  </a:lnTo>
                  <a:lnTo>
                    <a:pt x="28" y="18"/>
                  </a:lnTo>
                  <a:lnTo>
                    <a:pt x="32" y="15"/>
                  </a:lnTo>
                  <a:lnTo>
                    <a:pt x="34" y="13"/>
                  </a:lnTo>
                  <a:lnTo>
                    <a:pt x="37" y="15"/>
                  </a:lnTo>
                  <a:lnTo>
                    <a:pt x="36" y="17"/>
                  </a:lnTo>
                  <a:lnTo>
                    <a:pt x="34" y="18"/>
                  </a:lnTo>
                  <a:lnTo>
                    <a:pt x="34" y="22"/>
                  </a:lnTo>
                  <a:lnTo>
                    <a:pt x="34" y="27"/>
                  </a:lnTo>
                  <a:lnTo>
                    <a:pt x="37" y="33"/>
                  </a:lnTo>
                  <a:lnTo>
                    <a:pt x="43" y="38"/>
                  </a:lnTo>
                  <a:lnTo>
                    <a:pt x="52" y="45"/>
                  </a:lnTo>
                  <a:close/>
                </a:path>
              </a:pathLst>
            </a:custGeom>
            <a:solidFill>
              <a:srgbClr val="F0A553"/>
            </a:solidFill>
            <a:ln w="9525">
              <a:noFill/>
              <a:round/>
              <a:headEnd/>
              <a:tailEnd/>
            </a:ln>
          </p:spPr>
          <p:txBody>
            <a:bodyPr/>
            <a:lstStyle/>
            <a:p>
              <a:endParaRPr lang="ru-RU"/>
            </a:p>
          </p:txBody>
        </p:sp>
        <p:sp>
          <p:nvSpPr>
            <p:cNvPr id="15384" name="Freeform 34"/>
            <p:cNvSpPr>
              <a:spLocks/>
            </p:cNvSpPr>
            <p:nvPr/>
          </p:nvSpPr>
          <p:spPr bwMode="auto">
            <a:xfrm>
              <a:off x="221" y="11"/>
              <a:ext cx="182" cy="167"/>
            </a:xfrm>
            <a:custGeom>
              <a:avLst/>
              <a:gdLst>
                <a:gd name="T0" fmla="*/ 99 w 182"/>
                <a:gd name="T1" fmla="*/ 165 h 167"/>
                <a:gd name="T2" fmla="*/ 83 w 182"/>
                <a:gd name="T3" fmla="*/ 165 h 167"/>
                <a:gd name="T4" fmla="*/ 65 w 182"/>
                <a:gd name="T5" fmla="*/ 144 h 167"/>
                <a:gd name="T6" fmla="*/ 53 w 182"/>
                <a:gd name="T7" fmla="*/ 115 h 167"/>
                <a:gd name="T8" fmla="*/ 33 w 182"/>
                <a:gd name="T9" fmla="*/ 97 h 167"/>
                <a:gd name="T10" fmla="*/ 15 w 182"/>
                <a:gd name="T11" fmla="*/ 99 h 167"/>
                <a:gd name="T12" fmla="*/ 0 w 182"/>
                <a:gd name="T13" fmla="*/ 106 h 167"/>
                <a:gd name="T14" fmla="*/ 11 w 182"/>
                <a:gd name="T15" fmla="*/ 86 h 167"/>
                <a:gd name="T16" fmla="*/ 36 w 182"/>
                <a:gd name="T17" fmla="*/ 75 h 167"/>
                <a:gd name="T18" fmla="*/ 60 w 182"/>
                <a:gd name="T19" fmla="*/ 83 h 167"/>
                <a:gd name="T20" fmla="*/ 76 w 182"/>
                <a:gd name="T21" fmla="*/ 101 h 167"/>
                <a:gd name="T22" fmla="*/ 81 w 182"/>
                <a:gd name="T23" fmla="*/ 119 h 167"/>
                <a:gd name="T24" fmla="*/ 87 w 182"/>
                <a:gd name="T25" fmla="*/ 120 h 167"/>
                <a:gd name="T26" fmla="*/ 87 w 182"/>
                <a:gd name="T27" fmla="*/ 111 h 167"/>
                <a:gd name="T28" fmla="*/ 65 w 182"/>
                <a:gd name="T29" fmla="*/ 81 h 167"/>
                <a:gd name="T30" fmla="*/ 49 w 182"/>
                <a:gd name="T31" fmla="*/ 54 h 167"/>
                <a:gd name="T32" fmla="*/ 47 w 182"/>
                <a:gd name="T33" fmla="*/ 34 h 167"/>
                <a:gd name="T34" fmla="*/ 58 w 182"/>
                <a:gd name="T35" fmla="*/ 11 h 167"/>
                <a:gd name="T36" fmla="*/ 81 w 182"/>
                <a:gd name="T37" fmla="*/ 0 h 167"/>
                <a:gd name="T38" fmla="*/ 89 w 182"/>
                <a:gd name="T39" fmla="*/ 3 h 167"/>
                <a:gd name="T40" fmla="*/ 76 w 182"/>
                <a:gd name="T41" fmla="*/ 14 h 167"/>
                <a:gd name="T42" fmla="*/ 85 w 182"/>
                <a:gd name="T43" fmla="*/ 43 h 167"/>
                <a:gd name="T44" fmla="*/ 101 w 182"/>
                <a:gd name="T45" fmla="*/ 63 h 167"/>
                <a:gd name="T46" fmla="*/ 112 w 182"/>
                <a:gd name="T47" fmla="*/ 88 h 167"/>
                <a:gd name="T48" fmla="*/ 110 w 182"/>
                <a:gd name="T49" fmla="*/ 115 h 167"/>
                <a:gd name="T50" fmla="*/ 116 w 182"/>
                <a:gd name="T51" fmla="*/ 111 h 167"/>
                <a:gd name="T52" fmla="*/ 117 w 182"/>
                <a:gd name="T53" fmla="*/ 90 h 167"/>
                <a:gd name="T54" fmla="*/ 119 w 182"/>
                <a:gd name="T55" fmla="*/ 68 h 167"/>
                <a:gd name="T56" fmla="*/ 141 w 182"/>
                <a:gd name="T57" fmla="*/ 47 h 167"/>
                <a:gd name="T58" fmla="*/ 171 w 182"/>
                <a:gd name="T59" fmla="*/ 50 h 167"/>
                <a:gd name="T60" fmla="*/ 177 w 182"/>
                <a:gd name="T61" fmla="*/ 56 h 167"/>
                <a:gd name="T62" fmla="*/ 182 w 182"/>
                <a:gd name="T63" fmla="*/ 77 h 167"/>
                <a:gd name="T64" fmla="*/ 177 w 182"/>
                <a:gd name="T65" fmla="*/ 70 h 167"/>
                <a:gd name="T66" fmla="*/ 162 w 182"/>
                <a:gd name="T67" fmla="*/ 70 h 167"/>
                <a:gd name="T68" fmla="*/ 155 w 182"/>
                <a:gd name="T69" fmla="*/ 70 h 167"/>
                <a:gd name="T70" fmla="*/ 150 w 182"/>
                <a:gd name="T71" fmla="*/ 57 h 167"/>
                <a:gd name="T72" fmla="*/ 137 w 182"/>
                <a:gd name="T73" fmla="*/ 61 h 167"/>
                <a:gd name="T74" fmla="*/ 146 w 182"/>
                <a:gd name="T75" fmla="*/ 63 h 167"/>
                <a:gd name="T76" fmla="*/ 144 w 182"/>
                <a:gd name="T77" fmla="*/ 74 h 167"/>
                <a:gd name="T78" fmla="*/ 132 w 182"/>
                <a:gd name="T79" fmla="*/ 90 h 167"/>
                <a:gd name="T80" fmla="*/ 130 w 182"/>
                <a:gd name="T81" fmla="*/ 122 h 167"/>
                <a:gd name="T82" fmla="*/ 128 w 182"/>
                <a:gd name="T83" fmla="*/ 142 h 167"/>
                <a:gd name="T84" fmla="*/ 119 w 182"/>
                <a:gd name="T85" fmla="*/ 158 h 167"/>
                <a:gd name="T86" fmla="*/ 105 w 182"/>
                <a:gd name="T87" fmla="*/ 162 h 1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
                <a:gd name="T133" fmla="*/ 0 h 167"/>
                <a:gd name="T134" fmla="*/ 182 w 182"/>
                <a:gd name="T135" fmla="*/ 167 h 1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 h="167">
                  <a:moveTo>
                    <a:pt x="105" y="162"/>
                  </a:moveTo>
                  <a:lnTo>
                    <a:pt x="105" y="162"/>
                  </a:lnTo>
                  <a:lnTo>
                    <a:pt x="99" y="165"/>
                  </a:lnTo>
                  <a:lnTo>
                    <a:pt x="96" y="165"/>
                  </a:lnTo>
                  <a:lnTo>
                    <a:pt x="89" y="167"/>
                  </a:lnTo>
                  <a:lnTo>
                    <a:pt x="83" y="165"/>
                  </a:lnTo>
                  <a:lnTo>
                    <a:pt x="76" y="162"/>
                  </a:lnTo>
                  <a:lnTo>
                    <a:pt x="71" y="156"/>
                  </a:lnTo>
                  <a:lnTo>
                    <a:pt x="65" y="144"/>
                  </a:lnTo>
                  <a:lnTo>
                    <a:pt x="58" y="124"/>
                  </a:lnTo>
                  <a:lnTo>
                    <a:pt x="53" y="115"/>
                  </a:lnTo>
                  <a:lnTo>
                    <a:pt x="47" y="106"/>
                  </a:lnTo>
                  <a:lnTo>
                    <a:pt x="38" y="101"/>
                  </a:lnTo>
                  <a:lnTo>
                    <a:pt x="33" y="97"/>
                  </a:lnTo>
                  <a:lnTo>
                    <a:pt x="27" y="97"/>
                  </a:lnTo>
                  <a:lnTo>
                    <a:pt x="22" y="97"/>
                  </a:lnTo>
                  <a:lnTo>
                    <a:pt x="15" y="99"/>
                  </a:lnTo>
                  <a:lnTo>
                    <a:pt x="9" y="101"/>
                  </a:lnTo>
                  <a:lnTo>
                    <a:pt x="0" y="106"/>
                  </a:lnTo>
                  <a:lnTo>
                    <a:pt x="4" y="99"/>
                  </a:lnTo>
                  <a:lnTo>
                    <a:pt x="6" y="93"/>
                  </a:lnTo>
                  <a:lnTo>
                    <a:pt x="11" y="86"/>
                  </a:lnTo>
                  <a:lnTo>
                    <a:pt x="17" y="81"/>
                  </a:lnTo>
                  <a:lnTo>
                    <a:pt x="26" y="77"/>
                  </a:lnTo>
                  <a:lnTo>
                    <a:pt x="36" y="75"/>
                  </a:lnTo>
                  <a:lnTo>
                    <a:pt x="51" y="77"/>
                  </a:lnTo>
                  <a:lnTo>
                    <a:pt x="60" y="83"/>
                  </a:lnTo>
                  <a:lnTo>
                    <a:pt x="67" y="88"/>
                  </a:lnTo>
                  <a:lnTo>
                    <a:pt x="72" y="95"/>
                  </a:lnTo>
                  <a:lnTo>
                    <a:pt x="76" y="101"/>
                  </a:lnTo>
                  <a:lnTo>
                    <a:pt x="81" y="113"/>
                  </a:lnTo>
                  <a:lnTo>
                    <a:pt x="81" y="119"/>
                  </a:lnTo>
                  <a:lnTo>
                    <a:pt x="83" y="119"/>
                  </a:lnTo>
                  <a:lnTo>
                    <a:pt x="87" y="120"/>
                  </a:lnTo>
                  <a:lnTo>
                    <a:pt x="89" y="119"/>
                  </a:lnTo>
                  <a:lnTo>
                    <a:pt x="87" y="111"/>
                  </a:lnTo>
                  <a:lnTo>
                    <a:pt x="85" y="104"/>
                  </a:lnTo>
                  <a:lnTo>
                    <a:pt x="80" y="97"/>
                  </a:lnTo>
                  <a:lnTo>
                    <a:pt x="65" y="81"/>
                  </a:lnTo>
                  <a:lnTo>
                    <a:pt x="60" y="72"/>
                  </a:lnTo>
                  <a:lnTo>
                    <a:pt x="53" y="63"/>
                  </a:lnTo>
                  <a:lnTo>
                    <a:pt x="49" y="54"/>
                  </a:lnTo>
                  <a:lnTo>
                    <a:pt x="47" y="43"/>
                  </a:lnTo>
                  <a:lnTo>
                    <a:pt x="47" y="34"/>
                  </a:lnTo>
                  <a:lnTo>
                    <a:pt x="49" y="27"/>
                  </a:lnTo>
                  <a:lnTo>
                    <a:pt x="53" y="18"/>
                  </a:lnTo>
                  <a:lnTo>
                    <a:pt x="58" y="11"/>
                  </a:lnTo>
                  <a:lnTo>
                    <a:pt x="63" y="5"/>
                  </a:lnTo>
                  <a:lnTo>
                    <a:pt x="72" y="2"/>
                  </a:lnTo>
                  <a:lnTo>
                    <a:pt x="81" y="0"/>
                  </a:lnTo>
                  <a:lnTo>
                    <a:pt x="94" y="2"/>
                  </a:lnTo>
                  <a:lnTo>
                    <a:pt x="89" y="3"/>
                  </a:lnTo>
                  <a:lnTo>
                    <a:pt x="85" y="5"/>
                  </a:lnTo>
                  <a:lnTo>
                    <a:pt x="80" y="9"/>
                  </a:lnTo>
                  <a:lnTo>
                    <a:pt x="76" y="14"/>
                  </a:lnTo>
                  <a:lnTo>
                    <a:pt x="74" y="21"/>
                  </a:lnTo>
                  <a:lnTo>
                    <a:pt x="78" y="30"/>
                  </a:lnTo>
                  <a:lnTo>
                    <a:pt x="85" y="43"/>
                  </a:lnTo>
                  <a:lnTo>
                    <a:pt x="96" y="57"/>
                  </a:lnTo>
                  <a:lnTo>
                    <a:pt x="101" y="63"/>
                  </a:lnTo>
                  <a:lnTo>
                    <a:pt x="105" y="70"/>
                  </a:lnTo>
                  <a:lnTo>
                    <a:pt x="108" y="77"/>
                  </a:lnTo>
                  <a:lnTo>
                    <a:pt x="112" y="88"/>
                  </a:lnTo>
                  <a:lnTo>
                    <a:pt x="112" y="101"/>
                  </a:lnTo>
                  <a:lnTo>
                    <a:pt x="110" y="115"/>
                  </a:lnTo>
                  <a:lnTo>
                    <a:pt x="112" y="115"/>
                  </a:lnTo>
                  <a:lnTo>
                    <a:pt x="116" y="113"/>
                  </a:lnTo>
                  <a:lnTo>
                    <a:pt x="116" y="111"/>
                  </a:lnTo>
                  <a:lnTo>
                    <a:pt x="117" y="106"/>
                  </a:lnTo>
                  <a:lnTo>
                    <a:pt x="117" y="99"/>
                  </a:lnTo>
                  <a:lnTo>
                    <a:pt x="117" y="90"/>
                  </a:lnTo>
                  <a:lnTo>
                    <a:pt x="117" y="77"/>
                  </a:lnTo>
                  <a:lnTo>
                    <a:pt x="119" y="68"/>
                  </a:lnTo>
                  <a:lnTo>
                    <a:pt x="125" y="59"/>
                  </a:lnTo>
                  <a:lnTo>
                    <a:pt x="132" y="52"/>
                  </a:lnTo>
                  <a:lnTo>
                    <a:pt x="141" y="47"/>
                  </a:lnTo>
                  <a:lnTo>
                    <a:pt x="150" y="45"/>
                  </a:lnTo>
                  <a:lnTo>
                    <a:pt x="161" y="47"/>
                  </a:lnTo>
                  <a:lnTo>
                    <a:pt x="171" y="50"/>
                  </a:lnTo>
                  <a:lnTo>
                    <a:pt x="173" y="52"/>
                  </a:lnTo>
                  <a:lnTo>
                    <a:pt x="177" y="56"/>
                  </a:lnTo>
                  <a:lnTo>
                    <a:pt x="180" y="65"/>
                  </a:lnTo>
                  <a:lnTo>
                    <a:pt x="182" y="70"/>
                  </a:lnTo>
                  <a:lnTo>
                    <a:pt x="182" y="77"/>
                  </a:lnTo>
                  <a:lnTo>
                    <a:pt x="180" y="75"/>
                  </a:lnTo>
                  <a:lnTo>
                    <a:pt x="177" y="70"/>
                  </a:lnTo>
                  <a:lnTo>
                    <a:pt x="173" y="68"/>
                  </a:lnTo>
                  <a:lnTo>
                    <a:pt x="168" y="68"/>
                  </a:lnTo>
                  <a:lnTo>
                    <a:pt x="162" y="70"/>
                  </a:lnTo>
                  <a:lnTo>
                    <a:pt x="155" y="74"/>
                  </a:lnTo>
                  <a:lnTo>
                    <a:pt x="155" y="70"/>
                  </a:lnTo>
                  <a:lnTo>
                    <a:pt x="155" y="63"/>
                  </a:lnTo>
                  <a:lnTo>
                    <a:pt x="153" y="59"/>
                  </a:lnTo>
                  <a:lnTo>
                    <a:pt x="150" y="57"/>
                  </a:lnTo>
                  <a:lnTo>
                    <a:pt x="144" y="59"/>
                  </a:lnTo>
                  <a:lnTo>
                    <a:pt x="137" y="61"/>
                  </a:lnTo>
                  <a:lnTo>
                    <a:pt x="139" y="61"/>
                  </a:lnTo>
                  <a:lnTo>
                    <a:pt x="144" y="61"/>
                  </a:lnTo>
                  <a:lnTo>
                    <a:pt x="146" y="63"/>
                  </a:lnTo>
                  <a:lnTo>
                    <a:pt x="148" y="65"/>
                  </a:lnTo>
                  <a:lnTo>
                    <a:pt x="148" y="68"/>
                  </a:lnTo>
                  <a:lnTo>
                    <a:pt x="144" y="74"/>
                  </a:lnTo>
                  <a:lnTo>
                    <a:pt x="137" y="83"/>
                  </a:lnTo>
                  <a:lnTo>
                    <a:pt x="132" y="90"/>
                  </a:lnTo>
                  <a:lnTo>
                    <a:pt x="130" y="95"/>
                  </a:lnTo>
                  <a:lnTo>
                    <a:pt x="128" y="102"/>
                  </a:lnTo>
                  <a:lnTo>
                    <a:pt x="130" y="122"/>
                  </a:lnTo>
                  <a:lnTo>
                    <a:pt x="130" y="133"/>
                  </a:lnTo>
                  <a:lnTo>
                    <a:pt x="128" y="142"/>
                  </a:lnTo>
                  <a:lnTo>
                    <a:pt x="126" y="149"/>
                  </a:lnTo>
                  <a:lnTo>
                    <a:pt x="123" y="155"/>
                  </a:lnTo>
                  <a:lnTo>
                    <a:pt x="119" y="158"/>
                  </a:lnTo>
                  <a:lnTo>
                    <a:pt x="114" y="162"/>
                  </a:lnTo>
                  <a:lnTo>
                    <a:pt x="105" y="162"/>
                  </a:lnTo>
                  <a:close/>
                </a:path>
              </a:pathLst>
            </a:custGeom>
            <a:solidFill>
              <a:srgbClr val="F7CFA1"/>
            </a:solidFill>
            <a:ln w="9525">
              <a:noFill/>
              <a:round/>
              <a:headEnd/>
              <a:tailEnd/>
            </a:ln>
          </p:spPr>
          <p:txBody>
            <a:bodyPr/>
            <a:lstStyle/>
            <a:p>
              <a:endParaRPr lang="ru-RU"/>
            </a:p>
          </p:txBody>
        </p:sp>
        <p:sp>
          <p:nvSpPr>
            <p:cNvPr id="15385" name="Freeform 35"/>
            <p:cNvSpPr>
              <a:spLocks/>
            </p:cNvSpPr>
            <p:nvPr/>
          </p:nvSpPr>
          <p:spPr bwMode="auto">
            <a:xfrm>
              <a:off x="194" y="0"/>
              <a:ext cx="80" cy="34"/>
            </a:xfrm>
            <a:custGeom>
              <a:avLst/>
              <a:gdLst>
                <a:gd name="T0" fmla="*/ 72 w 80"/>
                <a:gd name="T1" fmla="*/ 34 h 34"/>
                <a:gd name="T2" fmla="*/ 72 w 80"/>
                <a:gd name="T3" fmla="*/ 34 h 34"/>
                <a:gd name="T4" fmla="*/ 69 w 80"/>
                <a:gd name="T5" fmla="*/ 31 h 34"/>
                <a:gd name="T6" fmla="*/ 56 w 80"/>
                <a:gd name="T7" fmla="*/ 22 h 34"/>
                <a:gd name="T8" fmla="*/ 45 w 80"/>
                <a:gd name="T9" fmla="*/ 16 h 34"/>
                <a:gd name="T10" fmla="*/ 33 w 80"/>
                <a:gd name="T11" fmla="*/ 13 h 34"/>
                <a:gd name="T12" fmla="*/ 18 w 80"/>
                <a:gd name="T13" fmla="*/ 9 h 34"/>
                <a:gd name="T14" fmla="*/ 0 w 80"/>
                <a:gd name="T15" fmla="*/ 7 h 34"/>
                <a:gd name="T16" fmla="*/ 0 w 80"/>
                <a:gd name="T17" fmla="*/ 7 h 34"/>
                <a:gd name="T18" fmla="*/ 6 w 80"/>
                <a:gd name="T19" fmla="*/ 4 h 34"/>
                <a:gd name="T20" fmla="*/ 13 w 80"/>
                <a:gd name="T21" fmla="*/ 2 h 34"/>
                <a:gd name="T22" fmla="*/ 24 w 80"/>
                <a:gd name="T23" fmla="*/ 0 h 34"/>
                <a:gd name="T24" fmla="*/ 35 w 80"/>
                <a:gd name="T25" fmla="*/ 0 h 34"/>
                <a:gd name="T26" fmla="*/ 49 w 80"/>
                <a:gd name="T27" fmla="*/ 4 h 34"/>
                <a:gd name="T28" fmla="*/ 63 w 80"/>
                <a:gd name="T29" fmla="*/ 11 h 34"/>
                <a:gd name="T30" fmla="*/ 80 w 80"/>
                <a:gd name="T31" fmla="*/ 20 h 34"/>
                <a:gd name="T32" fmla="*/ 80 w 80"/>
                <a:gd name="T33" fmla="*/ 20 h 34"/>
                <a:gd name="T34" fmla="*/ 76 w 80"/>
                <a:gd name="T35" fmla="*/ 23 h 34"/>
                <a:gd name="T36" fmla="*/ 74 w 80"/>
                <a:gd name="T37" fmla="*/ 29 h 34"/>
                <a:gd name="T38" fmla="*/ 72 w 80"/>
                <a:gd name="T39" fmla="*/ 34 h 34"/>
                <a:gd name="T40" fmla="*/ 72 w 80"/>
                <a:gd name="T41" fmla="*/ 34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34"/>
                <a:gd name="T65" fmla="*/ 80 w 80"/>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34">
                  <a:moveTo>
                    <a:pt x="72" y="34"/>
                  </a:moveTo>
                  <a:lnTo>
                    <a:pt x="72" y="34"/>
                  </a:lnTo>
                  <a:lnTo>
                    <a:pt x="69" y="31"/>
                  </a:lnTo>
                  <a:lnTo>
                    <a:pt x="56" y="22"/>
                  </a:lnTo>
                  <a:lnTo>
                    <a:pt x="45" y="16"/>
                  </a:lnTo>
                  <a:lnTo>
                    <a:pt x="33" y="13"/>
                  </a:lnTo>
                  <a:lnTo>
                    <a:pt x="18" y="9"/>
                  </a:lnTo>
                  <a:lnTo>
                    <a:pt x="0" y="7"/>
                  </a:lnTo>
                  <a:lnTo>
                    <a:pt x="6" y="4"/>
                  </a:lnTo>
                  <a:lnTo>
                    <a:pt x="13" y="2"/>
                  </a:lnTo>
                  <a:lnTo>
                    <a:pt x="24" y="0"/>
                  </a:lnTo>
                  <a:lnTo>
                    <a:pt x="35" y="0"/>
                  </a:lnTo>
                  <a:lnTo>
                    <a:pt x="49" y="4"/>
                  </a:lnTo>
                  <a:lnTo>
                    <a:pt x="63" y="11"/>
                  </a:lnTo>
                  <a:lnTo>
                    <a:pt x="80" y="20"/>
                  </a:lnTo>
                  <a:lnTo>
                    <a:pt x="76" y="23"/>
                  </a:lnTo>
                  <a:lnTo>
                    <a:pt x="74" y="29"/>
                  </a:lnTo>
                  <a:lnTo>
                    <a:pt x="72" y="34"/>
                  </a:lnTo>
                  <a:close/>
                </a:path>
              </a:pathLst>
            </a:custGeom>
            <a:solidFill>
              <a:srgbClr val="F1AB5E"/>
            </a:solidFill>
            <a:ln w="9525">
              <a:noFill/>
              <a:round/>
              <a:headEnd/>
              <a:tailEnd/>
            </a:ln>
          </p:spPr>
          <p:txBody>
            <a:bodyPr/>
            <a:lstStyle/>
            <a:p>
              <a:endParaRPr lang="ru-RU"/>
            </a:p>
          </p:txBody>
        </p:sp>
        <p:sp>
          <p:nvSpPr>
            <p:cNvPr id="15386" name="Freeform 36"/>
            <p:cNvSpPr>
              <a:spLocks/>
            </p:cNvSpPr>
            <p:nvPr/>
          </p:nvSpPr>
          <p:spPr bwMode="auto">
            <a:xfrm>
              <a:off x="540" y="223"/>
              <a:ext cx="16" cy="13"/>
            </a:xfrm>
            <a:custGeom>
              <a:avLst/>
              <a:gdLst>
                <a:gd name="T0" fmla="*/ 0 w 16"/>
                <a:gd name="T1" fmla="*/ 6 h 13"/>
                <a:gd name="T2" fmla="*/ 0 w 16"/>
                <a:gd name="T3" fmla="*/ 6 h 13"/>
                <a:gd name="T4" fmla="*/ 2 w 16"/>
                <a:gd name="T5" fmla="*/ 2 h 13"/>
                <a:gd name="T6" fmla="*/ 2 w 16"/>
                <a:gd name="T7" fmla="*/ 0 h 13"/>
                <a:gd name="T8" fmla="*/ 4 w 16"/>
                <a:gd name="T9" fmla="*/ 0 h 13"/>
                <a:gd name="T10" fmla="*/ 4 w 16"/>
                <a:gd name="T11" fmla="*/ 0 h 13"/>
                <a:gd name="T12" fmla="*/ 11 w 16"/>
                <a:gd name="T13" fmla="*/ 4 h 13"/>
                <a:gd name="T14" fmla="*/ 16 w 16"/>
                <a:gd name="T15" fmla="*/ 9 h 13"/>
                <a:gd name="T16" fmla="*/ 16 w 16"/>
                <a:gd name="T17" fmla="*/ 9 h 13"/>
                <a:gd name="T18" fmla="*/ 14 w 16"/>
                <a:gd name="T19" fmla="*/ 11 h 13"/>
                <a:gd name="T20" fmla="*/ 14 w 16"/>
                <a:gd name="T21" fmla="*/ 11 h 13"/>
                <a:gd name="T22" fmla="*/ 11 w 16"/>
                <a:gd name="T23" fmla="*/ 13 h 13"/>
                <a:gd name="T24" fmla="*/ 0 w 16"/>
                <a:gd name="T25" fmla="*/ 6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3"/>
                <a:gd name="T41" fmla="*/ 16 w 16"/>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3">
                  <a:moveTo>
                    <a:pt x="0" y="6"/>
                  </a:moveTo>
                  <a:lnTo>
                    <a:pt x="0" y="6"/>
                  </a:lnTo>
                  <a:lnTo>
                    <a:pt x="2" y="2"/>
                  </a:lnTo>
                  <a:lnTo>
                    <a:pt x="2" y="0"/>
                  </a:lnTo>
                  <a:lnTo>
                    <a:pt x="4" y="0"/>
                  </a:lnTo>
                  <a:lnTo>
                    <a:pt x="11" y="4"/>
                  </a:lnTo>
                  <a:lnTo>
                    <a:pt x="16" y="9"/>
                  </a:lnTo>
                  <a:lnTo>
                    <a:pt x="14" y="11"/>
                  </a:lnTo>
                  <a:lnTo>
                    <a:pt x="11" y="13"/>
                  </a:lnTo>
                  <a:lnTo>
                    <a:pt x="0" y="6"/>
                  </a:lnTo>
                  <a:close/>
                </a:path>
              </a:pathLst>
            </a:custGeom>
            <a:solidFill>
              <a:srgbClr val="F1AB5E"/>
            </a:solidFill>
            <a:ln w="9525">
              <a:noFill/>
              <a:round/>
              <a:headEnd/>
              <a:tailEnd/>
            </a:ln>
          </p:spPr>
          <p:txBody>
            <a:bodyPr/>
            <a:lstStyle/>
            <a:p>
              <a:endParaRPr lang="ru-RU"/>
            </a:p>
          </p:txBody>
        </p:sp>
        <p:sp>
          <p:nvSpPr>
            <p:cNvPr id="15387" name="Freeform 37"/>
            <p:cNvSpPr>
              <a:spLocks/>
            </p:cNvSpPr>
            <p:nvPr/>
          </p:nvSpPr>
          <p:spPr bwMode="auto">
            <a:xfrm>
              <a:off x="544" y="218"/>
              <a:ext cx="165" cy="97"/>
            </a:xfrm>
            <a:custGeom>
              <a:avLst/>
              <a:gdLst>
                <a:gd name="T0" fmla="*/ 14 w 165"/>
                <a:gd name="T1" fmla="*/ 14 h 97"/>
                <a:gd name="T2" fmla="*/ 21 w 165"/>
                <a:gd name="T3" fmla="*/ 3 h 97"/>
                <a:gd name="T4" fmla="*/ 32 w 165"/>
                <a:gd name="T5" fmla="*/ 0 h 97"/>
                <a:gd name="T6" fmla="*/ 45 w 165"/>
                <a:gd name="T7" fmla="*/ 9 h 97"/>
                <a:gd name="T8" fmla="*/ 66 w 165"/>
                <a:gd name="T9" fmla="*/ 34 h 97"/>
                <a:gd name="T10" fmla="*/ 95 w 165"/>
                <a:gd name="T11" fmla="*/ 63 h 97"/>
                <a:gd name="T12" fmla="*/ 120 w 165"/>
                <a:gd name="T13" fmla="*/ 81 h 97"/>
                <a:gd name="T14" fmla="*/ 138 w 165"/>
                <a:gd name="T15" fmla="*/ 88 h 97"/>
                <a:gd name="T16" fmla="*/ 156 w 165"/>
                <a:gd name="T17" fmla="*/ 88 h 97"/>
                <a:gd name="T18" fmla="*/ 165 w 165"/>
                <a:gd name="T19" fmla="*/ 84 h 97"/>
                <a:gd name="T20" fmla="*/ 154 w 165"/>
                <a:gd name="T21" fmla="*/ 93 h 97"/>
                <a:gd name="T22" fmla="*/ 133 w 165"/>
                <a:gd name="T23" fmla="*/ 97 h 97"/>
                <a:gd name="T24" fmla="*/ 104 w 165"/>
                <a:gd name="T25" fmla="*/ 88 h 97"/>
                <a:gd name="T26" fmla="*/ 86 w 165"/>
                <a:gd name="T27" fmla="*/ 73 h 97"/>
                <a:gd name="T28" fmla="*/ 81 w 165"/>
                <a:gd name="T29" fmla="*/ 73 h 97"/>
                <a:gd name="T30" fmla="*/ 59 w 165"/>
                <a:gd name="T31" fmla="*/ 61 h 97"/>
                <a:gd name="T32" fmla="*/ 50 w 165"/>
                <a:gd name="T33" fmla="*/ 50 h 97"/>
                <a:gd name="T34" fmla="*/ 45 w 165"/>
                <a:gd name="T35" fmla="*/ 37 h 97"/>
                <a:gd name="T36" fmla="*/ 30 w 165"/>
                <a:gd name="T37" fmla="*/ 23 h 97"/>
                <a:gd name="T38" fmla="*/ 25 w 165"/>
                <a:gd name="T39" fmla="*/ 25 h 97"/>
                <a:gd name="T40" fmla="*/ 23 w 165"/>
                <a:gd name="T41" fmla="*/ 28 h 97"/>
                <a:gd name="T42" fmla="*/ 28 w 165"/>
                <a:gd name="T43" fmla="*/ 36 h 97"/>
                <a:gd name="T44" fmla="*/ 37 w 165"/>
                <a:gd name="T45" fmla="*/ 43 h 97"/>
                <a:gd name="T46" fmla="*/ 48 w 165"/>
                <a:gd name="T47" fmla="*/ 54 h 97"/>
                <a:gd name="T48" fmla="*/ 46 w 165"/>
                <a:gd name="T49" fmla="*/ 59 h 97"/>
                <a:gd name="T50" fmla="*/ 46 w 165"/>
                <a:gd name="T51" fmla="*/ 63 h 97"/>
                <a:gd name="T52" fmla="*/ 50 w 165"/>
                <a:gd name="T53" fmla="*/ 64 h 97"/>
                <a:gd name="T54" fmla="*/ 54 w 165"/>
                <a:gd name="T55" fmla="*/ 70 h 97"/>
                <a:gd name="T56" fmla="*/ 52 w 165"/>
                <a:gd name="T57" fmla="*/ 86 h 97"/>
                <a:gd name="T58" fmla="*/ 50 w 165"/>
                <a:gd name="T59" fmla="*/ 82 h 97"/>
                <a:gd name="T60" fmla="*/ 39 w 165"/>
                <a:gd name="T61" fmla="*/ 64 h 97"/>
                <a:gd name="T62" fmla="*/ 21 w 165"/>
                <a:gd name="T63" fmla="*/ 48 h 97"/>
                <a:gd name="T64" fmla="*/ 7 w 165"/>
                <a:gd name="T65" fmla="*/ 39 h 97"/>
                <a:gd name="T66" fmla="*/ 0 w 165"/>
                <a:gd name="T67" fmla="*/ 32 h 97"/>
                <a:gd name="T68" fmla="*/ 3 w 165"/>
                <a:gd name="T69" fmla="*/ 23 h 97"/>
                <a:gd name="T70" fmla="*/ 14 w 165"/>
                <a:gd name="T71" fmla="*/ 14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5"/>
                <a:gd name="T109" fmla="*/ 0 h 97"/>
                <a:gd name="T110" fmla="*/ 165 w 165"/>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5" h="97">
                  <a:moveTo>
                    <a:pt x="14" y="14"/>
                  </a:moveTo>
                  <a:lnTo>
                    <a:pt x="14" y="14"/>
                  </a:lnTo>
                  <a:lnTo>
                    <a:pt x="16" y="11"/>
                  </a:lnTo>
                  <a:lnTo>
                    <a:pt x="21" y="3"/>
                  </a:lnTo>
                  <a:lnTo>
                    <a:pt x="27" y="2"/>
                  </a:lnTo>
                  <a:lnTo>
                    <a:pt x="32" y="0"/>
                  </a:lnTo>
                  <a:lnTo>
                    <a:pt x="37" y="3"/>
                  </a:lnTo>
                  <a:lnTo>
                    <a:pt x="45" y="9"/>
                  </a:lnTo>
                  <a:lnTo>
                    <a:pt x="66" y="34"/>
                  </a:lnTo>
                  <a:lnTo>
                    <a:pt x="79" y="48"/>
                  </a:lnTo>
                  <a:lnTo>
                    <a:pt x="95" y="63"/>
                  </a:lnTo>
                  <a:lnTo>
                    <a:pt x="111" y="75"/>
                  </a:lnTo>
                  <a:lnTo>
                    <a:pt x="120" y="81"/>
                  </a:lnTo>
                  <a:lnTo>
                    <a:pt x="129" y="84"/>
                  </a:lnTo>
                  <a:lnTo>
                    <a:pt x="138" y="88"/>
                  </a:lnTo>
                  <a:lnTo>
                    <a:pt x="147" y="88"/>
                  </a:lnTo>
                  <a:lnTo>
                    <a:pt x="156" y="88"/>
                  </a:lnTo>
                  <a:lnTo>
                    <a:pt x="165" y="84"/>
                  </a:lnTo>
                  <a:lnTo>
                    <a:pt x="160" y="90"/>
                  </a:lnTo>
                  <a:lnTo>
                    <a:pt x="154" y="93"/>
                  </a:lnTo>
                  <a:lnTo>
                    <a:pt x="145" y="97"/>
                  </a:lnTo>
                  <a:lnTo>
                    <a:pt x="133" y="97"/>
                  </a:lnTo>
                  <a:lnTo>
                    <a:pt x="120" y="95"/>
                  </a:lnTo>
                  <a:lnTo>
                    <a:pt x="104" y="88"/>
                  </a:lnTo>
                  <a:lnTo>
                    <a:pt x="95" y="82"/>
                  </a:lnTo>
                  <a:lnTo>
                    <a:pt x="86" y="73"/>
                  </a:lnTo>
                  <a:lnTo>
                    <a:pt x="81" y="73"/>
                  </a:lnTo>
                  <a:lnTo>
                    <a:pt x="72" y="68"/>
                  </a:lnTo>
                  <a:lnTo>
                    <a:pt x="59" y="61"/>
                  </a:lnTo>
                  <a:lnTo>
                    <a:pt x="54" y="57"/>
                  </a:lnTo>
                  <a:lnTo>
                    <a:pt x="50" y="50"/>
                  </a:lnTo>
                  <a:lnTo>
                    <a:pt x="45" y="37"/>
                  </a:lnTo>
                  <a:lnTo>
                    <a:pt x="37" y="28"/>
                  </a:lnTo>
                  <a:lnTo>
                    <a:pt x="30" y="23"/>
                  </a:lnTo>
                  <a:lnTo>
                    <a:pt x="27" y="23"/>
                  </a:lnTo>
                  <a:lnTo>
                    <a:pt x="25" y="25"/>
                  </a:lnTo>
                  <a:lnTo>
                    <a:pt x="23" y="28"/>
                  </a:lnTo>
                  <a:lnTo>
                    <a:pt x="23" y="30"/>
                  </a:lnTo>
                  <a:lnTo>
                    <a:pt x="28" y="36"/>
                  </a:lnTo>
                  <a:lnTo>
                    <a:pt x="37" y="43"/>
                  </a:lnTo>
                  <a:lnTo>
                    <a:pt x="45" y="48"/>
                  </a:lnTo>
                  <a:lnTo>
                    <a:pt x="48" y="54"/>
                  </a:lnTo>
                  <a:lnTo>
                    <a:pt x="48" y="55"/>
                  </a:lnTo>
                  <a:lnTo>
                    <a:pt x="46" y="59"/>
                  </a:lnTo>
                  <a:lnTo>
                    <a:pt x="46" y="63"/>
                  </a:lnTo>
                  <a:lnTo>
                    <a:pt x="50" y="64"/>
                  </a:lnTo>
                  <a:lnTo>
                    <a:pt x="54" y="66"/>
                  </a:lnTo>
                  <a:lnTo>
                    <a:pt x="54" y="70"/>
                  </a:lnTo>
                  <a:lnTo>
                    <a:pt x="54" y="77"/>
                  </a:lnTo>
                  <a:lnTo>
                    <a:pt x="52" y="86"/>
                  </a:lnTo>
                  <a:lnTo>
                    <a:pt x="50" y="82"/>
                  </a:lnTo>
                  <a:lnTo>
                    <a:pt x="45" y="72"/>
                  </a:lnTo>
                  <a:lnTo>
                    <a:pt x="39" y="64"/>
                  </a:lnTo>
                  <a:lnTo>
                    <a:pt x="32" y="57"/>
                  </a:lnTo>
                  <a:lnTo>
                    <a:pt x="21" y="48"/>
                  </a:lnTo>
                  <a:lnTo>
                    <a:pt x="7" y="39"/>
                  </a:lnTo>
                  <a:lnTo>
                    <a:pt x="1" y="36"/>
                  </a:lnTo>
                  <a:lnTo>
                    <a:pt x="0" y="32"/>
                  </a:lnTo>
                  <a:lnTo>
                    <a:pt x="1" y="27"/>
                  </a:lnTo>
                  <a:lnTo>
                    <a:pt x="3" y="23"/>
                  </a:lnTo>
                  <a:lnTo>
                    <a:pt x="10" y="18"/>
                  </a:lnTo>
                  <a:lnTo>
                    <a:pt x="14" y="14"/>
                  </a:lnTo>
                  <a:close/>
                </a:path>
              </a:pathLst>
            </a:custGeom>
            <a:solidFill>
              <a:srgbClr val="F3B776"/>
            </a:solidFill>
            <a:ln w="9525">
              <a:noFill/>
              <a:round/>
              <a:headEnd/>
              <a:tailEnd/>
            </a:ln>
          </p:spPr>
          <p:txBody>
            <a:bodyPr/>
            <a:lstStyle/>
            <a:p>
              <a:endParaRPr lang="ru-RU"/>
            </a:p>
          </p:txBody>
        </p:sp>
        <p:sp>
          <p:nvSpPr>
            <p:cNvPr id="15388" name="Freeform 38"/>
            <p:cNvSpPr>
              <a:spLocks/>
            </p:cNvSpPr>
            <p:nvPr/>
          </p:nvSpPr>
          <p:spPr bwMode="auto">
            <a:xfrm>
              <a:off x="520" y="291"/>
              <a:ext cx="142" cy="193"/>
            </a:xfrm>
            <a:custGeom>
              <a:avLst/>
              <a:gdLst>
                <a:gd name="T0" fmla="*/ 96 w 142"/>
                <a:gd name="T1" fmla="*/ 0 h 193"/>
                <a:gd name="T2" fmla="*/ 106 w 142"/>
                <a:gd name="T3" fmla="*/ 20 h 193"/>
                <a:gd name="T4" fmla="*/ 114 w 142"/>
                <a:gd name="T5" fmla="*/ 49 h 193"/>
                <a:gd name="T6" fmla="*/ 112 w 142"/>
                <a:gd name="T7" fmla="*/ 78 h 193"/>
                <a:gd name="T8" fmla="*/ 105 w 142"/>
                <a:gd name="T9" fmla="*/ 99 h 193"/>
                <a:gd name="T10" fmla="*/ 97 w 142"/>
                <a:gd name="T11" fmla="*/ 110 h 193"/>
                <a:gd name="T12" fmla="*/ 85 w 142"/>
                <a:gd name="T13" fmla="*/ 126 h 193"/>
                <a:gd name="T14" fmla="*/ 70 w 142"/>
                <a:gd name="T15" fmla="*/ 137 h 193"/>
                <a:gd name="T16" fmla="*/ 43 w 142"/>
                <a:gd name="T17" fmla="*/ 148 h 193"/>
                <a:gd name="T18" fmla="*/ 22 w 142"/>
                <a:gd name="T19" fmla="*/ 146 h 193"/>
                <a:gd name="T20" fmla="*/ 0 w 142"/>
                <a:gd name="T21" fmla="*/ 152 h 193"/>
                <a:gd name="T22" fmla="*/ 9 w 142"/>
                <a:gd name="T23" fmla="*/ 162 h 193"/>
                <a:gd name="T24" fmla="*/ 29 w 142"/>
                <a:gd name="T25" fmla="*/ 161 h 193"/>
                <a:gd name="T26" fmla="*/ 58 w 142"/>
                <a:gd name="T27" fmla="*/ 152 h 193"/>
                <a:gd name="T28" fmla="*/ 87 w 142"/>
                <a:gd name="T29" fmla="*/ 135 h 193"/>
                <a:gd name="T30" fmla="*/ 99 w 142"/>
                <a:gd name="T31" fmla="*/ 121 h 193"/>
                <a:gd name="T32" fmla="*/ 94 w 142"/>
                <a:gd name="T33" fmla="*/ 137 h 193"/>
                <a:gd name="T34" fmla="*/ 94 w 142"/>
                <a:gd name="T35" fmla="*/ 157 h 193"/>
                <a:gd name="T36" fmla="*/ 105 w 142"/>
                <a:gd name="T37" fmla="*/ 179 h 193"/>
                <a:gd name="T38" fmla="*/ 117 w 142"/>
                <a:gd name="T39" fmla="*/ 189 h 193"/>
                <a:gd name="T40" fmla="*/ 124 w 142"/>
                <a:gd name="T41" fmla="*/ 193 h 193"/>
                <a:gd name="T42" fmla="*/ 142 w 142"/>
                <a:gd name="T43" fmla="*/ 193 h 193"/>
                <a:gd name="T44" fmla="*/ 139 w 142"/>
                <a:gd name="T45" fmla="*/ 191 h 193"/>
                <a:gd name="T46" fmla="*/ 126 w 142"/>
                <a:gd name="T47" fmla="*/ 186 h 193"/>
                <a:gd name="T48" fmla="*/ 121 w 142"/>
                <a:gd name="T49" fmla="*/ 175 h 193"/>
                <a:gd name="T50" fmla="*/ 123 w 142"/>
                <a:gd name="T51" fmla="*/ 170 h 193"/>
                <a:gd name="T52" fmla="*/ 123 w 142"/>
                <a:gd name="T53" fmla="*/ 157 h 193"/>
                <a:gd name="T54" fmla="*/ 117 w 142"/>
                <a:gd name="T55" fmla="*/ 148 h 193"/>
                <a:gd name="T56" fmla="*/ 106 w 142"/>
                <a:gd name="T57" fmla="*/ 139 h 193"/>
                <a:gd name="T58" fmla="*/ 106 w 142"/>
                <a:gd name="T59" fmla="*/ 135 h 193"/>
                <a:gd name="T60" fmla="*/ 119 w 142"/>
                <a:gd name="T61" fmla="*/ 94 h 193"/>
                <a:gd name="T62" fmla="*/ 123 w 142"/>
                <a:gd name="T63" fmla="*/ 60 h 193"/>
                <a:gd name="T64" fmla="*/ 114 w 142"/>
                <a:gd name="T65" fmla="*/ 24 h 193"/>
                <a:gd name="T66" fmla="*/ 103 w 142"/>
                <a:gd name="T67" fmla="*/ 4 h 193"/>
                <a:gd name="T68" fmla="*/ 101 w 142"/>
                <a:gd name="T69" fmla="*/ 2 h 193"/>
                <a:gd name="T70" fmla="*/ 96 w 142"/>
                <a:gd name="T71" fmla="*/ 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2"/>
                <a:gd name="T109" fmla="*/ 0 h 193"/>
                <a:gd name="T110" fmla="*/ 142 w 142"/>
                <a:gd name="T111" fmla="*/ 193 h 1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2" h="193">
                  <a:moveTo>
                    <a:pt x="96" y="0"/>
                  </a:moveTo>
                  <a:lnTo>
                    <a:pt x="96" y="0"/>
                  </a:lnTo>
                  <a:lnTo>
                    <a:pt x="101" y="9"/>
                  </a:lnTo>
                  <a:lnTo>
                    <a:pt x="106" y="20"/>
                  </a:lnTo>
                  <a:lnTo>
                    <a:pt x="112" y="33"/>
                  </a:lnTo>
                  <a:lnTo>
                    <a:pt x="114" y="49"/>
                  </a:lnTo>
                  <a:lnTo>
                    <a:pt x="114" y="67"/>
                  </a:lnTo>
                  <a:lnTo>
                    <a:pt x="112" y="78"/>
                  </a:lnTo>
                  <a:lnTo>
                    <a:pt x="108" y="89"/>
                  </a:lnTo>
                  <a:lnTo>
                    <a:pt x="105" y="99"/>
                  </a:lnTo>
                  <a:lnTo>
                    <a:pt x="97" y="110"/>
                  </a:lnTo>
                  <a:lnTo>
                    <a:pt x="92" y="119"/>
                  </a:lnTo>
                  <a:lnTo>
                    <a:pt x="85" y="126"/>
                  </a:lnTo>
                  <a:lnTo>
                    <a:pt x="78" y="134"/>
                  </a:lnTo>
                  <a:lnTo>
                    <a:pt x="70" y="137"/>
                  </a:lnTo>
                  <a:lnTo>
                    <a:pt x="58" y="144"/>
                  </a:lnTo>
                  <a:lnTo>
                    <a:pt x="43" y="148"/>
                  </a:lnTo>
                  <a:lnTo>
                    <a:pt x="31" y="148"/>
                  </a:lnTo>
                  <a:lnTo>
                    <a:pt x="22" y="146"/>
                  </a:lnTo>
                  <a:lnTo>
                    <a:pt x="13" y="144"/>
                  </a:lnTo>
                  <a:lnTo>
                    <a:pt x="0" y="152"/>
                  </a:lnTo>
                  <a:lnTo>
                    <a:pt x="9" y="162"/>
                  </a:lnTo>
                  <a:lnTo>
                    <a:pt x="18" y="162"/>
                  </a:lnTo>
                  <a:lnTo>
                    <a:pt x="29" y="161"/>
                  </a:lnTo>
                  <a:lnTo>
                    <a:pt x="43" y="157"/>
                  </a:lnTo>
                  <a:lnTo>
                    <a:pt x="58" y="152"/>
                  </a:lnTo>
                  <a:lnTo>
                    <a:pt x="72" y="144"/>
                  </a:lnTo>
                  <a:lnTo>
                    <a:pt x="87" y="135"/>
                  </a:lnTo>
                  <a:lnTo>
                    <a:pt x="99" y="121"/>
                  </a:lnTo>
                  <a:lnTo>
                    <a:pt x="96" y="128"/>
                  </a:lnTo>
                  <a:lnTo>
                    <a:pt x="94" y="137"/>
                  </a:lnTo>
                  <a:lnTo>
                    <a:pt x="94" y="146"/>
                  </a:lnTo>
                  <a:lnTo>
                    <a:pt x="94" y="157"/>
                  </a:lnTo>
                  <a:lnTo>
                    <a:pt x="97" y="168"/>
                  </a:lnTo>
                  <a:lnTo>
                    <a:pt x="105" y="179"/>
                  </a:lnTo>
                  <a:lnTo>
                    <a:pt x="110" y="184"/>
                  </a:lnTo>
                  <a:lnTo>
                    <a:pt x="117" y="189"/>
                  </a:lnTo>
                  <a:lnTo>
                    <a:pt x="124" y="193"/>
                  </a:lnTo>
                  <a:lnTo>
                    <a:pt x="132" y="193"/>
                  </a:lnTo>
                  <a:lnTo>
                    <a:pt x="142" y="193"/>
                  </a:lnTo>
                  <a:lnTo>
                    <a:pt x="139" y="191"/>
                  </a:lnTo>
                  <a:lnTo>
                    <a:pt x="130" y="188"/>
                  </a:lnTo>
                  <a:lnTo>
                    <a:pt x="126" y="186"/>
                  </a:lnTo>
                  <a:lnTo>
                    <a:pt x="123" y="182"/>
                  </a:lnTo>
                  <a:lnTo>
                    <a:pt x="121" y="175"/>
                  </a:lnTo>
                  <a:lnTo>
                    <a:pt x="123" y="170"/>
                  </a:lnTo>
                  <a:lnTo>
                    <a:pt x="124" y="162"/>
                  </a:lnTo>
                  <a:lnTo>
                    <a:pt x="123" y="157"/>
                  </a:lnTo>
                  <a:lnTo>
                    <a:pt x="121" y="152"/>
                  </a:lnTo>
                  <a:lnTo>
                    <a:pt x="117" y="148"/>
                  </a:lnTo>
                  <a:lnTo>
                    <a:pt x="110" y="143"/>
                  </a:lnTo>
                  <a:lnTo>
                    <a:pt x="106" y="139"/>
                  </a:lnTo>
                  <a:lnTo>
                    <a:pt x="106" y="135"/>
                  </a:lnTo>
                  <a:lnTo>
                    <a:pt x="115" y="108"/>
                  </a:lnTo>
                  <a:lnTo>
                    <a:pt x="119" y="94"/>
                  </a:lnTo>
                  <a:lnTo>
                    <a:pt x="123" y="78"/>
                  </a:lnTo>
                  <a:lnTo>
                    <a:pt x="123" y="60"/>
                  </a:lnTo>
                  <a:lnTo>
                    <a:pt x="121" y="42"/>
                  </a:lnTo>
                  <a:lnTo>
                    <a:pt x="114" y="24"/>
                  </a:lnTo>
                  <a:lnTo>
                    <a:pt x="108" y="13"/>
                  </a:lnTo>
                  <a:lnTo>
                    <a:pt x="103" y="4"/>
                  </a:lnTo>
                  <a:lnTo>
                    <a:pt x="101" y="2"/>
                  </a:lnTo>
                  <a:lnTo>
                    <a:pt x="99" y="0"/>
                  </a:lnTo>
                  <a:lnTo>
                    <a:pt x="96" y="0"/>
                  </a:lnTo>
                  <a:close/>
                </a:path>
              </a:pathLst>
            </a:custGeom>
            <a:solidFill>
              <a:srgbClr val="F1AB5E"/>
            </a:solidFill>
            <a:ln w="9525">
              <a:noFill/>
              <a:round/>
              <a:headEnd/>
              <a:tailEnd/>
            </a:ln>
          </p:spPr>
          <p:txBody>
            <a:bodyPr/>
            <a:lstStyle/>
            <a:p>
              <a:endParaRPr lang="ru-RU"/>
            </a:p>
          </p:txBody>
        </p:sp>
        <p:sp>
          <p:nvSpPr>
            <p:cNvPr id="15389" name="Freeform 39"/>
            <p:cNvSpPr>
              <a:spLocks/>
            </p:cNvSpPr>
            <p:nvPr/>
          </p:nvSpPr>
          <p:spPr bwMode="auto">
            <a:xfrm>
              <a:off x="401" y="394"/>
              <a:ext cx="123" cy="59"/>
            </a:xfrm>
            <a:custGeom>
              <a:avLst/>
              <a:gdLst>
                <a:gd name="T0" fmla="*/ 94 w 123"/>
                <a:gd name="T1" fmla="*/ 0 h 59"/>
                <a:gd name="T2" fmla="*/ 94 w 123"/>
                <a:gd name="T3" fmla="*/ 0 h 59"/>
                <a:gd name="T4" fmla="*/ 92 w 123"/>
                <a:gd name="T5" fmla="*/ 4 h 59"/>
                <a:gd name="T6" fmla="*/ 92 w 123"/>
                <a:gd name="T7" fmla="*/ 7 h 59"/>
                <a:gd name="T8" fmla="*/ 92 w 123"/>
                <a:gd name="T9" fmla="*/ 11 h 59"/>
                <a:gd name="T10" fmla="*/ 94 w 123"/>
                <a:gd name="T11" fmla="*/ 16 h 59"/>
                <a:gd name="T12" fmla="*/ 98 w 123"/>
                <a:gd name="T13" fmla="*/ 22 h 59"/>
                <a:gd name="T14" fmla="*/ 105 w 123"/>
                <a:gd name="T15" fmla="*/ 25 h 59"/>
                <a:gd name="T16" fmla="*/ 116 w 123"/>
                <a:gd name="T17" fmla="*/ 29 h 59"/>
                <a:gd name="T18" fmla="*/ 116 w 123"/>
                <a:gd name="T19" fmla="*/ 29 h 59"/>
                <a:gd name="T20" fmla="*/ 117 w 123"/>
                <a:gd name="T21" fmla="*/ 31 h 59"/>
                <a:gd name="T22" fmla="*/ 123 w 123"/>
                <a:gd name="T23" fmla="*/ 34 h 59"/>
                <a:gd name="T24" fmla="*/ 123 w 123"/>
                <a:gd name="T25" fmla="*/ 36 h 59"/>
                <a:gd name="T26" fmla="*/ 123 w 123"/>
                <a:gd name="T27" fmla="*/ 40 h 59"/>
                <a:gd name="T28" fmla="*/ 121 w 123"/>
                <a:gd name="T29" fmla="*/ 43 h 59"/>
                <a:gd name="T30" fmla="*/ 117 w 123"/>
                <a:gd name="T31" fmla="*/ 49 h 59"/>
                <a:gd name="T32" fmla="*/ 117 w 123"/>
                <a:gd name="T33" fmla="*/ 49 h 59"/>
                <a:gd name="T34" fmla="*/ 117 w 123"/>
                <a:gd name="T35" fmla="*/ 50 h 59"/>
                <a:gd name="T36" fmla="*/ 114 w 123"/>
                <a:gd name="T37" fmla="*/ 56 h 59"/>
                <a:gd name="T38" fmla="*/ 110 w 123"/>
                <a:gd name="T39" fmla="*/ 58 h 59"/>
                <a:gd name="T40" fmla="*/ 107 w 123"/>
                <a:gd name="T41" fmla="*/ 59 h 59"/>
                <a:gd name="T42" fmla="*/ 103 w 123"/>
                <a:gd name="T43" fmla="*/ 58 h 59"/>
                <a:gd name="T44" fmla="*/ 98 w 123"/>
                <a:gd name="T45" fmla="*/ 56 h 59"/>
                <a:gd name="T46" fmla="*/ 98 w 123"/>
                <a:gd name="T47" fmla="*/ 56 h 59"/>
                <a:gd name="T48" fmla="*/ 81 w 123"/>
                <a:gd name="T49" fmla="*/ 45 h 59"/>
                <a:gd name="T50" fmla="*/ 56 w 123"/>
                <a:gd name="T51" fmla="*/ 32 h 59"/>
                <a:gd name="T52" fmla="*/ 42 w 123"/>
                <a:gd name="T53" fmla="*/ 27 h 59"/>
                <a:gd name="T54" fmla="*/ 27 w 123"/>
                <a:gd name="T55" fmla="*/ 25 h 59"/>
                <a:gd name="T56" fmla="*/ 13 w 123"/>
                <a:gd name="T57" fmla="*/ 23 h 59"/>
                <a:gd name="T58" fmla="*/ 0 w 123"/>
                <a:gd name="T59" fmla="*/ 25 h 59"/>
                <a:gd name="T60" fmla="*/ 0 w 123"/>
                <a:gd name="T61" fmla="*/ 25 h 59"/>
                <a:gd name="T62" fmla="*/ 6 w 123"/>
                <a:gd name="T63" fmla="*/ 22 h 59"/>
                <a:gd name="T64" fmla="*/ 15 w 123"/>
                <a:gd name="T65" fmla="*/ 18 h 59"/>
                <a:gd name="T66" fmla="*/ 26 w 123"/>
                <a:gd name="T67" fmla="*/ 14 h 59"/>
                <a:gd name="T68" fmla="*/ 38 w 123"/>
                <a:gd name="T69" fmla="*/ 13 h 59"/>
                <a:gd name="T70" fmla="*/ 53 w 123"/>
                <a:gd name="T71" fmla="*/ 16 h 59"/>
                <a:gd name="T72" fmla="*/ 62 w 123"/>
                <a:gd name="T73" fmla="*/ 18 h 59"/>
                <a:gd name="T74" fmla="*/ 71 w 123"/>
                <a:gd name="T75" fmla="*/ 23 h 59"/>
                <a:gd name="T76" fmla="*/ 80 w 123"/>
                <a:gd name="T77" fmla="*/ 29 h 59"/>
                <a:gd name="T78" fmla="*/ 89 w 123"/>
                <a:gd name="T79" fmla="*/ 36 h 59"/>
                <a:gd name="T80" fmla="*/ 89 w 123"/>
                <a:gd name="T81" fmla="*/ 36 h 59"/>
                <a:gd name="T82" fmla="*/ 96 w 123"/>
                <a:gd name="T83" fmla="*/ 41 h 59"/>
                <a:gd name="T84" fmla="*/ 99 w 123"/>
                <a:gd name="T85" fmla="*/ 43 h 59"/>
                <a:gd name="T86" fmla="*/ 103 w 123"/>
                <a:gd name="T87" fmla="*/ 43 h 59"/>
                <a:gd name="T88" fmla="*/ 103 w 123"/>
                <a:gd name="T89" fmla="*/ 41 h 59"/>
                <a:gd name="T90" fmla="*/ 103 w 123"/>
                <a:gd name="T91" fmla="*/ 41 h 59"/>
                <a:gd name="T92" fmla="*/ 105 w 123"/>
                <a:gd name="T93" fmla="*/ 38 h 59"/>
                <a:gd name="T94" fmla="*/ 103 w 123"/>
                <a:gd name="T95" fmla="*/ 36 h 59"/>
                <a:gd name="T96" fmla="*/ 101 w 123"/>
                <a:gd name="T97" fmla="*/ 32 h 59"/>
                <a:gd name="T98" fmla="*/ 92 w 123"/>
                <a:gd name="T99" fmla="*/ 29 h 59"/>
                <a:gd name="T100" fmla="*/ 92 w 123"/>
                <a:gd name="T101" fmla="*/ 29 h 59"/>
                <a:gd name="T102" fmla="*/ 89 w 123"/>
                <a:gd name="T103" fmla="*/ 25 h 59"/>
                <a:gd name="T104" fmla="*/ 83 w 123"/>
                <a:gd name="T105" fmla="*/ 18 h 59"/>
                <a:gd name="T106" fmla="*/ 83 w 123"/>
                <a:gd name="T107" fmla="*/ 14 h 59"/>
                <a:gd name="T108" fmla="*/ 83 w 123"/>
                <a:gd name="T109" fmla="*/ 9 h 59"/>
                <a:gd name="T110" fmla="*/ 87 w 123"/>
                <a:gd name="T111" fmla="*/ 5 h 59"/>
                <a:gd name="T112" fmla="*/ 94 w 123"/>
                <a:gd name="T113" fmla="*/ 0 h 59"/>
                <a:gd name="T114" fmla="*/ 94 w 123"/>
                <a:gd name="T115" fmla="*/ 0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
                <a:gd name="T175" fmla="*/ 0 h 59"/>
                <a:gd name="T176" fmla="*/ 123 w 123"/>
                <a:gd name="T177" fmla="*/ 59 h 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 h="59">
                  <a:moveTo>
                    <a:pt x="94" y="0"/>
                  </a:moveTo>
                  <a:lnTo>
                    <a:pt x="94" y="0"/>
                  </a:lnTo>
                  <a:lnTo>
                    <a:pt x="92" y="4"/>
                  </a:lnTo>
                  <a:lnTo>
                    <a:pt x="92" y="7"/>
                  </a:lnTo>
                  <a:lnTo>
                    <a:pt x="92" y="11"/>
                  </a:lnTo>
                  <a:lnTo>
                    <a:pt x="94" y="16"/>
                  </a:lnTo>
                  <a:lnTo>
                    <a:pt x="98" y="22"/>
                  </a:lnTo>
                  <a:lnTo>
                    <a:pt x="105" y="25"/>
                  </a:lnTo>
                  <a:lnTo>
                    <a:pt x="116" y="29"/>
                  </a:lnTo>
                  <a:lnTo>
                    <a:pt x="117" y="31"/>
                  </a:lnTo>
                  <a:lnTo>
                    <a:pt x="123" y="34"/>
                  </a:lnTo>
                  <a:lnTo>
                    <a:pt x="123" y="36"/>
                  </a:lnTo>
                  <a:lnTo>
                    <a:pt x="123" y="40"/>
                  </a:lnTo>
                  <a:lnTo>
                    <a:pt x="121" y="43"/>
                  </a:lnTo>
                  <a:lnTo>
                    <a:pt x="117" y="49"/>
                  </a:lnTo>
                  <a:lnTo>
                    <a:pt x="117" y="50"/>
                  </a:lnTo>
                  <a:lnTo>
                    <a:pt x="114" y="56"/>
                  </a:lnTo>
                  <a:lnTo>
                    <a:pt x="110" y="58"/>
                  </a:lnTo>
                  <a:lnTo>
                    <a:pt x="107" y="59"/>
                  </a:lnTo>
                  <a:lnTo>
                    <a:pt x="103" y="58"/>
                  </a:lnTo>
                  <a:lnTo>
                    <a:pt x="98" y="56"/>
                  </a:lnTo>
                  <a:lnTo>
                    <a:pt x="81" y="45"/>
                  </a:lnTo>
                  <a:lnTo>
                    <a:pt x="56" y="32"/>
                  </a:lnTo>
                  <a:lnTo>
                    <a:pt x="42" y="27"/>
                  </a:lnTo>
                  <a:lnTo>
                    <a:pt x="27" y="25"/>
                  </a:lnTo>
                  <a:lnTo>
                    <a:pt x="13" y="23"/>
                  </a:lnTo>
                  <a:lnTo>
                    <a:pt x="0" y="25"/>
                  </a:lnTo>
                  <a:lnTo>
                    <a:pt x="6" y="22"/>
                  </a:lnTo>
                  <a:lnTo>
                    <a:pt x="15" y="18"/>
                  </a:lnTo>
                  <a:lnTo>
                    <a:pt x="26" y="14"/>
                  </a:lnTo>
                  <a:lnTo>
                    <a:pt x="38" y="13"/>
                  </a:lnTo>
                  <a:lnTo>
                    <a:pt x="53" y="16"/>
                  </a:lnTo>
                  <a:lnTo>
                    <a:pt x="62" y="18"/>
                  </a:lnTo>
                  <a:lnTo>
                    <a:pt x="71" y="23"/>
                  </a:lnTo>
                  <a:lnTo>
                    <a:pt x="80" y="29"/>
                  </a:lnTo>
                  <a:lnTo>
                    <a:pt x="89" y="36"/>
                  </a:lnTo>
                  <a:lnTo>
                    <a:pt x="96" y="41"/>
                  </a:lnTo>
                  <a:lnTo>
                    <a:pt x="99" y="43"/>
                  </a:lnTo>
                  <a:lnTo>
                    <a:pt x="103" y="43"/>
                  </a:lnTo>
                  <a:lnTo>
                    <a:pt x="103" y="41"/>
                  </a:lnTo>
                  <a:lnTo>
                    <a:pt x="105" y="38"/>
                  </a:lnTo>
                  <a:lnTo>
                    <a:pt x="103" y="36"/>
                  </a:lnTo>
                  <a:lnTo>
                    <a:pt x="101" y="32"/>
                  </a:lnTo>
                  <a:lnTo>
                    <a:pt x="92" y="29"/>
                  </a:lnTo>
                  <a:lnTo>
                    <a:pt x="89" y="25"/>
                  </a:lnTo>
                  <a:lnTo>
                    <a:pt x="83" y="18"/>
                  </a:lnTo>
                  <a:lnTo>
                    <a:pt x="83" y="14"/>
                  </a:lnTo>
                  <a:lnTo>
                    <a:pt x="83" y="9"/>
                  </a:lnTo>
                  <a:lnTo>
                    <a:pt x="87" y="5"/>
                  </a:lnTo>
                  <a:lnTo>
                    <a:pt x="94" y="0"/>
                  </a:lnTo>
                  <a:close/>
                </a:path>
              </a:pathLst>
            </a:custGeom>
            <a:solidFill>
              <a:srgbClr val="F3B776"/>
            </a:solidFill>
            <a:ln w="9525">
              <a:noFill/>
              <a:round/>
              <a:headEnd/>
              <a:tailEnd/>
            </a:ln>
          </p:spPr>
          <p:txBody>
            <a:bodyPr/>
            <a:lstStyle/>
            <a:p>
              <a:endParaRPr lang="ru-RU"/>
            </a:p>
          </p:txBody>
        </p:sp>
        <p:sp>
          <p:nvSpPr>
            <p:cNvPr id="15390" name="Freeform 40"/>
            <p:cNvSpPr>
              <a:spLocks/>
            </p:cNvSpPr>
            <p:nvPr/>
          </p:nvSpPr>
          <p:spPr bwMode="auto">
            <a:xfrm>
              <a:off x="450" y="281"/>
              <a:ext cx="148" cy="140"/>
            </a:xfrm>
            <a:custGeom>
              <a:avLst/>
              <a:gdLst>
                <a:gd name="T0" fmla="*/ 34 w 148"/>
                <a:gd name="T1" fmla="*/ 138 h 140"/>
                <a:gd name="T2" fmla="*/ 22 w 148"/>
                <a:gd name="T3" fmla="*/ 120 h 140"/>
                <a:gd name="T4" fmla="*/ 11 w 148"/>
                <a:gd name="T5" fmla="*/ 91 h 140"/>
                <a:gd name="T6" fmla="*/ 9 w 148"/>
                <a:gd name="T7" fmla="*/ 75 h 140"/>
                <a:gd name="T8" fmla="*/ 13 w 148"/>
                <a:gd name="T9" fmla="*/ 55 h 140"/>
                <a:gd name="T10" fmla="*/ 23 w 148"/>
                <a:gd name="T11" fmla="*/ 37 h 140"/>
                <a:gd name="T12" fmla="*/ 32 w 148"/>
                <a:gd name="T13" fmla="*/ 28 h 140"/>
                <a:gd name="T14" fmla="*/ 49 w 148"/>
                <a:gd name="T15" fmla="*/ 16 h 140"/>
                <a:gd name="T16" fmla="*/ 65 w 148"/>
                <a:gd name="T17" fmla="*/ 10 h 140"/>
                <a:gd name="T18" fmla="*/ 86 w 148"/>
                <a:gd name="T19" fmla="*/ 10 h 140"/>
                <a:gd name="T20" fmla="*/ 110 w 148"/>
                <a:gd name="T21" fmla="*/ 18 h 140"/>
                <a:gd name="T22" fmla="*/ 119 w 148"/>
                <a:gd name="T23" fmla="*/ 21 h 140"/>
                <a:gd name="T24" fmla="*/ 131 w 148"/>
                <a:gd name="T25" fmla="*/ 36 h 140"/>
                <a:gd name="T26" fmla="*/ 139 w 148"/>
                <a:gd name="T27" fmla="*/ 48 h 140"/>
                <a:gd name="T28" fmla="*/ 140 w 148"/>
                <a:gd name="T29" fmla="*/ 64 h 140"/>
                <a:gd name="T30" fmla="*/ 144 w 148"/>
                <a:gd name="T31" fmla="*/ 66 h 140"/>
                <a:gd name="T32" fmla="*/ 148 w 148"/>
                <a:gd name="T33" fmla="*/ 63 h 140"/>
                <a:gd name="T34" fmla="*/ 148 w 148"/>
                <a:gd name="T35" fmla="*/ 54 h 140"/>
                <a:gd name="T36" fmla="*/ 135 w 148"/>
                <a:gd name="T37" fmla="*/ 27 h 140"/>
                <a:gd name="T38" fmla="*/ 122 w 148"/>
                <a:gd name="T39" fmla="*/ 14 h 140"/>
                <a:gd name="T40" fmla="*/ 115 w 148"/>
                <a:gd name="T41" fmla="*/ 9 h 140"/>
                <a:gd name="T42" fmla="*/ 92 w 148"/>
                <a:gd name="T43" fmla="*/ 1 h 140"/>
                <a:gd name="T44" fmla="*/ 61 w 148"/>
                <a:gd name="T45" fmla="*/ 1 h 140"/>
                <a:gd name="T46" fmla="*/ 38 w 148"/>
                <a:gd name="T47" fmla="*/ 12 h 140"/>
                <a:gd name="T48" fmla="*/ 23 w 148"/>
                <a:gd name="T49" fmla="*/ 25 h 140"/>
                <a:gd name="T50" fmla="*/ 16 w 148"/>
                <a:gd name="T51" fmla="*/ 34 h 140"/>
                <a:gd name="T52" fmla="*/ 5 w 148"/>
                <a:gd name="T53" fmla="*/ 52 h 140"/>
                <a:gd name="T54" fmla="*/ 0 w 148"/>
                <a:gd name="T55" fmla="*/ 70 h 140"/>
                <a:gd name="T56" fmla="*/ 4 w 148"/>
                <a:gd name="T57" fmla="*/ 102 h 140"/>
                <a:gd name="T58" fmla="*/ 16 w 148"/>
                <a:gd name="T59" fmla="*/ 126 h 140"/>
                <a:gd name="T60" fmla="*/ 25 w 148"/>
                <a:gd name="T61" fmla="*/ 136 h 140"/>
                <a:gd name="T62" fmla="*/ 31 w 148"/>
                <a:gd name="T63" fmla="*/ 140 h 140"/>
                <a:gd name="T64" fmla="*/ 34 w 148"/>
                <a:gd name="T65" fmla="*/ 140 h 140"/>
                <a:gd name="T66" fmla="*/ 34 w 148"/>
                <a:gd name="T67" fmla="*/ 138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8"/>
                <a:gd name="T103" fmla="*/ 0 h 140"/>
                <a:gd name="T104" fmla="*/ 148 w 148"/>
                <a:gd name="T105" fmla="*/ 140 h 1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8" h="140">
                  <a:moveTo>
                    <a:pt x="34" y="138"/>
                  </a:moveTo>
                  <a:lnTo>
                    <a:pt x="34" y="138"/>
                  </a:lnTo>
                  <a:lnTo>
                    <a:pt x="27" y="129"/>
                  </a:lnTo>
                  <a:lnTo>
                    <a:pt x="22" y="120"/>
                  </a:lnTo>
                  <a:lnTo>
                    <a:pt x="14" y="108"/>
                  </a:lnTo>
                  <a:lnTo>
                    <a:pt x="11" y="91"/>
                  </a:lnTo>
                  <a:lnTo>
                    <a:pt x="9" y="84"/>
                  </a:lnTo>
                  <a:lnTo>
                    <a:pt x="9" y="75"/>
                  </a:lnTo>
                  <a:lnTo>
                    <a:pt x="11" y="66"/>
                  </a:lnTo>
                  <a:lnTo>
                    <a:pt x="13" y="55"/>
                  </a:lnTo>
                  <a:lnTo>
                    <a:pt x="18" y="46"/>
                  </a:lnTo>
                  <a:lnTo>
                    <a:pt x="23" y="37"/>
                  </a:lnTo>
                  <a:lnTo>
                    <a:pt x="32" y="28"/>
                  </a:lnTo>
                  <a:lnTo>
                    <a:pt x="40" y="21"/>
                  </a:lnTo>
                  <a:lnTo>
                    <a:pt x="49" y="16"/>
                  </a:lnTo>
                  <a:lnTo>
                    <a:pt x="56" y="12"/>
                  </a:lnTo>
                  <a:lnTo>
                    <a:pt x="65" y="10"/>
                  </a:lnTo>
                  <a:lnTo>
                    <a:pt x="72" y="10"/>
                  </a:lnTo>
                  <a:lnTo>
                    <a:pt x="86" y="10"/>
                  </a:lnTo>
                  <a:lnTo>
                    <a:pt x="99" y="14"/>
                  </a:lnTo>
                  <a:lnTo>
                    <a:pt x="110" y="18"/>
                  </a:lnTo>
                  <a:lnTo>
                    <a:pt x="119" y="21"/>
                  </a:lnTo>
                  <a:lnTo>
                    <a:pt x="122" y="25"/>
                  </a:lnTo>
                  <a:lnTo>
                    <a:pt x="131" y="36"/>
                  </a:lnTo>
                  <a:lnTo>
                    <a:pt x="135" y="41"/>
                  </a:lnTo>
                  <a:lnTo>
                    <a:pt x="139" y="48"/>
                  </a:lnTo>
                  <a:lnTo>
                    <a:pt x="140" y="55"/>
                  </a:lnTo>
                  <a:lnTo>
                    <a:pt x="140" y="64"/>
                  </a:lnTo>
                  <a:lnTo>
                    <a:pt x="144" y="66"/>
                  </a:lnTo>
                  <a:lnTo>
                    <a:pt x="146" y="66"/>
                  </a:lnTo>
                  <a:lnTo>
                    <a:pt x="148" y="63"/>
                  </a:lnTo>
                  <a:lnTo>
                    <a:pt x="148" y="54"/>
                  </a:lnTo>
                  <a:lnTo>
                    <a:pt x="144" y="41"/>
                  </a:lnTo>
                  <a:lnTo>
                    <a:pt x="135" y="27"/>
                  </a:lnTo>
                  <a:lnTo>
                    <a:pt x="130" y="21"/>
                  </a:lnTo>
                  <a:lnTo>
                    <a:pt x="122" y="14"/>
                  </a:lnTo>
                  <a:lnTo>
                    <a:pt x="115" y="9"/>
                  </a:lnTo>
                  <a:lnTo>
                    <a:pt x="104" y="5"/>
                  </a:lnTo>
                  <a:lnTo>
                    <a:pt x="92" y="1"/>
                  </a:lnTo>
                  <a:lnTo>
                    <a:pt x="77" y="0"/>
                  </a:lnTo>
                  <a:lnTo>
                    <a:pt x="61" y="1"/>
                  </a:lnTo>
                  <a:lnTo>
                    <a:pt x="47" y="9"/>
                  </a:lnTo>
                  <a:lnTo>
                    <a:pt x="38" y="12"/>
                  </a:lnTo>
                  <a:lnTo>
                    <a:pt x="31" y="18"/>
                  </a:lnTo>
                  <a:lnTo>
                    <a:pt x="23" y="25"/>
                  </a:lnTo>
                  <a:lnTo>
                    <a:pt x="16" y="34"/>
                  </a:lnTo>
                  <a:lnTo>
                    <a:pt x="9" y="43"/>
                  </a:lnTo>
                  <a:lnTo>
                    <a:pt x="5" y="52"/>
                  </a:lnTo>
                  <a:lnTo>
                    <a:pt x="2" y="61"/>
                  </a:lnTo>
                  <a:lnTo>
                    <a:pt x="0" y="70"/>
                  </a:lnTo>
                  <a:lnTo>
                    <a:pt x="0" y="86"/>
                  </a:lnTo>
                  <a:lnTo>
                    <a:pt x="4" y="102"/>
                  </a:lnTo>
                  <a:lnTo>
                    <a:pt x="9" y="115"/>
                  </a:lnTo>
                  <a:lnTo>
                    <a:pt x="16" y="126"/>
                  </a:lnTo>
                  <a:lnTo>
                    <a:pt x="22" y="133"/>
                  </a:lnTo>
                  <a:lnTo>
                    <a:pt x="25" y="136"/>
                  </a:lnTo>
                  <a:lnTo>
                    <a:pt x="31" y="140"/>
                  </a:lnTo>
                  <a:lnTo>
                    <a:pt x="34" y="140"/>
                  </a:lnTo>
                  <a:lnTo>
                    <a:pt x="34" y="138"/>
                  </a:lnTo>
                  <a:close/>
                </a:path>
              </a:pathLst>
            </a:custGeom>
            <a:solidFill>
              <a:srgbClr val="F1AB5E"/>
            </a:solidFill>
            <a:ln w="9525">
              <a:noFill/>
              <a:round/>
              <a:headEnd/>
              <a:tailEnd/>
            </a:ln>
          </p:spPr>
          <p:txBody>
            <a:bodyPr/>
            <a:lstStyle/>
            <a:p>
              <a:endParaRPr lang="ru-RU"/>
            </a:p>
          </p:txBody>
        </p:sp>
        <p:sp>
          <p:nvSpPr>
            <p:cNvPr id="15391" name="Freeform 41"/>
            <p:cNvSpPr>
              <a:spLocks/>
            </p:cNvSpPr>
            <p:nvPr/>
          </p:nvSpPr>
          <p:spPr bwMode="auto">
            <a:xfrm>
              <a:off x="500" y="306"/>
              <a:ext cx="116" cy="101"/>
            </a:xfrm>
            <a:custGeom>
              <a:avLst/>
              <a:gdLst>
                <a:gd name="T0" fmla="*/ 81 w 116"/>
                <a:gd name="T1" fmla="*/ 70 h 101"/>
                <a:gd name="T2" fmla="*/ 71 w 116"/>
                <a:gd name="T3" fmla="*/ 81 h 101"/>
                <a:gd name="T4" fmla="*/ 54 w 116"/>
                <a:gd name="T5" fmla="*/ 90 h 101"/>
                <a:gd name="T6" fmla="*/ 33 w 116"/>
                <a:gd name="T7" fmla="*/ 90 h 101"/>
                <a:gd name="T8" fmla="*/ 22 w 116"/>
                <a:gd name="T9" fmla="*/ 84 h 101"/>
                <a:gd name="T10" fmla="*/ 13 w 116"/>
                <a:gd name="T11" fmla="*/ 75 h 101"/>
                <a:gd name="T12" fmla="*/ 9 w 116"/>
                <a:gd name="T13" fmla="*/ 61 h 101"/>
                <a:gd name="T14" fmla="*/ 17 w 116"/>
                <a:gd name="T15" fmla="*/ 50 h 101"/>
                <a:gd name="T16" fmla="*/ 24 w 116"/>
                <a:gd name="T17" fmla="*/ 43 h 101"/>
                <a:gd name="T18" fmla="*/ 22 w 116"/>
                <a:gd name="T19" fmla="*/ 50 h 101"/>
                <a:gd name="T20" fmla="*/ 24 w 116"/>
                <a:gd name="T21" fmla="*/ 63 h 101"/>
                <a:gd name="T22" fmla="*/ 33 w 116"/>
                <a:gd name="T23" fmla="*/ 75 h 101"/>
                <a:gd name="T24" fmla="*/ 56 w 116"/>
                <a:gd name="T25" fmla="*/ 79 h 101"/>
                <a:gd name="T26" fmla="*/ 49 w 116"/>
                <a:gd name="T27" fmla="*/ 72 h 101"/>
                <a:gd name="T28" fmla="*/ 42 w 116"/>
                <a:gd name="T29" fmla="*/ 63 h 101"/>
                <a:gd name="T30" fmla="*/ 42 w 116"/>
                <a:gd name="T31" fmla="*/ 57 h 101"/>
                <a:gd name="T32" fmla="*/ 38 w 116"/>
                <a:gd name="T33" fmla="*/ 47 h 101"/>
                <a:gd name="T34" fmla="*/ 35 w 116"/>
                <a:gd name="T35" fmla="*/ 41 h 101"/>
                <a:gd name="T36" fmla="*/ 71 w 116"/>
                <a:gd name="T37" fmla="*/ 63 h 101"/>
                <a:gd name="T38" fmla="*/ 78 w 116"/>
                <a:gd name="T39" fmla="*/ 66 h 101"/>
                <a:gd name="T40" fmla="*/ 96 w 116"/>
                <a:gd name="T41" fmla="*/ 66 h 101"/>
                <a:gd name="T42" fmla="*/ 108 w 116"/>
                <a:gd name="T43" fmla="*/ 57 h 101"/>
                <a:gd name="T44" fmla="*/ 116 w 116"/>
                <a:gd name="T45" fmla="*/ 45 h 101"/>
                <a:gd name="T46" fmla="*/ 116 w 116"/>
                <a:gd name="T47" fmla="*/ 38 h 101"/>
                <a:gd name="T48" fmla="*/ 94 w 116"/>
                <a:gd name="T49" fmla="*/ 47 h 101"/>
                <a:gd name="T50" fmla="*/ 83 w 116"/>
                <a:gd name="T51" fmla="*/ 45 h 101"/>
                <a:gd name="T52" fmla="*/ 67 w 116"/>
                <a:gd name="T53" fmla="*/ 38 h 101"/>
                <a:gd name="T54" fmla="*/ 38 w 116"/>
                <a:gd name="T55" fmla="*/ 32 h 101"/>
                <a:gd name="T56" fmla="*/ 44 w 116"/>
                <a:gd name="T57" fmla="*/ 27 h 101"/>
                <a:gd name="T58" fmla="*/ 49 w 116"/>
                <a:gd name="T59" fmla="*/ 14 h 101"/>
                <a:gd name="T60" fmla="*/ 51 w 116"/>
                <a:gd name="T61" fmla="*/ 11 h 101"/>
                <a:gd name="T62" fmla="*/ 58 w 116"/>
                <a:gd name="T63" fmla="*/ 7 h 101"/>
                <a:gd name="T64" fmla="*/ 65 w 116"/>
                <a:gd name="T65" fmla="*/ 9 h 101"/>
                <a:gd name="T66" fmla="*/ 49 w 116"/>
                <a:gd name="T67" fmla="*/ 2 h 101"/>
                <a:gd name="T68" fmla="*/ 33 w 116"/>
                <a:gd name="T69" fmla="*/ 0 h 101"/>
                <a:gd name="T70" fmla="*/ 15 w 116"/>
                <a:gd name="T71" fmla="*/ 9 h 101"/>
                <a:gd name="T72" fmla="*/ 13 w 116"/>
                <a:gd name="T73" fmla="*/ 14 h 101"/>
                <a:gd name="T74" fmla="*/ 13 w 116"/>
                <a:gd name="T75" fmla="*/ 21 h 101"/>
                <a:gd name="T76" fmla="*/ 20 w 116"/>
                <a:gd name="T77" fmla="*/ 32 h 101"/>
                <a:gd name="T78" fmla="*/ 24 w 116"/>
                <a:gd name="T79" fmla="*/ 34 h 101"/>
                <a:gd name="T80" fmla="*/ 11 w 116"/>
                <a:gd name="T81" fmla="*/ 45 h 101"/>
                <a:gd name="T82" fmla="*/ 0 w 116"/>
                <a:gd name="T83" fmla="*/ 59 h 101"/>
                <a:gd name="T84" fmla="*/ 0 w 116"/>
                <a:gd name="T85" fmla="*/ 68 h 101"/>
                <a:gd name="T86" fmla="*/ 6 w 116"/>
                <a:gd name="T87" fmla="*/ 79 h 101"/>
                <a:gd name="T88" fmla="*/ 17 w 116"/>
                <a:gd name="T89" fmla="*/ 90 h 101"/>
                <a:gd name="T90" fmla="*/ 24 w 116"/>
                <a:gd name="T91" fmla="*/ 95 h 101"/>
                <a:gd name="T92" fmla="*/ 38 w 116"/>
                <a:gd name="T93" fmla="*/ 101 h 101"/>
                <a:gd name="T94" fmla="*/ 56 w 116"/>
                <a:gd name="T95" fmla="*/ 99 h 101"/>
                <a:gd name="T96" fmla="*/ 76 w 116"/>
                <a:gd name="T97" fmla="*/ 88 h 101"/>
                <a:gd name="T98" fmla="*/ 89 w 116"/>
                <a:gd name="T99" fmla="*/ 75 h 101"/>
                <a:gd name="T100" fmla="*/ 87 w 116"/>
                <a:gd name="T101" fmla="*/ 72 h 101"/>
                <a:gd name="T102" fmla="*/ 81 w 116"/>
                <a:gd name="T103" fmla="*/ 70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
                <a:gd name="T157" fmla="*/ 0 h 101"/>
                <a:gd name="T158" fmla="*/ 116 w 116"/>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 h="101">
                  <a:moveTo>
                    <a:pt x="81" y="70"/>
                  </a:moveTo>
                  <a:lnTo>
                    <a:pt x="81" y="70"/>
                  </a:lnTo>
                  <a:lnTo>
                    <a:pt x="76" y="75"/>
                  </a:lnTo>
                  <a:lnTo>
                    <a:pt x="71" y="81"/>
                  </a:lnTo>
                  <a:lnTo>
                    <a:pt x="63" y="86"/>
                  </a:lnTo>
                  <a:lnTo>
                    <a:pt x="54" y="90"/>
                  </a:lnTo>
                  <a:lnTo>
                    <a:pt x="45" y="92"/>
                  </a:lnTo>
                  <a:lnTo>
                    <a:pt x="33" y="90"/>
                  </a:lnTo>
                  <a:lnTo>
                    <a:pt x="27" y="88"/>
                  </a:lnTo>
                  <a:lnTo>
                    <a:pt x="22" y="84"/>
                  </a:lnTo>
                  <a:lnTo>
                    <a:pt x="13" y="75"/>
                  </a:lnTo>
                  <a:lnTo>
                    <a:pt x="9" y="68"/>
                  </a:lnTo>
                  <a:lnTo>
                    <a:pt x="9" y="61"/>
                  </a:lnTo>
                  <a:lnTo>
                    <a:pt x="13" y="56"/>
                  </a:lnTo>
                  <a:lnTo>
                    <a:pt x="17" y="50"/>
                  </a:lnTo>
                  <a:lnTo>
                    <a:pt x="20" y="47"/>
                  </a:lnTo>
                  <a:lnTo>
                    <a:pt x="24" y="43"/>
                  </a:lnTo>
                  <a:lnTo>
                    <a:pt x="22" y="50"/>
                  </a:lnTo>
                  <a:lnTo>
                    <a:pt x="22" y="56"/>
                  </a:lnTo>
                  <a:lnTo>
                    <a:pt x="24" y="63"/>
                  </a:lnTo>
                  <a:lnTo>
                    <a:pt x="26" y="70"/>
                  </a:lnTo>
                  <a:lnTo>
                    <a:pt x="33" y="75"/>
                  </a:lnTo>
                  <a:lnTo>
                    <a:pt x="42" y="79"/>
                  </a:lnTo>
                  <a:lnTo>
                    <a:pt x="56" y="79"/>
                  </a:lnTo>
                  <a:lnTo>
                    <a:pt x="49" y="72"/>
                  </a:lnTo>
                  <a:lnTo>
                    <a:pt x="44" y="66"/>
                  </a:lnTo>
                  <a:lnTo>
                    <a:pt x="42" y="63"/>
                  </a:lnTo>
                  <a:lnTo>
                    <a:pt x="42" y="57"/>
                  </a:lnTo>
                  <a:lnTo>
                    <a:pt x="42" y="52"/>
                  </a:lnTo>
                  <a:lnTo>
                    <a:pt x="38" y="47"/>
                  </a:lnTo>
                  <a:lnTo>
                    <a:pt x="35" y="41"/>
                  </a:lnTo>
                  <a:lnTo>
                    <a:pt x="44" y="47"/>
                  </a:lnTo>
                  <a:lnTo>
                    <a:pt x="71" y="63"/>
                  </a:lnTo>
                  <a:lnTo>
                    <a:pt x="78" y="66"/>
                  </a:lnTo>
                  <a:lnTo>
                    <a:pt x="87" y="68"/>
                  </a:lnTo>
                  <a:lnTo>
                    <a:pt x="96" y="66"/>
                  </a:lnTo>
                  <a:lnTo>
                    <a:pt x="103" y="63"/>
                  </a:lnTo>
                  <a:lnTo>
                    <a:pt x="108" y="57"/>
                  </a:lnTo>
                  <a:lnTo>
                    <a:pt x="114" y="50"/>
                  </a:lnTo>
                  <a:lnTo>
                    <a:pt x="116" y="45"/>
                  </a:lnTo>
                  <a:lnTo>
                    <a:pt x="116" y="38"/>
                  </a:lnTo>
                  <a:lnTo>
                    <a:pt x="105" y="43"/>
                  </a:lnTo>
                  <a:lnTo>
                    <a:pt x="94" y="47"/>
                  </a:lnTo>
                  <a:lnTo>
                    <a:pt x="89" y="47"/>
                  </a:lnTo>
                  <a:lnTo>
                    <a:pt x="83" y="45"/>
                  </a:lnTo>
                  <a:lnTo>
                    <a:pt x="67" y="38"/>
                  </a:lnTo>
                  <a:lnTo>
                    <a:pt x="56" y="34"/>
                  </a:lnTo>
                  <a:lnTo>
                    <a:pt x="38" y="32"/>
                  </a:lnTo>
                  <a:lnTo>
                    <a:pt x="44" y="27"/>
                  </a:lnTo>
                  <a:lnTo>
                    <a:pt x="47" y="21"/>
                  </a:lnTo>
                  <a:lnTo>
                    <a:pt x="49" y="14"/>
                  </a:lnTo>
                  <a:lnTo>
                    <a:pt x="51" y="11"/>
                  </a:lnTo>
                  <a:lnTo>
                    <a:pt x="53" y="9"/>
                  </a:lnTo>
                  <a:lnTo>
                    <a:pt x="58" y="7"/>
                  </a:lnTo>
                  <a:lnTo>
                    <a:pt x="65" y="9"/>
                  </a:lnTo>
                  <a:lnTo>
                    <a:pt x="62" y="5"/>
                  </a:lnTo>
                  <a:lnTo>
                    <a:pt x="49" y="2"/>
                  </a:lnTo>
                  <a:lnTo>
                    <a:pt x="42" y="0"/>
                  </a:lnTo>
                  <a:lnTo>
                    <a:pt x="33" y="0"/>
                  </a:lnTo>
                  <a:lnTo>
                    <a:pt x="24" y="3"/>
                  </a:lnTo>
                  <a:lnTo>
                    <a:pt x="15" y="9"/>
                  </a:lnTo>
                  <a:lnTo>
                    <a:pt x="13" y="14"/>
                  </a:lnTo>
                  <a:lnTo>
                    <a:pt x="13" y="18"/>
                  </a:lnTo>
                  <a:lnTo>
                    <a:pt x="13" y="21"/>
                  </a:lnTo>
                  <a:lnTo>
                    <a:pt x="15" y="27"/>
                  </a:lnTo>
                  <a:lnTo>
                    <a:pt x="20" y="32"/>
                  </a:lnTo>
                  <a:lnTo>
                    <a:pt x="24" y="34"/>
                  </a:lnTo>
                  <a:lnTo>
                    <a:pt x="17" y="39"/>
                  </a:lnTo>
                  <a:lnTo>
                    <a:pt x="11" y="45"/>
                  </a:lnTo>
                  <a:lnTo>
                    <a:pt x="6" y="52"/>
                  </a:lnTo>
                  <a:lnTo>
                    <a:pt x="0" y="59"/>
                  </a:lnTo>
                  <a:lnTo>
                    <a:pt x="0" y="65"/>
                  </a:lnTo>
                  <a:lnTo>
                    <a:pt x="0" y="68"/>
                  </a:lnTo>
                  <a:lnTo>
                    <a:pt x="2" y="74"/>
                  </a:lnTo>
                  <a:lnTo>
                    <a:pt x="6" y="79"/>
                  </a:lnTo>
                  <a:lnTo>
                    <a:pt x="9" y="84"/>
                  </a:lnTo>
                  <a:lnTo>
                    <a:pt x="17" y="90"/>
                  </a:lnTo>
                  <a:lnTo>
                    <a:pt x="24" y="95"/>
                  </a:lnTo>
                  <a:lnTo>
                    <a:pt x="31" y="99"/>
                  </a:lnTo>
                  <a:lnTo>
                    <a:pt x="38" y="101"/>
                  </a:lnTo>
                  <a:lnTo>
                    <a:pt x="44" y="101"/>
                  </a:lnTo>
                  <a:lnTo>
                    <a:pt x="56" y="99"/>
                  </a:lnTo>
                  <a:lnTo>
                    <a:pt x="67" y="95"/>
                  </a:lnTo>
                  <a:lnTo>
                    <a:pt x="76" y="88"/>
                  </a:lnTo>
                  <a:lnTo>
                    <a:pt x="83" y="83"/>
                  </a:lnTo>
                  <a:lnTo>
                    <a:pt x="89" y="75"/>
                  </a:lnTo>
                  <a:lnTo>
                    <a:pt x="87" y="72"/>
                  </a:lnTo>
                  <a:lnTo>
                    <a:pt x="85" y="70"/>
                  </a:lnTo>
                  <a:lnTo>
                    <a:pt x="81" y="70"/>
                  </a:lnTo>
                  <a:close/>
                </a:path>
              </a:pathLst>
            </a:custGeom>
            <a:solidFill>
              <a:srgbClr val="F1AB5E"/>
            </a:solidFill>
            <a:ln w="9525">
              <a:noFill/>
              <a:round/>
              <a:headEnd/>
              <a:tailEnd/>
            </a:ln>
          </p:spPr>
          <p:txBody>
            <a:bodyPr/>
            <a:lstStyle/>
            <a:p>
              <a:endParaRPr lang="ru-RU"/>
            </a:p>
          </p:txBody>
        </p:sp>
        <p:sp>
          <p:nvSpPr>
            <p:cNvPr id="15392" name="Freeform 42"/>
            <p:cNvSpPr>
              <a:spLocks/>
            </p:cNvSpPr>
            <p:nvPr/>
          </p:nvSpPr>
          <p:spPr bwMode="auto">
            <a:xfrm>
              <a:off x="639" y="306"/>
              <a:ext cx="81" cy="68"/>
            </a:xfrm>
            <a:custGeom>
              <a:avLst/>
              <a:gdLst>
                <a:gd name="T0" fmla="*/ 0 w 81"/>
                <a:gd name="T1" fmla="*/ 0 h 68"/>
                <a:gd name="T2" fmla="*/ 0 w 81"/>
                <a:gd name="T3" fmla="*/ 0 h 68"/>
                <a:gd name="T4" fmla="*/ 4 w 81"/>
                <a:gd name="T5" fmla="*/ 7 h 68"/>
                <a:gd name="T6" fmla="*/ 11 w 81"/>
                <a:gd name="T7" fmla="*/ 21 h 68"/>
                <a:gd name="T8" fmla="*/ 22 w 81"/>
                <a:gd name="T9" fmla="*/ 39 h 68"/>
                <a:gd name="T10" fmla="*/ 29 w 81"/>
                <a:gd name="T11" fmla="*/ 48 h 68"/>
                <a:gd name="T12" fmla="*/ 36 w 81"/>
                <a:gd name="T13" fmla="*/ 54 h 68"/>
                <a:gd name="T14" fmla="*/ 36 w 81"/>
                <a:gd name="T15" fmla="*/ 54 h 68"/>
                <a:gd name="T16" fmla="*/ 50 w 81"/>
                <a:gd name="T17" fmla="*/ 63 h 68"/>
                <a:gd name="T18" fmla="*/ 63 w 81"/>
                <a:gd name="T19" fmla="*/ 66 h 68"/>
                <a:gd name="T20" fmla="*/ 72 w 81"/>
                <a:gd name="T21" fmla="*/ 68 h 68"/>
                <a:gd name="T22" fmla="*/ 81 w 81"/>
                <a:gd name="T23" fmla="*/ 66 h 68"/>
                <a:gd name="T24" fmla="*/ 81 w 81"/>
                <a:gd name="T25" fmla="*/ 66 h 68"/>
                <a:gd name="T26" fmla="*/ 74 w 81"/>
                <a:gd name="T27" fmla="*/ 65 h 68"/>
                <a:gd name="T28" fmla="*/ 67 w 81"/>
                <a:gd name="T29" fmla="*/ 63 h 68"/>
                <a:gd name="T30" fmla="*/ 59 w 81"/>
                <a:gd name="T31" fmla="*/ 57 h 68"/>
                <a:gd name="T32" fmla="*/ 59 w 81"/>
                <a:gd name="T33" fmla="*/ 57 h 68"/>
                <a:gd name="T34" fmla="*/ 58 w 81"/>
                <a:gd name="T35" fmla="*/ 54 h 68"/>
                <a:gd name="T36" fmla="*/ 56 w 81"/>
                <a:gd name="T37" fmla="*/ 50 h 68"/>
                <a:gd name="T38" fmla="*/ 54 w 81"/>
                <a:gd name="T39" fmla="*/ 45 h 68"/>
                <a:gd name="T40" fmla="*/ 52 w 81"/>
                <a:gd name="T41" fmla="*/ 41 h 68"/>
                <a:gd name="T42" fmla="*/ 49 w 81"/>
                <a:gd name="T43" fmla="*/ 38 h 68"/>
                <a:gd name="T44" fmla="*/ 41 w 81"/>
                <a:gd name="T45" fmla="*/ 34 h 68"/>
                <a:gd name="T46" fmla="*/ 32 w 81"/>
                <a:gd name="T47" fmla="*/ 29 h 68"/>
                <a:gd name="T48" fmla="*/ 32 w 81"/>
                <a:gd name="T49" fmla="*/ 29 h 68"/>
                <a:gd name="T50" fmla="*/ 22 w 81"/>
                <a:gd name="T51" fmla="*/ 21 h 68"/>
                <a:gd name="T52" fmla="*/ 14 w 81"/>
                <a:gd name="T53" fmla="*/ 14 h 68"/>
                <a:gd name="T54" fmla="*/ 7 w 81"/>
                <a:gd name="T55" fmla="*/ 7 h 68"/>
                <a:gd name="T56" fmla="*/ 0 w 81"/>
                <a:gd name="T57" fmla="*/ 0 h 68"/>
                <a:gd name="T58" fmla="*/ 0 w 81"/>
                <a:gd name="T59" fmla="*/ 0 h 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
                <a:gd name="T91" fmla="*/ 0 h 68"/>
                <a:gd name="T92" fmla="*/ 81 w 81"/>
                <a:gd name="T93" fmla="*/ 68 h 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 h="68">
                  <a:moveTo>
                    <a:pt x="0" y="0"/>
                  </a:moveTo>
                  <a:lnTo>
                    <a:pt x="0" y="0"/>
                  </a:lnTo>
                  <a:lnTo>
                    <a:pt x="4" y="7"/>
                  </a:lnTo>
                  <a:lnTo>
                    <a:pt x="11" y="21"/>
                  </a:lnTo>
                  <a:lnTo>
                    <a:pt x="22" y="39"/>
                  </a:lnTo>
                  <a:lnTo>
                    <a:pt x="29" y="48"/>
                  </a:lnTo>
                  <a:lnTo>
                    <a:pt x="36" y="54"/>
                  </a:lnTo>
                  <a:lnTo>
                    <a:pt x="50" y="63"/>
                  </a:lnTo>
                  <a:lnTo>
                    <a:pt x="63" y="66"/>
                  </a:lnTo>
                  <a:lnTo>
                    <a:pt x="72" y="68"/>
                  </a:lnTo>
                  <a:lnTo>
                    <a:pt x="81" y="66"/>
                  </a:lnTo>
                  <a:lnTo>
                    <a:pt x="74" y="65"/>
                  </a:lnTo>
                  <a:lnTo>
                    <a:pt x="67" y="63"/>
                  </a:lnTo>
                  <a:lnTo>
                    <a:pt x="59" y="57"/>
                  </a:lnTo>
                  <a:lnTo>
                    <a:pt x="58" y="54"/>
                  </a:lnTo>
                  <a:lnTo>
                    <a:pt x="56" y="50"/>
                  </a:lnTo>
                  <a:lnTo>
                    <a:pt x="54" y="45"/>
                  </a:lnTo>
                  <a:lnTo>
                    <a:pt x="52" y="41"/>
                  </a:lnTo>
                  <a:lnTo>
                    <a:pt x="49" y="38"/>
                  </a:lnTo>
                  <a:lnTo>
                    <a:pt x="41" y="34"/>
                  </a:lnTo>
                  <a:lnTo>
                    <a:pt x="32" y="29"/>
                  </a:lnTo>
                  <a:lnTo>
                    <a:pt x="22" y="21"/>
                  </a:lnTo>
                  <a:lnTo>
                    <a:pt x="14" y="14"/>
                  </a:lnTo>
                  <a:lnTo>
                    <a:pt x="7" y="7"/>
                  </a:lnTo>
                  <a:lnTo>
                    <a:pt x="0" y="0"/>
                  </a:lnTo>
                  <a:close/>
                </a:path>
              </a:pathLst>
            </a:custGeom>
            <a:solidFill>
              <a:srgbClr val="F1AB5E"/>
            </a:solidFill>
            <a:ln w="9525">
              <a:noFill/>
              <a:round/>
              <a:headEnd/>
              <a:tailEnd/>
            </a:ln>
          </p:spPr>
          <p:txBody>
            <a:bodyPr/>
            <a:lstStyle/>
            <a:p>
              <a:endParaRPr lang="ru-RU"/>
            </a:p>
          </p:txBody>
        </p:sp>
      </p:gr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2" descr="280px-Edward_VI_of_England.png"/>
          <p:cNvPicPr>
            <a:picLocks noChangeAspect="1"/>
          </p:cNvPicPr>
          <p:nvPr/>
        </p:nvPicPr>
        <p:blipFill>
          <a:blip r:embed="rId2"/>
          <a:srcRect/>
          <a:stretch>
            <a:fillRect/>
          </a:stretch>
        </p:blipFill>
        <p:spPr bwMode="auto">
          <a:xfrm>
            <a:off x="152400" y="838200"/>
            <a:ext cx="3733800" cy="5467350"/>
          </a:xfrm>
          <a:prstGeom prst="rect">
            <a:avLst/>
          </a:prstGeom>
          <a:noFill/>
          <a:ln w="9525">
            <a:noFill/>
            <a:miter lim="800000"/>
            <a:headEnd/>
            <a:tailEnd/>
          </a:ln>
        </p:spPr>
      </p:pic>
      <p:sp>
        <p:nvSpPr>
          <p:cNvPr id="24578" name="Прямоугольник 3"/>
          <p:cNvSpPr>
            <a:spLocks noChangeArrowheads="1"/>
          </p:cNvSpPr>
          <p:nvPr/>
        </p:nvSpPr>
        <p:spPr bwMode="auto">
          <a:xfrm>
            <a:off x="3429000" y="1295400"/>
            <a:ext cx="5715000" cy="4729163"/>
          </a:xfrm>
          <a:prstGeom prst="rect">
            <a:avLst/>
          </a:prstGeom>
          <a:noFill/>
          <a:ln w="9525">
            <a:noFill/>
            <a:miter lim="800000"/>
            <a:headEnd/>
            <a:tailEnd/>
          </a:ln>
        </p:spPr>
        <p:txBody>
          <a:bodyPr>
            <a:spAutoFit/>
          </a:bodyPr>
          <a:lstStyle/>
          <a:p>
            <a:pPr algn="ctr">
              <a:lnSpc>
                <a:spcPct val="50000"/>
              </a:lnSpc>
            </a:pPr>
            <a:r>
              <a:rPr lang="en-US" b="1">
                <a:solidFill>
                  <a:srgbClr val="FFC000"/>
                </a:solidFill>
                <a:latin typeface="Baskerville Old Face" pitchFamily="18" charset="0"/>
              </a:rPr>
              <a:t>Edward VI</a:t>
            </a:r>
            <a:r>
              <a:rPr lang="en-US">
                <a:solidFill>
                  <a:srgbClr val="FFC000"/>
                </a:solidFill>
                <a:latin typeface="Baskerville Old Face" pitchFamily="18" charset="0"/>
              </a:rPr>
              <a:t> (12 October 1537 – 6 July 1553) </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was King of England and Ireland from 28</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 January 1547 until his death. He was crowned </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on 20 February at the age of nine.The son </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of Henry VIII and Jane Seymour, Edward was</a:t>
            </a:r>
          </a:p>
          <a:p>
            <a:pPr algn="ctr">
              <a:lnSpc>
                <a:spcPct val="50000"/>
              </a:lnSpc>
            </a:pPr>
            <a:r>
              <a:rPr lang="en-US">
                <a:solidFill>
                  <a:srgbClr val="FFC000"/>
                </a:solidFill>
                <a:latin typeface="Baskerville Old Face" pitchFamily="18" charset="0"/>
              </a:rPr>
              <a:t> </a:t>
            </a:r>
          </a:p>
          <a:p>
            <a:pPr algn="ctr">
              <a:lnSpc>
                <a:spcPct val="50000"/>
              </a:lnSpc>
            </a:pPr>
            <a:r>
              <a:rPr lang="en-US">
                <a:solidFill>
                  <a:srgbClr val="FFC000"/>
                </a:solidFill>
                <a:latin typeface="Baskerville Old Face" pitchFamily="18" charset="0"/>
              </a:rPr>
              <a:t> the third monarch of the Tudor dynasty and </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England's first monarch raised as a Protestant.</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In February 1553, at age 15, Edward fell ill. </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When his sickness was discovered to be </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terminal, he and his Council drew up a "Devise </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for the Succession", attempting to prevent the</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 country being returned to Catholicism. Edward </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named his cousin Lady Jane Grey as his heir</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 and excluded his half </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sisters, Mary and Elizabeth. </a:t>
            </a:r>
            <a:endParaRPr lang="ru-RU">
              <a:solidFill>
                <a:srgbClr val="FFC000"/>
              </a:solidFill>
              <a:latin typeface="Times New Roman" pitchFamily="18" charset="0"/>
              <a:cs typeface="Times New Roman" pitchFamily="18" charset="0"/>
            </a:endParaRPr>
          </a:p>
          <a:p>
            <a:pPr>
              <a:lnSpc>
                <a:spcPct val="50000"/>
              </a:lnSpc>
            </a:pPr>
            <a:endParaRPr lang="ru-RU">
              <a:solidFill>
                <a:srgbClr val="FFFF00"/>
              </a:solidFill>
            </a:endParaRPr>
          </a:p>
        </p:txBody>
      </p:sp>
      <p:pic>
        <p:nvPicPr>
          <p:cNvPr id="24579" name="Рисунок 3" descr="Рисунок1.wmf"/>
          <p:cNvPicPr>
            <a:picLocks noChangeAspect="1"/>
          </p:cNvPicPr>
          <p:nvPr/>
        </p:nvPicPr>
        <p:blipFill>
          <a:blip r:embed="rId3"/>
          <a:srcRect/>
          <a:stretch>
            <a:fillRect/>
          </a:stretch>
        </p:blipFill>
        <p:spPr bwMode="auto">
          <a:xfrm>
            <a:off x="3657600" y="6248400"/>
            <a:ext cx="1314450" cy="428625"/>
          </a:xfrm>
          <a:prstGeom prst="rect">
            <a:avLst/>
          </a:prstGeom>
          <a:noFill/>
          <a:ln w="9525">
            <a:noFill/>
            <a:miter lim="800000"/>
            <a:headEnd/>
            <a:tailEnd/>
          </a:ln>
        </p:spPr>
      </p:pic>
      <p:sp>
        <p:nvSpPr>
          <p:cNvPr id="5" name="Прямоугольник 4"/>
          <p:cNvSpPr/>
          <p:nvPr/>
        </p:nvSpPr>
        <p:spPr>
          <a:xfrm>
            <a:off x="0" y="228600"/>
            <a:ext cx="9144000" cy="563563"/>
          </a:xfrm>
          <a:prstGeom prst="rect">
            <a:avLst/>
          </a:prstGeom>
        </p:spPr>
        <p:txBody>
          <a:bodyPr>
            <a:spAutoFit/>
          </a:bodyPr>
          <a:lstStyle/>
          <a:p>
            <a:pPr algn="ctr">
              <a:lnSpc>
                <a:spcPct val="50000"/>
              </a:lnSpc>
              <a:defRPr/>
            </a:pPr>
            <a:r>
              <a:rPr lang="en-US" sz="5400" i="1" dirty="0">
                <a:solidFill>
                  <a:srgbClr val="FFCC99"/>
                </a:solidFill>
                <a:effectLst>
                  <a:outerShdw blurRad="38100" dist="38100" dir="2700000" algn="tl">
                    <a:srgbClr val="000000">
                      <a:alpha val="43137"/>
                    </a:srgbClr>
                  </a:outerShdw>
                </a:effectLst>
                <a:latin typeface="Georgia" pitchFamily="18" charset="0"/>
                <a:cs typeface="+mn-cs"/>
              </a:rPr>
              <a:t>Edward VI </a:t>
            </a:r>
            <a:endParaRPr lang="ru-RU" sz="5400" i="1" dirty="0">
              <a:solidFill>
                <a:srgbClr val="FFCC99"/>
              </a:solidFill>
              <a:effectLst>
                <a:outerShdw blurRad="38100" dist="38100" dir="2700000" algn="tl">
                  <a:srgbClr val="000000">
                    <a:alpha val="43137"/>
                  </a:srgbClr>
                </a:outerShdw>
              </a:effectLst>
              <a:latin typeface="Georgia" pitchFamily="18" charset="0"/>
              <a:cs typeface="+mn-cs"/>
            </a:endParaRPr>
          </a:p>
        </p:txBody>
      </p:sp>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1" descr="1219401610_5336-src.jpg"/>
          <p:cNvPicPr>
            <a:picLocks noChangeAspect="1"/>
          </p:cNvPicPr>
          <p:nvPr/>
        </p:nvPicPr>
        <p:blipFill>
          <a:blip r:embed="rId2">
            <a:lum bright="-10000" contrast="10000"/>
          </a:blip>
          <a:srcRect b="5333"/>
          <a:stretch>
            <a:fillRect/>
          </a:stretch>
        </p:blipFill>
        <p:spPr bwMode="auto">
          <a:xfrm>
            <a:off x="0" y="762000"/>
            <a:ext cx="4219575" cy="5410200"/>
          </a:xfrm>
          <a:prstGeom prst="rect">
            <a:avLst/>
          </a:prstGeom>
          <a:noFill/>
          <a:ln w="9525">
            <a:noFill/>
            <a:miter lim="800000"/>
            <a:headEnd/>
            <a:tailEnd/>
          </a:ln>
        </p:spPr>
      </p:pic>
      <p:sp>
        <p:nvSpPr>
          <p:cNvPr id="25602" name="TextBox 2"/>
          <p:cNvSpPr txBox="1">
            <a:spLocks noChangeArrowheads="1"/>
          </p:cNvSpPr>
          <p:nvPr/>
        </p:nvSpPr>
        <p:spPr bwMode="auto">
          <a:xfrm>
            <a:off x="4267200" y="838200"/>
            <a:ext cx="4876800" cy="5632450"/>
          </a:xfrm>
          <a:prstGeom prst="rect">
            <a:avLst/>
          </a:prstGeom>
          <a:noFill/>
          <a:ln w="9525">
            <a:noFill/>
            <a:miter lim="800000"/>
            <a:headEnd/>
            <a:tailEnd/>
          </a:ln>
        </p:spPr>
        <p:txBody>
          <a:bodyPr>
            <a:spAutoFit/>
          </a:bodyPr>
          <a:lstStyle/>
          <a:p>
            <a:pPr algn="ctr">
              <a:lnSpc>
                <a:spcPct val="50000"/>
              </a:lnSpc>
            </a:pPr>
            <a:r>
              <a:rPr lang="en-US" b="1">
                <a:solidFill>
                  <a:srgbClr val="FFC000"/>
                </a:solidFill>
                <a:latin typeface="Baskerville Old Face" pitchFamily="18" charset="0"/>
              </a:rPr>
              <a:t>Mary I</a:t>
            </a:r>
            <a:r>
              <a:rPr lang="en-US">
                <a:solidFill>
                  <a:srgbClr val="FFC000"/>
                </a:solidFill>
                <a:latin typeface="Baskerville Old Face" pitchFamily="18" charset="0"/>
              </a:rPr>
              <a:t> (18 February 1516 – 17 </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November 1558) was Queen of </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England and Ireland from July 1553 until </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her death. Her brutal persecution </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of Protestants caused her opponents to</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 give her the sobriquet "</a:t>
            </a:r>
            <a:r>
              <a:rPr lang="en-US" b="1">
                <a:solidFill>
                  <a:srgbClr val="FFC000"/>
                </a:solidFill>
                <a:latin typeface="Baskerville Old Face" pitchFamily="18" charset="0"/>
              </a:rPr>
              <a:t>Bloody Mary</a:t>
            </a:r>
            <a:r>
              <a:rPr lang="en-US">
                <a:solidFill>
                  <a:srgbClr val="FFC000"/>
                </a:solidFill>
                <a:latin typeface="Baskerville Old Face" pitchFamily="18" charset="0"/>
              </a:rPr>
              <a:t>".</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 As the fourth crowned monarch of</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 the Tudor dynasty, Mary is remembered </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for her restoration of Roman Catholicism </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after the short-lived Protestant reign of </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her half-brother. During her five-year </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reign, she had over 280 religious </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dissenters burned at the stake in</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 the Marian persecutions. Her re-</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establishment of Roman Catholicism was</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 reversed after her death in 1558 by her </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younger half-sister and</a:t>
            </a:r>
          </a:p>
          <a:p>
            <a:pPr algn="ctr">
              <a:lnSpc>
                <a:spcPct val="50000"/>
              </a:lnSpc>
            </a:pPr>
            <a:endParaRPr lang="en-US">
              <a:solidFill>
                <a:srgbClr val="FFC000"/>
              </a:solidFill>
              <a:latin typeface="Baskerville Old Face" pitchFamily="18" charset="0"/>
            </a:endParaRPr>
          </a:p>
          <a:p>
            <a:pPr algn="ctr">
              <a:lnSpc>
                <a:spcPct val="50000"/>
              </a:lnSpc>
            </a:pPr>
            <a:r>
              <a:rPr lang="en-US">
                <a:solidFill>
                  <a:srgbClr val="FFC000"/>
                </a:solidFill>
                <a:latin typeface="Baskerville Old Face" pitchFamily="18" charset="0"/>
              </a:rPr>
              <a:t> successor, Elizabeth I.</a:t>
            </a:r>
            <a:endParaRPr lang="ru-RU">
              <a:solidFill>
                <a:srgbClr val="FFC000"/>
              </a:solidFill>
              <a:latin typeface="Constantia" pitchFamily="18" charset="0"/>
            </a:endParaRPr>
          </a:p>
          <a:p>
            <a:pPr algn="ctr">
              <a:lnSpc>
                <a:spcPct val="50000"/>
              </a:lnSpc>
            </a:pPr>
            <a:endParaRPr lang="ru-RU">
              <a:latin typeface="Constantia" pitchFamily="18" charset="0"/>
            </a:endParaRPr>
          </a:p>
        </p:txBody>
      </p:sp>
      <p:pic>
        <p:nvPicPr>
          <p:cNvPr id="25603" name="Рисунок 3" descr="Рисунок1.wmf"/>
          <p:cNvPicPr>
            <a:picLocks noChangeAspect="1"/>
          </p:cNvPicPr>
          <p:nvPr/>
        </p:nvPicPr>
        <p:blipFill>
          <a:blip r:embed="rId3"/>
          <a:srcRect/>
          <a:stretch>
            <a:fillRect/>
          </a:stretch>
        </p:blipFill>
        <p:spPr bwMode="auto">
          <a:xfrm>
            <a:off x="3657600" y="6248400"/>
            <a:ext cx="1314450" cy="428625"/>
          </a:xfrm>
          <a:prstGeom prst="rect">
            <a:avLst/>
          </a:prstGeom>
          <a:noFill/>
          <a:ln w="9525">
            <a:noFill/>
            <a:miter lim="800000"/>
            <a:headEnd/>
            <a:tailEnd/>
          </a:ln>
        </p:spPr>
      </p:pic>
      <p:sp>
        <p:nvSpPr>
          <p:cNvPr id="5" name="Прямоугольник 4"/>
          <p:cNvSpPr/>
          <p:nvPr/>
        </p:nvSpPr>
        <p:spPr>
          <a:xfrm>
            <a:off x="3352800" y="152400"/>
            <a:ext cx="2366963" cy="563563"/>
          </a:xfrm>
          <a:prstGeom prst="rect">
            <a:avLst/>
          </a:prstGeom>
        </p:spPr>
        <p:txBody>
          <a:bodyPr wrap="none">
            <a:spAutoFit/>
          </a:bodyPr>
          <a:lstStyle/>
          <a:p>
            <a:pPr>
              <a:lnSpc>
                <a:spcPct val="50000"/>
              </a:lnSpc>
              <a:defRPr/>
            </a:pPr>
            <a:r>
              <a:rPr lang="en-US" sz="5400" i="1" dirty="0">
                <a:solidFill>
                  <a:srgbClr val="FFCC99"/>
                </a:solidFill>
                <a:effectLst>
                  <a:outerShdw blurRad="38100" dist="38100" dir="2700000" algn="tl">
                    <a:srgbClr val="000000">
                      <a:alpha val="43137"/>
                    </a:srgbClr>
                  </a:outerShdw>
                </a:effectLst>
                <a:latin typeface="Georgia" pitchFamily="18" charset="0"/>
                <a:cs typeface="+mn-cs"/>
              </a:rPr>
              <a:t>Mary I</a:t>
            </a:r>
            <a:endParaRPr lang="ru-RU" sz="5400" i="1" dirty="0">
              <a:solidFill>
                <a:srgbClr val="FFCC99"/>
              </a:solidFill>
              <a:effectLst>
                <a:outerShdw blurRad="38100" dist="38100" dir="2700000" algn="tl">
                  <a:srgbClr val="000000">
                    <a:alpha val="43137"/>
                  </a:srgbClr>
                </a:outerShdw>
              </a:effectLst>
              <a:latin typeface="Georgia" pitchFamily="18" charset="0"/>
              <a:cs typeface="+mn-cs"/>
            </a:endParaRPr>
          </a:p>
        </p:txBody>
      </p:sp>
    </p:spTree>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4" name="Rectangle 16"/>
          <p:cNvSpPr>
            <a:spLocks noGrp="1" noChangeArrowheads="1"/>
          </p:cNvSpPr>
          <p:nvPr>
            <p:ph type="title"/>
          </p:nvPr>
        </p:nvSpPr>
        <p:spPr>
          <a:xfrm>
            <a:off x="0" y="152400"/>
            <a:ext cx="9144000" cy="762000"/>
          </a:xfrm>
        </p:spPr>
        <p:txBody>
          <a:bodyPr/>
          <a:lstStyle/>
          <a:p>
            <a:pPr eaLnBrk="1" hangingPunct="1">
              <a:defRPr/>
            </a:pPr>
            <a:r>
              <a:rPr lang="en-US" sz="5400" i="1" dirty="0" smtClean="0">
                <a:solidFill>
                  <a:srgbClr val="FFCC99"/>
                </a:solidFill>
                <a:effectLst>
                  <a:outerShdw blurRad="38100" dist="38100" dir="2700000" algn="tl">
                    <a:srgbClr val="000000"/>
                  </a:outerShdw>
                </a:effectLst>
                <a:latin typeface="Georgia" pitchFamily="18" charset="0"/>
              </a:rPr>
              <a:t>The prison.</a:t>
            </a:r>
            <a:endParaRPr lang="ru-RU" sz="5400" i="1" dirty="0" smtClean="0">
              <a:solidFill>
                <a:srgbClr val="FFCC99"/>
              </a:solidFill>
              <a:effectLst>
                <a:outerShdw blurRad="38100" dist="38100" dir="2700000" algn="tl">
                  <a:srgbClr val="000000"/>
                </a:outerShdw>
              </a:effectLst>
              <a:latin typeface="Georgia" pitchFamily="18" charset="0"/>
            </a:endParaRPr>
          </a:p>
        </p:txBody>
      </p:sp>
      <p:pic>
        <p:nvPicPr>
          <p:cNvPr id="26626" name="Picture 19" descr="bottom"/>
          <p:cNvPicPr>
            <a:picLocks noChangeAspect="1" noChangeArrowheads="1"/>
          </p:cNvPicPr>
          <p:nvPr/>
        </p:nvPicPr>
        <p:blipFill>
          <a:blip r:embed="rId2"/>
          <a:srcRect/>
          <a:stretch>
            <a:fillRect/>
          </a:stretch>
        </p:blipFill>
        <p:spPr bwMode="auto">
          <a:xfrm>
            <a:off x="3886200" y="6016625"/>
            <a:ext cx="1295400" cy="411163"/>
          </a:xfrm>
          <a:prstGeom prst="rect">
            <a:avLst/>
          </a:prstGeom>
          <a:noFill/>
          <a:ln w="9525">
            <a:noFill/>
            <a:miter lim="800000"/>
            <a:headEnd/>
            <a:tailEnd/>
          </a:ln>
        </p:spPr>
      </p:pic>
      <p:pic>
        <p:nvPicPr>
          <p:cNvPr id="11268" name="Рисунок 6" descr="2013656435618.jpg"/>
          <p:cNvPicPr>
            <a:picLocks noChangeAspect="1"/>
          </p:cNvPicPr>
          <p:nvPr/>
        </p:nvPicPr>
        <p:blipFill>
          <a:blip r:embed="rId3">
            <a:lum bright="-10000" contrast="20000"/>
          </a:blip>
          <a:srcRect/>
          <a:stretch>
            <a:fillRect/>
          </a:stretch>
        </p:blipFill>
        <p:spPr bwMode="auto">
          <a:xfrm>
            <a:off x="25400" y="1447800"/>
            <a:ext cx="5308600" cy="39814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p:cNvSpPr txBox="1"/>
          <p:nvPr/>
        </p:nvSpPr>
        <p:spPr>
          <a:xfrm>
            <a:off x="5334000" y="1524000"/>
            <a:ext cx="3810000" cy="3646488"/>
          </a:xfrm>
          <a:prstGeom prst="rect">
            <a:avLst/>
          </a:prstGeom>
          <a:noFill/>
        </p:spPr>
        <p:txBody>
          <a:bodyPr>
            <a:spAutoFit/>
          </a:bodyPr>
          <a:lstStyle/>
          <a:p>
            <a:pPr>
              <a:lnSpc>
                <a:spcPct val="50000"/>
              </a:lnSpc>
              <a:defRPr/>
            </a:pPr>
            <a:r>
              <a:rPr lang="en-US" sz="1400" dirty="0">
                <a:solidFill>
                  <a:srgbClr val="FFFF00"/>
                </a:solidFill>
                <a:latin typeface="Baskerville Old Face" pitchFamily="18" charset="0"/>
                <a:cs typeface="+mn-cs"/>
              </a:rPr>
              <a:t>In January and February  1554, Wyatt's</a:t>
            </a:r>
          </a:p>
          <a:p>
            <a:pPr>
              <a:lnSpc>
                <a:spcPct val="50000"/>
              </a:lnSpc>
              <a:defRPr/>
            </a:pPr>
            <a:endParaRPr lang="en-US" sz="1400" dirty="0">
              <a:solidFill>
                <a:srgbClr val="FFFF00"/>
              </a:solidFill>
              <a:latin typeface="Baskerville Old Face" pitchFamily="18" charset="0"/>
              <a:cs typeface="+mn-cs"/>
            </a:endParaRPr>
          </a:p>
          <a:p>
            <a:pPr>
              <a:lnSpc>
                <a:spcPct val="50000"/>
              </a:lnSpc>
              <a:defRPr/>
            </a:pPr>
            <a:r>
              <a:rPr lang="en-US" sz="1400" dirty="0">
                <a:solidFill>
                  <a:srgbClr val="FFFF00"/>
                </a:solidFill>
                <a:latin typeface="Baskerville Old Face" pitchFamily="18" charset="0"/>
                <a:cs typeface="+mn-cs"/>
              </a:rPr>
              <a:t> rebellion broke out; it was soon </a:t>
            </a:r>
          </a:p>
          <a:p>
            <a:pPr>
              <a:lnSpc>
                <a:spcPct val="50000"/>
              </a:lnSpc>
              <a:defRPr/>
            </a:pPr>
            <a:endParaRPr lang="en-US" sz="1400" dirty="0">
              <a:solidFill>
                <a:srgbClr val="FFFF00"/>
              </a:solidFill>
              <a:latin typeface="Baskerville Old Face" pitchFamily="18" charset="0"/>
              <a:cs typeface="+mn-cs"/>
            </a:endParaRPr>
          </a:p>
          <a:p>
            <a:pPr>
              <a:lnSpc>
                <a:spcPct val="50000"/>
              </a:lnSpc>
              <a:defRPr/>
            </a:pPr>
            <a:r>
              <a:rPr lang="en-US" sz="1400" dirty="0" err="1">
                <a:solidFill>
                  <a:srgbClr val="FFFF00"/>
                </a:solidFill>
                <a:latin typeface="Baskerville Old Face" pitchFamily="18" charset="0"/>
                <a:cs typeface="+mn-cs"/>
              </a:rPr>
              <a:t>suppressed.Elizabeth</a:t>
            </a:r>
            <a:r>
              <a:rPr lang="en-US" sz="1400" dirty="0">
                <a:solidFill>
                  <a:srgbClr val="FFFF00"/>
                </a:solidFill>
                <a:latin typeface="Baskerville Old Face" pitchFamily="18" charset="0"/>
                <a:cs typeface="+mn-cs"/>
              </a:rPr>
              <a:t> was brought to court, and</a:t>
            </a:r>
            <a:endParaRPr lang="ru-RU" sz="1400" dirty="0">
              <a:solidFill>
                <a:srgbClr val="FFFF00"/>
              </a:solidFill>
              <a:cs typeface="+mn-cs"/>
            </a:endParaRPr>
          </a:p>
          <a:p>
            <a:pPr>
              <a:lnSpc>
                <a:spcPct val="50000"/>
              </a:lnSpc>
              <a:defRPr/>
            </a:pPr>
            <a:endParaRPr lang="ru-RU" sz="1400" dirty="0">
              <a:solidFill>
                <a:srgbClr val="FFFF00"/>
              </a:solidFill>
              <a:cs typeface="+mn-cs"/>
            </a:endParaRPr>
          </a:p>
          <a:p>
            <a:pPr>
              <a:lnSpc>
                <a:spcPct val="50000"/>
              </a:lnSpc>
              <a:defRPr/>
            </a:pPr>
            <a:r>
              <a:rPr lang="en-US" sz="1400" dirty="0">
                <a:solidFill>
                  <a:srgbClr val="FFFF00"/>
                </a:solidFill>
                <a:latin typeface="Baskerville Old Face" pitchFamily="18" charset="0"/>
                <a:cs typeface="+mn-cs"/>
              </a:rPr>
              <a:t> interrogated regarding her role, and on 18 March, </a:t>
            </a:r>
          </a:p>
          <a:p>
            <a:pPr>
              <a:lnSpc>
                <a:spcPct val="50000"/>
              </a:lnSpc>
              <a:defRPr/>
            </a:pPr>
            <a:endParaRPr lang="en-US" sz="1400" dirty="0">
              <a:solidFill>
                <a:srgbClr val="FFFF00"/>
              </a:solidFill>
              <a:latin typeface="Baskerville Old Face" pitchFamily="18" charset="0"/>
              <a:cs typeface="+mn-cs"/>
            </a:endParaRPr>
          </a:p>
          <a:p>
            <a:pPr>
              <a:lnSpc>
                <a:spcPct val="50000"/>
              </a:lnSpc>
              <a:defRPr/>
            </a:pPr>
            <a:r>
              <a:rPr lang="en-US" sz="1400" dirty="0">
                <a:solidFill>
                  <a:srgbClr val="FFFF00"/>
                </a:solidFill>
                <a:latin typeface="Baskerville Old Face" pitchFamily="18" charset="0"/>
                <a:cs typeface="+mn-cs"/>
              </a:rPr>
              <a:t>she was imprisoned in the Tower of London. </a:t>
            </a:r>
          </a:p>
          <a:p>
            <a:pPr>
              <a:lnSpc>
                <a:spcPct val="50000"/>
              </a:lnSpc>
              <a:defRPr/>
            </a:pPr>
            <a:endParaRPr lang="en-US" sz="1400" dirty="0">
              <a:solidFill>
                <a:srgbClr val="FFFF00"/>
              </a:solidFill>
              <a:latin typeface="Baskerville Old Face" pitchFamily="18" charset="0"/>
              <a:cs typeface="+mn-cs"/>
            </a:endParaRPr>
          </a:p>
          <a:p>
            <a:pPr>
              <a:lnSpc>
                <a:spcPct val="50000"/>
              </a:lnSpc>
              <a:defRPr/>
            </a:pPr>
            <a:r>
              <a:rPr lang="en-US" sz="1400" dirty="0">
                <a:solidFill>
                  <a:srgbClr val="FFFF00"/>
                </a:solidFill>
                <a:latin typeface="Baskerville Old Face" pitchFamily="18" charset="0"/>
                <a:cs typeface="+mn-cs"/>
              </a:rPr>
              <a:t>Elizabeth fervently</a:t>
            </a:r>
            <a:endParaRPr lang="ru-RU" sz="1400" dirty="0">
              <a:solidFill>
                <a:srgbClr val="FFFF00"/>
              </a:solidFill>
              <a:cs typeface="+mn-cs"/>
            </a:endParaRPr>
          </a:p>
          <a:p>
            <a:pPr>
              <a:lnSpc>
                <a:spcPct val="50000"/>
              </a:lnSpc>
              <a:defRPr/>
            </a:pPr>
            <a:endParaRPr lang="ru-RU" sz="1400" dirty="0">
              <a:solidFill>
                <a:srgbClr val="FFFF00"/>
              </a:solidFill>
              <a:cs typeface="+mn-cs"/>
            </a:endParaRPr>
          </a:p>
          <a:p>
            <a:pPr>
              <a:lnSpc>
                <a:spcPct val="50000"/>
              </a:lnSpc>
              <a:defRPr/>
            </a:pPr>
            <a:r>
              <a:rPr lang="en-US" sz="1400" dirty="0">
                <a:solidFill>
                  <a:srgbClr val="FFFF00"/>
                </a:solidFill>
                <a:latin typeface="Baskerville Old Face" pitchFamily="18" charset="0"/>
                <a:cs typeface="+mn-cs"/>
              </a:rPr>
              <a:t> protested her </a:t>
            </a:r>
            <a:r>
              <a:rPr lang="en-US" sz="1400" dirty="0" err="1">
                <a:solidFill>
                  <a:srgbClr val="FFFF00"/>
                </a:solidFill>
                <a:latin typeface="Baskerville Old Face" pitchFamily="18" charset="0"/>
                <a:cs typeface="+mn-cs"/>
              </a:rPr>
              <a:t>innocence.Though</a:t>
            </a:r>
            <a:r>
              <a:rPr lang="en-US" sz="1400" dirty="0">
                <a:solidFill>
                  <a:srgbClr val="FFFF00"/>
                </a:solidFill>
                <a:latin typeface="Baskerville Old Face" pitchFamily="18" charset="0"/>
                <a:cs typeface="+mn-cs"/>
              </a:rPr>
              <a:t> it is unlikely</a:t>
            </a:r>
            <a:endParaRPr lang="ru-RU" sz="1400" dirty="0">
              <a:solidFill>
                <a:srgbClr val="FFFF00"/>
              </a:solidFill>
              <a:cs typeface="+mn-cs"/>
            </a:endParaRPr>
          </a:p>
          <a:p>
            <a:pPr>
              <a:lnSpc>
                <a:spcPct val="50000"/>
              </a:lnSpc>
              <a:defRPr/>
            </a:pPr>
            <a:endParaRPr lang="ru-RU" sz="1400" dirty="0">
              <a:solidFill>
                <a:srgbClr val="FFFF00"/>
              </a:solidFill>
              <a:cs typeface="+mn-cs"/>
            </a:endParaRPr>
          </a:p>
          <a:p>
            <a:pPr>
              <a:lnSpc>
                <a:spcPct val="50000"/>
              </a:lnSpc>
              <a:defRPr/>
            </a:pPr>
            <a:r>
              <a:rPr lang="en-US" sz="1400" dirty="0">
                <a:solidFill>
                  <a:srgbClr val="FFFF00"/>
                </a:solidFill>
                <a:latin typeface="Baskerville Old Face" pitchFamily="18" charset="0"/>
                <a:cs typeface="+mn-cs"/>
              </a:rPr>
              <a:t> that she had plotted with the rebels, some of them </a:t>
            </a:r>
          </a:p>
          <a:p>
            <a:pPr>
              <a:lnSpc>
                <a:spcPct val="50000"/>
              </a:lnSpc>
              <a:defRPr/>
            </a:pPr>
            <a:endParaRPr lang="en-US" sz="1400" dirty="0">
              <a:solidFill>
                <a:srgbClr val="FFFF00"/>
              </a:solidFill>
              <a:latin typeface="Baskerville Old Face" pitchFamily="18" charset="0"/>
              <a:cs typeface="+mn-cs"/>
            </a:endParaRPr>
          </a:p>
          <a:p>
            <a:pPr>
              <a:lnSpc>
                <a:spcPct val="50000"/>
              </a:lnSpc>
              <a:defRPr/>
            </a:pPr>
            <a:r>
              <a:rPr lang="en-US" sz="1400" dirty="0">
                <a:solidFill>
                  <a:srgbClr val="FFFF00"/>
                </a:solidFill>
                <a:latin typeface="Baskerville Old Face" pitchFamily="18" charset="0"/>
                <a:cs typeface="+mn-cs"/>
              </a:rPr>
              <a:t>were known to have approached </a:t>
            </a:r>
            <a:r>
              <a:rPr lang="en-US" sz="1400" dirty="0" err="1">
                <a:solidFill>
                  <a:srgbClr val="FFFF00"/>
                </a:solidFill>
                <a:latin typeface="Baskerville Old Face" pitchFamily="18" charset="0"/>
                <a:cs typeface="+mn-cs"/>
              </a:rPr>
              <a:t>her.On</a:t>
            </a:r>
            <a:r>
              <a:rPr lang="en-US" sz="1400" dirty="0">
                <a:solidFill>
                  <a:srgbClr val="FFFF00"/>
                </a:solidFill>
                <a:latin typeface="Baskerville Old Face" pitchFamily="18" charset="0"/>
                <a:cs typeface="+mn-cs"/>
              </a:rPr>
              <a:t> 17 April </a:t>
            </a:r>
          </a:p>
          <a:p>
            <a:pPr>
              <a:lnSpc>
                <a:spcPct val="50000"/>
              </a:lnSpc>
              <a:defRPr/>
            </a:pPr>
            <a:endParaRPr lang="en-US" sz="1400" dirty="0">
              <a:solidFill>
                <a:srgbClr val="FFFF00"/>
              </a:solidFill>
              <a:latin typeface="Baskerville Old Face" pitchFamily="18" charset="0"/>
              <a:cs typeface="+mn-cs"/>
            </a:endParaRPr>
          </a:p>
          <a:p>
            <a:pPr>
              <a:lnSpc>
                <a:spcPct val="50000"/>
              </a:lnSpc>
              <a:defRPr/>
            </a:pPr>
            <a:r>
              <a:rPr lang="en-US" sz="1400" dirty="0">
                <a:solidFill>
                  <a:srgbClr val="FFFF00"/>
                </a:solidFill>
                <a:latin typeface="Baskerville Old Face" pitchFamily="18" charset="0"/>
                <a:cs typeface="+mn-cs"/>
              </a:rPr>
              <a:t>1555, Elizabeth was recalled to court to attend the </a:t>
            </a:r>
          </a:p>
          <a:p>
            <a:pPr>
              <a:lnSpc>
                <a:spcPct val="50000"/>
              </a:lnSpc>
              <a:defRPr/>
            </a:pPr>
            <a:endParaRPr lang="en-US" sz="1400" dirty="0">
              <a:solidFill>
                <a:srgbClr val="FFFF00"/>
              </a:solidFill>
              <a:latin typeface="Baskerville Old Face" pitchFamily="18" charset="0"/>
              <a:cs typeface="+mn-cs"/>
            </a:endParaRPr>
          </a:p>
          <a:p>
            <a:pPr>
              <a:lnSpc>
                <a:spcPct val="50000"/>
              </a:lnSpc>
              <a:defRPr/>
            </a:pPr>
            <a:r>
              <a:rPr lang="en-US" sz="1400" dirty="0">
                <a:solidFill>
                  <a:srgbClr val="FFFF00"/>
                </a:solidFill>
                <a:latin typeface="Baskerville Old Face" pitchFamily="18" charset="0"/>
                <a:cs typeface="+mn-cs"/>
              </a:rPr>
              <a:t>final stages of  Mary's apparent pregnancy. If Mary</a:t>
            </a:r>
          </a:p>
          <a:p>
            <a:pPr>
              <a:lnSpc>
                <a:spcPct val="50000"/>
              </a:lnSpc>
              <a:defRPr/>
            </a:pPr>
            <a:endParaRPr lang="en-US" sz="1400" dirty="0">
              <a:solidFill>
                <a:srgbClr val="FFFF00"/>
              </a:solidFill>
              <a:latin typeface="Baskerville Old Face" pitchFamily="18" charset="0"/>
              <a:cs typeface="+mn-cs"/>
            </a:endParaRPr>
          </a:p>
          <a:p>
            <a:pPr>
              <a:lnSpc>
                <a:spcPct val="50000"/>
              </a:lnSpc>
              <a:defRPr/>
            </a:pPr>
            <a:r>
              <a:rPr lang="en-US" sz="1400" dirty="0">
                <a:solidFill>
                  <a:srgbClr val="FFFF00"/>
                </a:solidFill>
                <a:latin typeface="Baskerville Old Face" pitchFamily="18" charset="0"/>
                <a:cs typeface="+mn-cs"/>
              </a:rPr>
              <a:t> and her child died, Elizabeth would become </a:t>
            </a:r>
          </a:p>
          <a:p>
            <a:pPr>
              <a:lnSpc>
                <a:spcPct val="50000"/>
              </a:lnSpc>
              <a:defRPr/>
            </a:pPr>
            <a:endParaRPr lang="en-US" sz="1400" dirty="0">
              <a:solidFill>
                <a:srgbClr val="FFFF00"/>
              </a:solidFill>
              <a:latin typeface="Baskerville Old Face" pitchFamily="18" charset="0"/>
              <a:cs typeface="+mn-cs"/>
            </a:endParaRPr>
          </a:p>
          <a:p>
            <a:pPr>
              <a:lnSpc>
                <a:spcPct val="50000"/>
              </a:lnSpc>
              <a:defRPr/>
            </a:pPr>
            <a:r>
              <a:rPr lang="en-US" sz="1400" dirty="0">
                <a:solidFill>
                  <a:srgbClr val="FFFF00"/>
                </a:solidFill>
                <a:latin typeface="Baskerville Old Face" pitchFamily="18" charset="0"/>
                <a:cs typeface="+mn-cs"/>
              </a:rPr>
              <a:t>queen. If, on the other hand, Mary gave birth to a </a:t>
            </a:r>
          </a:p>
          <a:p>
            <a:pPr>
              <a:lnSpc>
                <a:spcPct val="50000"/>
              </a:lnSpc>
              <a:defRPr/>
            </a:pPr>
            <a:endParaRPr lang="en-US" sz="1400" dirty="0">
              <a:solidFill>
                <a:srgbClr val="FFFF00"/>
              </a:solidFill>
              <a:latin typeface="Baskerville Old Face" pitchFamily="18" charset="0"/>
              <a:cs typeface="+mn-cs"/>
            </a:endParaRPr>
          </a:p>
          <a:p>
            <a:pPr>
              <a:lnSpc>
                <a:spcPct val="50000"/>
              </a:lnSpc>
              <a:defRPr/>
            </a:pPr>
            <a:r>
              <a:rPr lang="en-US" sz="1400" dirty="0">
                <a:solidFill>
                  <a:srgbClr val="FFFF00"/>
                </a:solidFill>
                <a:latin typeface="Baskerville Old Face" pitchFamily="18" charset="0"/>
                <a:cs typeface="+mn-cs"/>
              </a:rPr>
              <a:t>healthy child, Elizabeth's chances of becoming </a:t>
            </a:r>
          </a:p>
          <a:p>
            <a:pPr>
              <a:lnSpc>
                <a:spcPct val="50000"/>
              </a:lnSpc>
              <a:defRPr/>
            </a:pPr>
            <a:endParaRPr lang="en-US" sz="1400" dirty="0">
              <a:solidFill>
                <a:srgbClr val="FFFF00"/>
              </a:solidFill>
              <a:latin typeface="Baskerville Old Face" pitchFamily="18" charset="0"/>
              <a:cs typeface="+mn-cs"/>
            </a:endParaRPr>
          </a:p>
          <a:p>
            <a:pPr>
              <a:lnSpc>
                <a:spcPct val="50000"/>
              </a:lnSpc>
              <a:defRPr/>
            </a:pPr>
            <a:r>
              <a:rPr lang="en-US" sz="1400" dirty="0">
                <a:solidFill>
                  <a:srgbClr val="FFFF00"/>
                </a:solidFill>
                <a:latin typeface="Baskerville Old Face" pitchFamily="18" charset="0"/>
                <a:cs typeface="+mn-cs"/>
              </a:rPr>
              <a:t>queen would recede sharply. When it became clear</a:t>
            </a:r>
          </a:p>
          <a:p>
            <a:pPr>
              <a:lnSpc>
                <a:spcPct val="50000"/>
              </a:lnSpc>
              <a:defRPr/>
            </a:pPr>
            <a:endParaRPr lang="en-US" sz="1400" dirty="0">
              <a:solidFill>
                <a:srgbClr val="FFFF00"/>
              </a:solidFill>
              <a:latin typeface="Baskerville Old Face" pitchFamily="18" charset="0"/>
              <a:cs typeface="+mn-cs"/>
            </a:endParaRPr>
          </a:p>
          <a:p>
            <a:pPr>
              <a:lnSpc>
                <a:spcPct val="50000"/>
              </a:lnSpc>
              <a:defRPr/>
            </a:pPr>
            <a:r>
              <a:rPr lang="en-US" sz="1400" dirty="0">
                <a:solidFill>
                  <a:srgbClr val="FFFF00"/>
                </a:solidFill>
                <a:latin typeface="Baskerville Old Face" pitchFamily="18" charset="0"/>
                <a:cs typeface="+mn-cs"/>
              </a:rPr>
              <a:t> that Mary was not pregnant, no one believed any  </a:t>
            </a:r>
          </a:p>
          <a:p>
            <a:pPr>
              <a:lnSpc>
                <a:spcPct val="50000"/>
              </a:lnSpc>
              <a:defRPr/>
            </a:pPr>
            <a:endParaRPr lang="en-US" sz="1400" dirty="0">
              <a:solidFill>
                <a:srgbClr val="FFFF00"/>
              </a:solidFill>
              <a:latin typeface="Baskerville Old Face" pitchFamily="18" charset="0"/>
              <a:cs typeface="+mn-cs"/>
            </a:endParaRPr>
          </a:p>
          <a:p>
            <a:pPr>
              <a:lnSpc>
                <a:spcPct val="50000"/>
              </a:lnSpc>
              <a:defRPr/>
            </a:pPr>
            <a:r>
              <a:rPr lang="en-US" sz="1400" dirty="0">
                <a:solidFill>
                  <a:srgbClr val="FFFF00"/>
                </a:solidFill>
                <a:latin typeface="Baskerville Old Face" pitchFamily="18" charset="0"/>
                <a:cs typeface="+mn-cs"/>
              </a:rPr>
              <a:t>longer  that she could have a child. </a:t>
            </a:r>
            <a:endParaRPr lang="ru-RU" sz="1400" dirty="0">
              <a:solidFill>
                <a:srgbClr val="FFFF00"/>
              </a:solidFill>
              <a:effectLst>
                <a:outerShdw blurRad="38100" dist="38100" dir="2700000" algn="tl">
                  <a:srgbClr val="000000">
                    <a:alpha val="43137"/>
                  </a:srgbClr>
                </a:outerShdw>
              </a:effectLst>
              <a:latin typeface="Arial Narrow" pitchFamily="34" charset="0"/>
              <a:cs typeface="+mn-cs"/>
            </a:endParaRPr>
          </a:p>
        </p:txBody>
      </p:sp>
    </p:spTree>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a:srcRect/>
          <a:stretch>
            <a:fillRect/>
          </a:stretch>
        </p:blipFill>
        <p:spPr bwMode="auto">
          <a:xfrm>
            <a:off x="-838200" y="0"/>
            <a:ext cx="10591800" cy="79438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lizabethcoronation.jpg"/>
          <p:cNvPicPr>
            <a:picLocks noChangeAspect="1"/>
          </p:cNvPicPr>
          <p:nvPr/>
        </p:nvPicPr>
        <p:blipFill>
          <a:blip r:embed="rId2">
            <a:lum bright="-20000" contrast="30000"/>
          </a:blip>
          <a:stretch>
            <a:fillRect/>
          </a:stretch>
        </p:blipFill>
        <p:spPr>
          <a:xfrm>
            <a:off x="0" y="304800"/>
            <a:ext cx="4497224" cy="6053263"/>
          </a:xfrm>
          <a:prstGeom prst="rect">
            <a:avLst/>
          </a:prstGeom>
          <a:ln>
            <a:solidFill>
              <a:schemeClr val="tx1"/>
            </a:solidFill>
          </a:ln>
          <a:scene3d>
            <a:camera prst="perspectiveFront"/>
            <a:lightRig rig="threePt" dir="t"/>
          </a:scene3d>
        </p:spPr>
      </p:pic>
      <p:sp>
        <p:nvSpPr>
          <p:cNvPr id="28674" name="TextBox 2"/>
          <p:cNvSpPr txBox="1">
            <a:spLocks noChangeArrowheads="1"/>
          </p:cNvSpPr>
          <p:nvPr/>
        </p:nvSpPr>
        <p:spPr bwMode="auto">
          <a:xfrm>
            <a:off x="4495800" y="2133600"/>
            <a:ext cx="4648200" cy="2370138"/>
          </a:xfrm>
          <a:prstGeom prst="rect">
            <a:avLst/>
          </a:prstGeom>
          <a:noFill/>
          <a:ln w="9525">
            <a:noFill/>
            <a:miter lim="800000"/>
            <a:headEnd/>
            <a:tailEnd/>
          </a:ln>
        </p:spPr>
        <p:txBody>
          <a:bodyPr>
            <a:spAutoFit/>
          </a:bodyPr>
          <a:lstStyle/>
          <a:p>
            <a:pPr algn="ctr">
              <a:lnSpc>
                <a:spcPct val="50000"/>
              </a:lnSpc>
            </a:pPr>
            <a:r>
              <a:rPr lang="en-US" sz="3200" i="1">
                <a:solidFill>
                  <a:srgbClr val="FFFF00"/>
                </a:solidFill>
                <a:latin typeface="Bookman Old Style" pitchFamily="18" charset="0"/>
              </a:rPr>
              <a:t>Elizabeth I in her</a:t>
            </a:r>
          </a:p>
          <a:p>
            <a:pPr algn="ctr">
              <a:lnSpc>
                <a:spcPct val="50000"/>
              </a:lnSpc>
            </a:pPr>
            <a:endParaRPr lang="en-US" sz="3200" i="1">
              <a:solidFill>
                <a:srgbClr val="FFFF00"/>
              </a:solidFill>
              <a:latin typeface="Bookman Old Style" pitchFamily="18" charset="0"/>
            </a:endParaRPr>
          </a:p>
          <a:p>
            <a:pPr algn="ctr">
              <a:lnSpc>
                <a:spcPct val="50000"/>
              </a:lnSpc>
            </a:pPr>
            <a:r>
              <a:rPr lang="en-US" sz="3200" i="1">
                <a:solidFill>
                  <a:srgbClr val="FFFF00"/>
                </a:solidFill>
                <a:latin typeface="Bookman Old Style" pitchFamily="18" charset="0"/>
              </a:rPr>
              <a:t> coronation robes,</a:t>
            </a:r>
          </a:p>
          <a:p>
            <a:pPr algn="ctr">
              <a:lnSpc>
                <a:spcPct val="50000"/>
              </a:lnSpc>
            </a:pPr>
            <a:endParaRPr lang="en-US" sz="3200" i="1">
              <a:solidFill>
                <a:srgbClr val="FFFF00"/>
              </a:solidFill>
              <a:latin typeface="Bookman Old Style" pitchFamily="18" charset="0"/>
            </a:endParaRPr>
          </a:p>
          <a:p>
            <a:pPr algn="ctr">
              <a:lnSpc>
                <a:spcPct val="50000"/>
              </a:lnSpc>
            </a:pPr>
            <a:r>
              <a:rPr lang="en-US" sz="3200" i="1">
                <a:solidFill>
                  <a:srgbClr val="FFFF00"/>
                </a:solidFill>
                <a:latin typeface="Bookman Old Style" pitchFamily="18" charset="0"/>
              </a:rPr>
              <a:t> patterned with </a:t>
            </a:r>
            <a:r>
              <a:rPr lang="en-US" sz="3200" i="1">
                <a:solidFill>
                  <a:srgbClr val="FFFF00"/>
                </a:solidFill>
                <a:latin typeface="Bookman Old Style" pitchFamily="18" charset="0"/>
                <a:hlinkClick r:id="rId3" tooltip="Tudor rose"/>
              </a:rPr>
              <a:t>Tudor</a:t>
            </a:r>
          </a:p>
          <a:p>
            <a:pPr algn="ctr">
              <a:lnSpc>
                <a:spcPct val="50000"/>
              </a:lnSpc>
            </a:pPr>
            <a:endParaRPr lang="en-US" sz="3200" i="1">
              <a:solidFill>
                <a:srgbClr val="FFFF00"/>
              </a:solidFill>
              <a:latin typeface="Bookman Old Style" pitchFamily="18" charset="0"/>
              <a:hlinkClick r:id="rId3" tooltip="Tudor rose"/>
            </a:endParaRPr>
          </a:p>
          <a:p>
            <a:pPr algn="ctr">
              <a:lnSpc>
                <a:spcPct val="50000"/>
              </a:lnSpc>
            </a:pPr>
            <a:r>
              <a:rPr lang="en-US" sz="3200" i="1">
                <a:solidFill>
                  <a:srgbClr val="FFFF00"/>
                </a:solidFill>
                <a:latin typeface="Bookman Old Style" pitchFamily="18" charset="0"/>
                <a:hlinkClick r:id="rId3" tooltip="Tudor rose"/>
              </a:rPr>
              <a:t> roses</a:t>
            </a:r>
            <a:r>
              <a:rPr lang="en-US" sz="3200" i="1">
                <a:solidFill>
                  <a:srgbClr val="FFFF00"/>
                </a:solidFill>
                <a:latin typeface="Bookman Old Style" pitchFamily="18" charset="0"/>
              </a:rPr>
              <a:t> and trimmed</a:t>
            </a:r>
          </a:p>
          <a:p>
            <a:pPr algn="ctr">
              <a:lnSpc>
                <a:spcPct val="50000"/>
              </a:lnSpc>
            </a:pPr>
            <a:endParaRPr lang="en-US" sz="3200" i="1">
              <a:solidFill>
                <a:srgbClr val="FFFF00"/>
              </a:solidFill>
              <a:latin typeface="Bookman Old Style" pitchFamily="18" charset="0"/>
            </a:endParaRPr>
          </a:p>
          <a:p>
            <a:pPr algn="ctr">
              <a:lnSpc>
                <a:spcPct val="50000"/>
              </a:lnSpc>
            </a:pPr>
            <a:r>
              <a:rPr lang="en-US" sz="3200" i="1">
                <a:solidFill>
                  <a:srgbClr val="FFFF00"/>
                </a:solidFill>
                <a:latin typeface="Bookman Old Style" pitchFamily="18" charset="0"/>
              </a:rPr>
              <a:t> with </a:t>
            </a:r>
            <a:r>
              <a:rPr lang="en-US" sz="3200" i="1">
                <a:solidFill>
                  <a:srgbClr val="FFFF00"/>
                </a:solidFill>
                <a:latin typeface="Bookman Old Style" pitchFamily="18" charset="0"/>
                <a:hlinkClick r:id="rId4" tooltip="Ermine"/>
              </a:rPr>
              <a:t>ermine</a:t>
            </a:r>
            <a:r>
              <a:rPr lang="en-US" sz="3200" i="1">
                <a:solidFill>
                  <a:srgbClr val="FFFF00"/>
                </a:solidFill>
                <a:latin typeface="Bookman Old Style" pitchFamily="18" charset="0"/>
              </a:rPr>
              <a:t>.</a:t>
            </a:r>
            <a:endParaRPr lang="ru-RU" sz="3200" i="1">
              <a:solidFill>
                <a:srgbClr val="FFFF00"/>
              </a:solidFill>
              <a:latin typeface="Bookman Old Style" pitchFamily="18" charset="0"/>
              <a:cs typeface="Times New Roman" pitchFamily="18" charset="0"/>
            </a:endParaRPr>
          </a:p>
        </p:txBody>
      </p:sp>
      <p:pic>
        <p:nvPicPr>
          <p:cNvPr id="28675" name="Picture 19" descr="bottom"/>
          <p:cNvPicPr>
            <a:picLocks noChangeAspect="1" noChangeArrowheads="1"/>
          </p:cNvPicPr>
          <p:nvPr/>
        </p:nvPicPr>
        <p:blipFill>
          <a:blip r:embed="rId5"/>
          <a:srcRect/>
          <a:stretch>
            <a:fillRect/>
          </a:stretch>
        </p:blipFill>
        <p:spPr bwMode="auto">
          <a:xfrm>
            <a:off x="3962400" y="6446838"/>
            <a:ext cx="1295400" cy="411162"/>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Прямоугольник 1"/>
          <p:cNvSpPr>
            <a:spLocks noChangeArrowheads="1"/>
          </p:cNvSpPr>
          <p:nvPr/>
        </p:nvSpPr>
        <p:spPr bwMode="auto">
          <a:xfrm>
            <a:off x="4572000" y="1295400"/>
            <a:ext cx="4343400" cy="3324225"/>
          </a:xfrm>
          <a:prstGeom prst="rect">
            <a:avLst/>
          </a:prstGeom>
          <a:noFill/>
          <a:ln w="9525">
            <a:noFill/>
            <a:miter lim="800000"/>
            <a:headEnd/>
            <a:tailEnd/>
          </a:ln>
        </p:spPr>
        <p:txBody>
          <a:bodyPr>
            <a:spAutoFit/>
          </a:bodyPr>
          <a:lstStyle/>
          <a:p>
            <a:pPr algn="ctr">
              <a:lnSpc>
                <a:spcPct val="50000"/>
              </a:lnSpc>
            </a:pPr>
            <a:r>
              <a:rPr lang="en-US" b="1">
                <a:solidFill>
                  <a:srgbClr val="FFFF00"/>
                </a:solidFill>
                <a:latin typeface="Baskerville Old Face" pitchFamily="18" charset="0"/>
              </a:rPr>
              <a:t>William Cecil, 1st Baron </a:t>
            </a:r>
          </a:p>
          <a:p>
            <a:pPr algn="ctr">
              <a:lnSpc>
                <a:spcPct val="50000"/>
              </a:lnSpc>
            </a:pPr>
            <a:endParaRPr lang="en-US" b="1">
              <a:solidFill>
                <a:srgbClr val="FFFF00"/>
              </a:solidFill>
              <a:latin typeface="Baskerville Old Face" pitchFamily="18" charset="0"/>
            </a:endParaRPr>
          </a:p>
          <a:p>
            <a:pPr algn="ctr">
              <a:lnSpc>
                <a:spcPct val="50000"/>
              </a:lnSpc>
            </a:pPr>
            <a:r>
              <a:rPr lang="en-US" b="1">
                <a:solidFill>
                  <a:srgbClr val="FFFF00"/>
                </a:solidFill>
                <a:latin typeface="Baskerville Old Face" pitchFamily="18" charset="0"/>
              </a:rPr>
              <a:t>Burghley </a:t>
            </a:r>
            <a:r>
              <a:rPr lang="en-US">
                <a:solidFill>
                  <a:srgbClr val="FFFF00"/>
                </a:solidFill>
                <a:latin typeface="Baskerville Old Face" pitchFamily="18" charset="0"/>
              </a:rPr>
              <a:t>  was an English </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statesman, the chief advisor </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of Queen Elizabeth I for most of her</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reign, twice Secretary of</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State (1550–1553 and 1558–1572)</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and Lord High Treasurer from 1572.</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He was the founder of the Cecil </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dynasty which has produced many</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politicians including two Prime</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Ministers.</a:t>
            </a:r>
            <a:endParaRPr lang="ru-RU">
              <a:solidFill>
                <a:srgbClr val="FFFF00"/>
              </a:solidFill>
              <a:latin typeface="Times New Roman" pitchFamily="18" charset="0"/>
              <a:cs typeface="Times New Roman" pitchFamily="18" charset="0"/>
            </a:endParaRPr>
          </a:p>
        </p:txBody>
      </p:sp>
      <p:pic>
        <p:nvPicPr>
          <p:cNvPr id="29698" name="Рисунок 4" descr="William_Cecil,_1st_Baron_Burghley_from_NPG_(2).jpg"/>
          <p:cNvPicPr>
            <a:picLocks noChangeAspect="1"/>
          </p:cNvPicPr>
          <p:nvPr/>
        </p:nvPicPr>
        <p:blipFill>
          <a:blip r:embed="rId2"/>
          <a:srcRect/>
          <a:stretch>
            <a:fillRect/>
          </a:stretch>
        </p:blipFill>
        <p:spPr bwMode="auto">
          <a:xfrm>
            <a:off x="228600" y="838200"/>
            <a:ext cx="4267200" cy="5373688"/>
          </a:xfrm>
          <a:prstGeom prst="rect">
            <a:avLst/>
          </a:prstGeom>
          <a:noFill/>
          <a:ln w="9525">
            <a:noFill/>
            <a:miter lim="800000"/>
            <a:headEnd/>
            <a:tailEnd/>
          </a:ln>
        </p:spPr>
      </p:pic>
      <p:sp>
        <p:nvSpPr>
          <p:cNvPr id="6" name="TextBox 5"/>
          <p:cNvSpPr txBox="1"/>
          <p:nvPr/>
        </p:nvSpPr>
        <p:spPr>
          <a:xfrm>
            <a:off x="2286000" y="304800"/>
            <a:ext cx="5105400" cy="563563"/>
          </a:xfrm>
          <a:prstGeom prst="rect">
            <a:avLst/>
          </a:prstGeom>
          <a:noFill/>
        </p:spPr>
        <p:txBody>
          <a:bodyPr>
            <a:spAutoFit/>
          </a:bodyPr>
          <a:lstStyle/>
          <a:p>
            <a:pPr>
              <a:lnSpc>
                <a:spcPct val="50000"/>
              </a:lnSpc>
              <a:defRPr/>
            </a:pPr>
            <a:r>
              <a:rPr lang="en-US" sz="5400" i="1" dirty="0">
                <a:solidFill>
                  <a:srgbClr val="FFCC99"/>
                </a:solidFill>
                <a:effectLst>
                  <a:outerShdw blurRad="38100" dist="38100" dir="2700000" algn="tl">
                    <a:srgbClr val="000000">
                      <a:alpha val="43137"/>
                    </a:srgbClr>
                  </a:outerShdw>
                </a:effectLst>
                <a:latin typeface="Georgia" pitchFamily="18" charset="0"/>
                <a:cs typeface="+mn-cs"/>
              </a:rPr>
              <a:t>William Cecil</a:t>
            </a:r>
            <a:endParaRPr lang="ru-RU" sz="5400" i="1" dirty="0">
              <a:solidFill>
                <a:srgbClr val="FFCC99"/>
              </a:solidFill>
              <a:effectLst>
                <a:outerShdw blurRad="38100" dist="38100" dir="2700000" algn="tl">
                  <a:srgbClr val="000000">
                    <a:alpha val="43137"/>
                  </a:srgbClr>
                </a:outerShdw>
              </a:effectLst>
              <a:latin typeface="Georgia" pitchFamily="18" charset="0"/>
              <a:cs typeface="+mn-cs"/>
            </a:endParaRPr>
          </a:p>
        </p:txBody>
      </p:sp>
      <p:pic>
        <p:nvPicPr>
          <p:cNvPr id="29700" name="Picture 4" descr="bottom"/>
          <p:cNvPicPr>
            <a:picLocks noChangeAspect="1" noChangeArrowheads="1"/>
          </p:cNvPicPr>
          <p:nvPr/>
        </p:nvPicPr>
        <p:blipFill>
          <a:blip r:embed="rId3"/>
          <a:srcRect/>
          <a:stretch>
            <a:fillRect/>
          </a:stretch>
        </p:blipFill>
        <p:spPr bwMode="auto">
          <a:xfrm>
            <a:off x="3886200" y="6446838"/>
            <a:ext cx="1295400" cy="411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descr="bord2"/>
          <p:cNvPicPr>
            <a:picLocks noChangeAspect="1" noChangeArrowheads="1"/>
          </p:cNvPicPr>
          <p:nvPr/>
        </p:nvPicPr>
        <p:blipFill>
          <a:blip r:embed="rId2"/>
          <a:srcRect/>
          <a:stretch>
            <a:fillRect/>
          </a:stretch>
        </p:blipFill>
        <p:spPr bwMode="auto">
          <a:xfrm>
            <a:off x="7162800" y="2895600"/>
            <a:ext cx="1077913" cy="1143000"/>
          </a:xfrm>
          <a:prstGeom prst="rect">
            <a:avLst/>
          </a:prstGeom>
          <a:noFill/>
          <a:ln w="9525">
            <a:noFill/>
            <a:miter lim="800000"/>
            <a:headEnd/>
            <a:tailEnd/>
          </a:ln>
        </p:spPr>
      </p:pic>
      <p:pic>
        <p:nvPicPr>
          <p:cNvPr id="30722" name="Picture 6" descr="bord2"/>
          <p:cNvPicPr>
            <a:picLocks noChangeAspect="1" noChangeArrowheads="1"/>
          </p:cNvPicPr>
          <p:nvPr/>
        </p:nvPicPr>
        <p:blipFill>
          <a:blip r:embed="rId2"/>
          <a:srcRect/>
          <a:stretch>
            <a:fillRect/>
          </a:stretch>
        </p:blipFill>
        <p:spPr bwMode="auto">
          <a:xfrm rot="10800000">
            <a:off x="914400" y="2895600"/>
            <a:ext cx="1077913" cy="1143000"/>
          </a:xfrm>
          <a:prstGeom prst="rect">
            <a:avLst/>
          </a:prstGeom>
          <a:noFill/>
          <a:ln w="9525">
            <a:noFill/>
            <a:miter lim="800000"/>
            <a:headEnd/>
            <a:tailEnd/>
          </a:ln>
        </p:spPr>
      </p:pic>
      <p:pic>
        <p:nvPicPr>
          <p:cNvPr id="30723" name="Рисунок 5" descr="Elizabeth_I_when_a_Princess.jpg"/>
          <p:cNvPicPr>
            <a:picLocks noChangeAspect="1"/>
          </p:cNvPicPr>
          <p:nvPr/>
        </p:nvPicPr>
        <p:blipFill>
          <a:blip r:embed="rId3">
            <a:lum bright="-10000" contrast="20000"/>
          </a:blip>
          <a:srcRect/>
          <a:stretch>
            <a:fillRect/>
          </a:stretch>
        </p:blipFill>
        <p:spPr bwMode="auto">
          <a:xfrm>
            <a:off x="2133600" y="214313"/>
            <a:ext cx="4876800" cy="6429375"/>
          </a:xfrm>
          <a:prstGeom prst="rect">
            <a:avLst/>
          </a:prstGeom>
          <a:noFill/>
          <a:ln w="9525">
            <a:noFill/>
            <a:miter lim="800000"/>
            <a:headEnd/>
            <a:tailEnd/>
          </a:ln>
        </p:spPr>
      </p:pic>
      <p:sp>
        <p:nvSpPr>
          <p:cNvPr id="30724" name="Прямоугольник 6"/>
          <p:cNvSpPr>
            <a:spLocks noChangeArrowheads="1"/>
          </p:cNvSpPr>
          <p:nvPr/>
        </p:nvSpPr>
        <p:spPr bwMode="auto">
          <a:xfrm>
            <a:off x="2209800" y="304800"/>
            <a:ext cx="4572000" cy="574675"/>
          </a:xfrm>
          <a:prstGeom prst="rect">
            <a:avLst/>
          </a:prstGeom>
          <a:noFill/>
          <a:ln w="9525">
            <a:noFill/>
            <a:miter lim="800000"/>
            <a:headEnd/>
            <a:tailEnd/>
          </a:ln>
        </p:spPr>
        <p:txBody>
          <a:bodyPr>
            <a:spAutoFit/>
          </a:bodyPr>
          <a:lstStyle/>
          <a:p>
            <a:pPr>
              <a:lnSpc>
                <a:spcPct val="50000"/>
              </a:lnSpc>
            </a:pPr>
            <a:r>
              <a:rPr lang="en-US" i="1">
                <a:solidFill>
                  <a:srgbClr val="FFFF00"/>
                </a:solidFill>
                <a:latin typeface="Georgia" pitchFamily="18" charset="0"/>
              </a:rPr>
              <a:t>The Lady Elizabeth in about 1546, by</a:t>
            </a:r>
          </a:p>
          <a:p>
            <a:pPr>
              <a:lnSpc>
                <a:spcPct val="50000"/>
              </a:lnSpc>
            </a:pPr>
            <a:endParaRPr lang="en-US" i="1">
              <a:solidFill>
                <a:srgbClr val="FFFF00"/>
              </a:solidFill>
              <a:latin typeface="Georgia" pitchFamily="18" charset="0"/>
            </a:endParaRPr>
          </a:p>
          <a:p>
            <a:pPr>
              <a:lnSpc>
                <a:spcPct val="50000"/>
              </a:lnSpc>
            </a:pPr>
            <a:r>
              <a:rPr lang="en-US" i="1">
                <a:solidFill>
                  <a:srgbClr val="FFFF00"/>
                </a:solidFill>
                <a:latin typeface="Georgia" pitchFamily="18" charset="0"/>
              </a:rPr>
              <a:t> an unknown artist.</a:t>
            </a:r>
            <a:endParaRPr lang="ru-RU" i="1">
              <a:solidFill>
                <a:srgbClr val="FFFF00"/>
              </a:solidFill>
              <a:latin typeface="Georgia" pitchFamily="18" charset="0"/>
            </a:endParaRPr>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2"/>
          <p:cNvSpPr txBox="1">
            <a:spLocks noChangeArrowheads="1"/>
          </p:cNvSpPr>
          <p:nvPr/>
        </p:nvSpPr>
        <p:spPr bwMode="auto">
          <a:xfrm>
            <a:off x="4114800" y="914400"/>
            <a:ext cx="5029200" cy="4616450"/>
          </a:xfrm>
          <a:prstGeom prst="rect">
            <a:avLst/>
          </a:prstGeom>
          <a:noFill/>
          <a:ln w="9525">
            <a:noFill/>
            <a:miter lim="800000"/>
            <a:headEnd/>
            <a:tailEnd/>
          </a:ln>
        </p:spPr>
        <p:txBody>
          <a:bodyPr>
            <a:spAutoFit/>
          </a:bodyPr>
          <a:lstStyle/>
          <a:p>
            <a:pPr algn="ctr">
              <a:lnSpc>
                <a:spcPct val="50000"/>
              </a:lnSpc>
            </a:pPr>
            <a:r>
              <a:rPr lang="en-US">
                <a:solidFill>
                  <a:srgbClr val="FFFF00"/>
                </a:solidFill>
                <a:latin typeface="Baskerville Old Face" pitchFamily="18" charset="0"/>
              </a:rPr>
              <a:t>Robert Dudley, 1st Earl of </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Leicester  was an </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English nobleman and</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the favourite and close friend </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of Elizabeth I from her first</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year on the throne until his</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death. She giving him reason</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to hope, he was a suitor for</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the Queen's hand for many</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years. In 1564 Dudley</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became Earl of Leicester and</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from 1563 one of the greatest</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landowners in North </a:t>
            </a:r>
          </a:p>
          <a:p>
            <a:pPr algn="ctr">
              <a:lnSpc>
                <a:spcPct val="50000"/>
              </a:lnSpc>
            </a:pPr>
            <a:endParaRPr lang="en-US" sz="2800">
              <a:solidFill>
                <a:srgbClr val="FFFF00"/>
              </a:solidFill>
            </a:endParaRPr>
          </a:p>
          <a:p>
            <a:pPr algn="ctr">
              <a:lnSpc>
                <a:spcPct val="50000"/>
              </a:lnSpc>
            </a:pPr>
            <a:r>
              <a:rPr lang="en-US">
                <a:solidFill>
                  <a:srgbClr val="FFFF00"/>
                </a:solidFill>
                <a:latin typeface="Baskerville Old Face" pitchFamily="18" charset="0"/>
              </a:rPr>
              <a:t>Wales and the EnglishWest</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Midlands by royal grants.</a:t>
            </a:r>
            <a:endParaRPr lang="ru-RU" i="1">
              <a:solidFill>
                <a:srgbClr val="FFFF00"/>
              </a:solidFill>
              <a:latin typeface="Times New Roman" pitchFamily="18" charset="0"/>
              <a:cs typeface="Times New Roman" pitchFamily="18" charset="0"/>
            </a:endParaRPr>
          </a:p>
        </p:txBody>
      </p:sp>
      <p:pic>
        <p:nvPicPr>
          <p:cNvPr id="31746" name="Picture 4" descr="bottom"/>
          <p:cNvPicPr>
            <a:picLocks noChangeAspect="1" noChangeArrowheads="1"/>
          </p:cNvPicPr>
          <p:nvPr/>
        </p:nvPicPr>
        <p:blipFill>
          <a:blip r:embed="rId2"/>
          <a:srcRect/>
          <a:stretch>
            <a:fillRect/>
          </a:stretch>
        </p:blipFill>
        <p:spPr bwMode="auto">
          <a:xfrm>
            <a:off x="3886200" y="6446838"/>
            <a:ext cx="1295400" cy="411162"/>
          </a:xfrm>
          <a:prstGeom prst="rect">
            <a:avLst/>
          </a:prstGeom>
          <a:noFill/>
          <a:ln w="9525">
            <a:noFill/>
            <a:miter lim="800000"/>
            <a:headEnd/>
            <a:tailEnd/>
          </a:ln>
        </p:spPr>
      </p:pic>
      <p:pic>
        <p:nvPicPr>
          <p:cNvPr id="5" name="Рисунок 4" descr="Robert_Dudley_Leicester.jpg"/>
          <p:cNvPicPr>
            <a:picLocks noChangeAspect="1"/>
          </p:cNvPicPr>
          <p:nvPr/>
        </p:nvPicPr>
        <p:blipFill>
          <a:blip r:embed="rId3">
            <a:lum bright="-10000"/>
          </a:blip>
          <a:stretch>
            <a:fillRect/>
          </a:stretch>
        </p:blipFill>
        <p:spPr>
          <a:xfrm>
            <a:off x="0" y="762000"/>
            <a:ext cx="4197293" cy="5638800"/>
          </a:xfrm>
          <a:prstGeom prst="rect">
            <a:avLst/>
          </a:prstGeom>
          <a:ln>
            <a:noFill/>
          </a:ln>
          <a:effectLst>
            <a:softEdge rad="112500"/>
          </a:effectLst>
        </p:spPr>
      </p:pic>
      <p:sp>
        <p:nvSpPr>
          <p:cNvPr id="6" name="TextBox 5"/>
          <p:cNvSpPr txBox="1"/>
          <p:nvPr/>
        </p:nvSpPr>
        <p:spPr>
          <a:xfrm>
            <a:off x="1524000" y="228600"/>
            <a:ext cx="5562600" cy="563563"/>
          </a:xfrm>
          <a:prstGeom prst="rect">
            <a:avLst/>
          </a:prstGeom>
          <a:noFill/>
        </p:spPr>
        <p:txBody>
          <a:bodyPr>
            <a:spAutoFit/>
          </a:bodyPr>
          <a:lstStyle/>
          <a:p>
            <a:pPr algn="ctr">
              <a:lnSpc>
                <a:spcPct val="50000"/>
              </a:lnSpc>
              <a:defRPr/>
            </a:pPr>
            <a:r>
              <a:rPr lang="en-US" sz="5400" i="1" dirty="0">
                <a:solidFill>
                  <a:srgbClr val="FFCC99"/>
                </a:solidFill>
                <a:effectLst>
                  <a:outerShdw blurRad="38100" dist="38100" dir="2700000" algn="tl">
                    <a:srgbClr val="000000">
                      <a:alpha val="43137"/>
                    </a:srgbClr>
                  </a:outerShdw>
                </a:effectLst>
                <a:latin typeface="Georgia" pitchFamily="18" charset="0"/>
                <a:cs typeface="+mn-cs"/>
              </a:rPr>
              <a:t>Robert Dudley</a:t>
            </a:r>
          </a:p>
        </p:txBody>
      </p:sp>
    </p:spTree>
  </p:cSld>
  <p:clrMapOvr>
    <a:masterClrMapping/>
  </p:clrMapOvr>
  <p:transition>
    <p:strip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Безымянный"/>
          <p:cNvPicPr>
            <a:picLocks noChangeAspect="1" noChangeArrowheads="1"/>
          </p:cNvPicPr>
          <p:nvPr/>
        </p:nvPicPr>
        <p:blipFill>
          <a:blip r:embed="rId2">
            <a:lum bright="-10000" contrast="20000"/>
          </a:blip>
          <a:srcRect/>
          <a:stretch>
            <a:fillRect/>
          </a:stretch>
        </p:blipFill>
        <p:spPr bwMode="auto">
          <a:xfrm>
            <a:off x="571500" y="533400"/>
            <a:ext cx="4381500" cy="5715000"/>
          </a:xfrm>
          <a:prstGeom prst="rect">
            <a:avLst/>
          </a:prstGeom>
          <a:noFill/>
          <a:ln w="76200">
            <a:solidFill>
              <a:srgbClr val="FFCC99"/>
            </a:solidFill>
            <a:miter lim="800000"/>
            <a:headEnd/>
            <a:tailEnd/>
          </a:ln>
        </p:spPr>
      </p:pic>
      <p:sp>
        <p:nvSpPr>
          <p:cNvPr id="7171" name="Text Box 5"/>
          <p:cNvSpPr txBox="1">
            <a:spLocks noChangeArrowheads="1"/>
          </p:cNvSpPr>
          <p:nvPr/>
        </p:nvSpPr>
        <p:spPr bwMode="auto">
          <a:xfrm>
            <a:off x="5257800" y="1905000"/>
            <a:ext cx="3352800" cy="3046413"/>
          </a:xfrm>
          <a:prstGeom prst="rect">
            <a:avLst/>
          </a:prstGeom>
          <a:noFill/>
          <a:ln w="9525">
            <a:noFill/>
            <a:miter lim="800000"/>
            <a:headEnd/>
            <a:tailEnd/>
          </a:ln>
        </p:spPr>
        <p:txBody>
          <a:bodyPr>
            <a:spAutoFit/>
          </a:bodyPr>
          <a:lstStyle/>
          <a:p>
            <a:pPr>
              <a:spcBef>
                <a:spcPct val="50000"/>
              </a:spcBef>
              <a:defRPr/>
            </a:pPr>
            <a:r>
              <a:rPr lang="en-US" sz="2400" i="1" dirty="0">
                <a:solidFill>
                  <a:srgbClr val="FFCC99"/>
                </a:solidFill>
                <a:effectLst>
                  <a:outerShdw blurRad="38100" dist="38100" dir="2700000" algn="tl">
                    <a:srgbClr val="000000">
                      <a:alpha val="43137"/>
                    </a:srgbClr>
                  </a:outerShdw>
                </a:effectLst>
                <a:latin typeface="Georgia" pitchFamily="18" charset="0"/>
                <a:cs typeface="+mn-cs"/>
              </a:rPr>
              <a:t>Elizabeth liked luxury. She had 300 dresses, a lot of diamonds, wigs, cosmetics. When she stood she seemed to be the Sun, or the Star which dazzled its magnificence…</a:t>
            </a:r>
            <a:endParaRPr lang="ru-RU" sz="2400" i="1" dirty="0">
              <a:solidFill>
                <a:srgbClr val="FFCC99"/>
              </a:solidFill>
              <a:latin typeface="Georgia" pitchFamily="18" charset="0"/>
              <a:cs typeface="+mn-cs"/>
            </a:endParaRPr>
          </a:p>
        </p:txBody>
      </p:sp>
      <p:pic>
        <p:nvPicPr>
          <p:cNvPr id="32771" name="Picture 4" descr="bottom"/>
          <p:cNvPicPr>
            <a:picLocks noChangeAspect="1" noChangeArrowheads="1"/>
          </p:cNvPicPr>
          <p:nvPr/>
        </p:nvPicPr>
        <p:blipFill>
          <a:blip r:embed="rId3"/>
          <a:srcRect/>
          <a:stretch>
            <a:fillRect/>
          </a:stretch>
        </p:blipFill>
        <p:spPr bwMode="auto">
          <a:xfrm>
            <a:off x="3810000" y="6446838"/>
            <a:ext cx="1295400" cy="411162"/>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lum bright="-10000" contrast="10000"/>
          </a:blip>
          <a:srcRect/>
          <a:stretch>
            <a:fillRect/>
          </a:stretch>
        </p:blipFill>
        <p:spPr bwMode="auto">
          <a:xfrm>
            <a:off x="228600" y="1066800"/>
            <a:ext cx="3886200" cy="5302583"/>
          </a:xfrm>
          <a:prstGeom prst="rect">
            <a:avLst/>
          </a:prstGeom>
          <a:ln w="88900" cap="sq" cmpd="thickThin">
            <a:solidFill>
              <a:srgbClr val="000000"/>
            </a:solidFill>
            <a:prstDash val="solid"/>
            <a:miter lim="800000"/>
          </a:ln>
          <a:effectLst>
            <a:innerShdw blurRad="76200">
              <a:srgbClr val="000000"/>
            </a:innerShdw>
          </a:effectLst>
        </p:spPr>
      </p:pic>
      <p:sp>
        <p:nvSpPr>
          <p:cNvPr id="33794" name="Прямоугольник 2"/>
          <p:cNvSpPr>
            <a:spLocks noChangeArrowheads="1"/>
          </p:cNvSpPr>
          <p:nvPr/>
        </p:nvSpPr>
        <p:spPr bwMode="auto">
          <a:xfrm>
            <a:off x="4419600" y="838200"/>
            <a:ext cx="4572000" cy="5786438"/>
          </a:xfrm>
          <a:prstGeom prst="rect">
            <a:avLst/>
          </a:prstGeom>
          <a:noFill/>
          <a:ln w="9525">
            <a:noFill/>
            <a:miter lim="800000"/>
            <a:headEnd/>
            <a:tailEnd/>
          </a:ln>
        </p:spPr>
        <p:txBody>
          <a:bodyPr>
            <a:spAutoFit/>
          </a:bodyPr>
          <a:lstStyle/>
          <a:p>
            <a:pPr>
              <a:lnSpc>
                <a:spcPct val="50000"/>
              </a:lnSpc>
            </a:pPr>
            <a:r>
              <a:rPr lang="en-US" b="1">
                <a:solidFill>
                  <a:srgbClr val="FFFF00"/>
                </a:solidFill>
                <a:latin typeface="Baskerville Old Face" pitchFamily="18" charset="0"/>
              </a:rPr>
              <a:t>Sir Francis Drake</a:t>
            </a:r>
            <a:r>
              <a:rPr lang="en-US">
                <a:solidFill>
                  <a:srgbClr val="FFFF00"/>
                </a:solidFill>
                <a:latin typeface="Baskerville Old Face" pitchFamily="18" charset="0"/>
              </a:rPr>
              <a:t>, Vice </a:t>
            </a:r>
            <a:endParaRPr lang="en-US">
              <a:solidFill>
                <a:srgbClr val="FFFF00"/>
              </a:solidFill>
              <a:latin typeface="Baskerville Old Face" pitchFamily="18" charset="0"/>
              <a:hlinkClick r:id="rId3" tooltip="Vice Admiral"/>
            </a:endParaRPr>
          </a:p>
          <a:p>
            <a:pPr>
              <a:lnSpc>
                <a:spcPct val="50000"/>
              </a:lnSpc>
            </a:pPr>
            <a:endParaRPr lang="en-US">
              <a:solidFill>
                <a:srgbClr val="FFFF00"/>
              </a:solidFill>
              <a:latin typeface="Baskerville Old Face" pitchFamily="18" charset="0"/>
              <a:hlinkClick r:id="rId3" tooltip="Vice Admiral"/>
            </a:endParaRPr>
          </a:p>
          <a:p>
            <a:pPr>
              <a:lnSpc>
                <a:spcPct val="50000"/>
              </a:lnSpc>
            </a:pPr>
            <a:r>
              <a:rPr lang="en-US">
                <a:solidFill>
                  <a:srgbClr val="FFFF00"/>
                </a:solidFill>
                <a:latin typeface="Baskerville Old Face" pitchFamily="18" charset="0"/>
              </a:rPr>
              <a:t>Admiral (1540 – 27 January 1596) was</a:t>
            </a:r>
          </a:p>
          <a:p>
            <a:pPr>
              <a:lnSpc>
                <a:spcPct val="50000"/>
              </a:lnSpc>
            </a:pPr>
            <a:endParaRPr lang="en-US">
              <a:solidFill>
                <a:srgbClr val="FFFF00"/>
              </a:solidFill>
              <a:latin typeface="Baskerville Old Face" pitchFamily="18" charset="0"/>
            </a:endParaRPr>
          </a:p>
          <a:p>
            <a:pPr>
              <a:lnSpc>
                <a:spcPct val="50000"/>
              </a:lnSpc>
            </a:pPr>
            <a:r>
              <a:rPr lang="en-US">
                <a:solidFill>
                  <a:srgbClr val="FFFF00"/>
                </a:solidFill>
                <a:latin typeface="Baskerville Old Face" pitchFamily="18" charset="0"/>
              </a:rPr>
              <a:t> an English sea </a:t>
            </a:r>
          </a:p>
          <a:p>
            <a:pPr>
              <a:lnSpc>
                <a:spcPct val="50000"/>
              </a:lnSpc>
            </a:pPr>
            <a:endParaRPr lang="en-US">
              <a:solidFill>
                <a:srgbClr val="FFFF00"/>
              </a:solidFill>
              <a:latin typeface="Baskerville Old Face" pitchFamily="18" charset="0"/>
            </a:endParaRPr>
          </a:p>
          <a:p>
            <a:pPr>
              <a:lnSpc>
                <a:spcPct val="50000"/>
              </a:lnSpc>
            </a:pPr>
            <a:r>
              <a:rPr lang="en-US">
                <a:solidFill>
                  <a:srgbClr val="FFFF00"/>
                </a:solidFill>
                <a:latin typeface="Baskerville Old Face" pitchFamily="18" charset="0"/>
              </a:rPr>
              <a:t>captain, privateer, navigator, slaver, </a:t>
            </a:r>
          </a:p>
          <a:p>
            <a:pPr>
              <a:lnSpc>
                <a:spcPct val="50000"/>
              </a:lnSpc>
            </a:pPr>
            <a:endParaRPr lang="en-US">
              <a:solidFill>
                <a:srgbClr val="FFFF00"/>
              </a:solidFill>
              <a:latin typeface="Baskerville Old Face" pitchFamily="18" charset="0"/>
            </a:endParaRPr>
          </a:p>
          <a:p>
            <a:pPr>
              <a:lnSpc>
                <a:spcPct val="50000"/>
              </a:lnSpc>
            </a:pPr>
            <a:r>
              <a:rPr lang="en-US">
                <a:solidFill>
                  <a:srgbClr val="FFFF00"/>
                </a:solidFill>
                <a:latin typeface="Baskerville Old Face" pitchFamily="18" charset="0"/>
              </a:rPr>
              <a:t>andpolitician of the Elizabethan </a:t>
            </a:r>
          </a:p>
          <a:p>
            <a:pPr>
              <a:lnSpc>
                <a:spcPct val="50000"/>
              </a:lnSpc>
            </a:pPr>
            <a:endParaRPr lang="en-US">
              <a:solidFill>
                <a:srgbClr val="FFFF00"/>
              </a:solidFill>
              <a:latin typeface="Baskerville Old Face" pitchFamily="18" charset="0"/>
            </a:endParaRPr>
          </a:p>
          <a:p>
            <a:pPr>
              <a:lnSpc>
                <a:spcPct val="50000"/>
              </a:lnSpc>
            </a:pPr>
            <a:r>
              <a:rPr lang="en-US">
                <a:solidFill>
                  <a:srgbClr val="FFFF00"/>
                </a:solidFill>
                <a:latin typeface="Baskerville Old Face" pitchFamily="18" charset="0"/>
              </a:rPr>
              <a:t>era. Elizabeth I of Englandawarded </a:t>
            </a:r>
          </a:p>
          <a:p>
            <a:pPr>
              <a:lnSpc>
                <a:spcPct val="50000"/>
              </a:lnSpc>
            </a:pPr>
            <a:endParaRPr lang="en-US">
              <a:solidFill>
                <a:srgbClr val="FFFF00"/>
              </a:solidFill>
              <a:latin typeface="Baskerville Old Face" pitchFamily="18" charset="0"/>
            </a:endParaRPr>
          </a:p>
          <a:p>
            <a:pPr>
              <a:lnSpc>
                <a:spcPct val="50000"/>
              </a:lnSpc>
            </a:pPr>
            <a:r>
              <a:rPr lang="en-US">
                <a:solidFill>
                  <a:srgbClr val="FFFF00"/>
                </a:solidFill>
                <a:latin typeface="Baskerville Old Face" pitchFamily="18" charset="0"/>
              </a:rPr>
              <a:t>Drake a knighthood in 1581. He was </a:t>
            </a:r>
          </a:p>
          <a:p>
            <a:pPr>
              <a:lnSpc>
                <a:spcPct val="50000"/>
              </a:lnSpc>
            </a:pPr>
            <a:endParaRPr lang="en-US">
              <a:solidFill>
                <a:srgbClr val="FFFF00"/>
              </a:solidFill>
              <a:latin typeface="Baskerville Old Face" pitchFamily="18" charset="0"/>
            </a:endParaRPr>
          </a:p>
          <a:p>
            <a:pPr>
              <a:lnSpc>
                <a:spcPct val="50000"/>
              </a:lnSpc>
            </a:pPr>
            <a:r>
              <a:rPr lang="en-US">
                <a:solidFill>
                  <a:srgbClr val="FFFF00"/>
                </a:solidFill>
                <a:latin typeface="Baskerville Old Face" pitchFamily="18" charset="0"/>
              </a:rPr>
              <a:t>second-in-command of the English </a:t>
            </a:r>
          </a:p>
          <a:p>
            <a:pPr>
              <a:lnSpc>
                <a:spcPct val="50000"/>
              </a:lnSpc>
            </a:pPr>
            <a:endParaRPr lang="en-US">
              <a:solidFill>
                <a:srgbClr val="FFFF00"/>
              </a:solidFill>
              <a:latin typeface="Baskerville Old Face" pitchFamily="18" charset="0"/>
            </a:endParaRPr>
          </a:p>
          <a:p>
            <a:pPr>
              <a:lnSpc>
                <a:spcPct val="50000"/>
              </a:lnSpc>
            </a:pPr>
            <a:r>
              <a:rPr lang="en-US">
                <a:solidFill>
                  <a:srgbClr val="FFFF00"/>
                </a:solidFill>
                <a:latin typeface="Baskerville Old Face" pitchFamily="18" charset="0"/>
              </a:rPr>
              <a:t>fleet against the Spanish Armada in</a:t>
            </a:r>
          </a:p>
          <a:p>
            <a:pPr>
              <a:lnSpc>
                <a:spcPct val="50000"/>
              </a:lnSpc>
            </a:pPr>
            <a:endParaRPr lang="en-US">
              <a:solidFill>
                <a:srgbClr val="FFFF00"/>
              </a:solidFill>
              <a:latin typeface="Baskerville Old Face" pitchFamily="18" charset="0"/>
            </a:endParaRPr>
          </a:p>
          <a:p>
            <a:pPr>
              <a:lnSpc>
                <a:spcPct val="50000"/>
              </a:lnSpc>
            </a:pPr>
            <a:r>
              <a:rPr lang="en-US">
                <a:solidFill>
                  <a:srgbClr val="FFFF00"/>
                </a:solidFill>
                <a:latin typeface="Baskerville Old Face" pitchFamily="18" charset="0"/>
              </a:rPr>
              <a:t> 1588. He also carried out the </a:t>
            </a:r>
          </a:p>
          <a:p>
            <a:pPr>
              <a:lnSpc>
                <a:spcPct val="50000"/>
              </a:lnSpc>
            </a:pPr>
            <a:endParaRPr lang="en-US">
              <a:solidFill>
                <a:srgbClr val="FFFF00"/>
              </a:solidFill>
              <a:latin typeface="Baskerville Old Face" pitchFamily="18" charset="0"/>
            </a:endParaRPr>
          </a:p>
          <a:p>
            <a:pPr>
              <a:lnSpc>
                <a:spcPct val="50000"/>
              </a:lnSpc>
            </a:pPr>
            <a:r>
              <a:rPr lang="en-US">
                <a:solidFill>
                  <a:srgbClr val="FFFF00"/>
                </a:solidFill>
                <a:latin typeface="Baskerville Old Face" pitchFamily="18" charset="0"/>
              </a:rPr>
              <a:t>second circumnavigation of the world, </a:t>
            </a:r>
          </a:p>
          <a:p>
            <a:pPr>
              <a:lnSpc>
                <a:spcPct val="50000"/>
              </a:lnSpc>
            </a:pPr>
            <a:endParaRPr lang="en-US">
              <a:solidFill>
                <a:srgbClr val="FFFF00"/>
              </a:solidFill>
              <a:latin typeface="Baskerville Old Face" pitchFamily="18" charset="0"/>
            </a:endParaRPr>
          </a:p>
          <a:p>
            <a:pPr>
              <a:lnSpc>
                <a:spcPct val="50000"/>
              </a:lnSpc>
            </a:pPr>
            <a:r>
              <a:rPr lang="en-US">
                <a:solidFill>
                  <a:srgbClr val="FFFF00"/>
                </a:solidFill>
                <a:latin typeface="Baskerville Old Face" pitchFamily="18" charset="0"/>
              </a:rPr>
              <a:t>from 1577 to 1580. He died </a:t>
            </a:r>
          </a:p>
          <a:p>
            <a:pPr>
              <a:lnSpc>
                <a:spcPct val="50000"/>
              </a:lnSpc>
            </a:pPr>
            <a:endParaRPr lang="en-US">
              <a:solidFill>
                <a:srgbClr val="FFFF00"/>
              </a:solidFill>
              <a:latin typeface="Baskerville Old Face" pitchFamily="18" charset="0"/>
            </a:endParaRPr>
          </a:p>
          <a:p>
            <a:pPr>
              <a:lnSpc>
                <a:spcPct val="50000"/>
              </a:lnSpc>
            </a:pPr>
            <a:r>
              <a:rPr lang="en-US">
                <a:solidFill>
                  <a:srgbClr val="FFFF00"/>
                </a:solidFill>
                <a:latin typeface="Baskerville Old Face" pitchFamily="18" charset="0"/>
              </a:rPr>
              <a:t>of dysentery in January 1596</a:t>
            </a:r>
            <a:r>
              <a:rPr lang="en-US" baseline="30000">
                <a:solidFill>
                  <a:srgbClr val="FFFF00"/>
                </a:solidFill>
                <a:latin typeface="Baskerville Old Face" pitchFamily="18" charset="0"/>
              </a:rPr>
              <a:t> </a:t>
            </a:r>
            <a:r>
              <a:rPr lang="en-US">
                <a:solidFill>
                  <a:srgbClr val="FFFF00"/>
                </a:solidFill>
                <a:latin typeface="Baskerville Old Face" pitchFamily="18" charset="0"/>
              </a:rPr>
              <a:t>after </a:t>
            </a:r>
          </a:p>
          <a:p>
            <a:pPr>
              <a:lnSpc>
                <a:spcPct val="50000"/>
              </a:lnSpc>
            </a:pPr>
            <a:endParaRPr lang="en-US">
              <a:solidFill>
                <a:srgbClr val="FFFF00"/>
              </a:solidFill>
              <a:latin typeface="Baskerville Old Face" pitchFamily="18" charset="0"/>
            </a:endParaRPr>
          </a:p>
          <a:p>
            <a:pPr>
              <a:lnSpc>
                <a:spcPct val="50000"/>
              </a:lnSpc>
            </a:pPr>
            <a:r>
              <a:rPr lang="en-US">
                <a:solidFill>
                  <a:srgbClr val="FFFF00"/>
                </a:solidFill>
                <a:latin typeface="Baskerville Old Face" pitchFamily="18" charset="0"/>
              </a:rPr>
              <a:t>unsuccessfully attacking San Juan,</a:t>
            </a:r>
          </a:p>
          <a:p>
            <a:pPr>
              <a:lnSpc>
                <a:spcPct val="50000"/>
              </a:lnSpc>
            </a:pPr>
            <a:endParaRPr lang="en-US">
              <a:solidFill>
                <a:srgbClr val="FFFF00"/>
              </a:solidFill>
              <a:latin typeface="Baskerville Old Face" pitchFamily="18" charset="0"/>
            </a:endParaRPr>
          </a:p>
          <a:p>
            <a:pPr>
              <a:lnSpc>
                <a:spcPct val="50000"/>
              </a:lnSpc>
            </a:pPr>
            <a:r>
              <a:rPr lang="en-US">
                <a:solidFill>
                  <a:srgbClr val="FFFF00"/>
                </a:solidFill>
                <a:latin typeface="Baskerville Old Face" pitchFamily="18" charset="0"/>
              </a:rPr>
              <a:t> Puerto Rico.</a:t>
            </a:r>
          </a:p>
          <a:p>
            <a:pPr>
              <a:lnSpc>
                <a:spcPct val="50000"/>
              </a:lnSpc>
            </a:pPr>
            <a:r>
              <a:rPr lang="en-US">
                <a:solidFill>
                  <a:srgbClr val="FFFF00"/>
                </a:solidFill>
                <a:latin typeface="Baskerville Old Face" pitchFamily="18" charset="0"/>
              </a:rPr>
              <a:t>His exploits were legendary, making </a:t>
            </a:r>
          </a:p>
          <a:p>
            <a:pPr>
              <a:lnSpc>
                <a:spcPct val="50000"/>
              </a:lnSpc>
            </a:pPr>
            <a:endParaRPr lang="en-US">
              <a:solidFill>
                <a:srgbClr val="FFFF00"/>
              </a:solidFill>
              <a:latin typeface="Baskerville Old Face" pitchFamily="18" charset="0"/>
            </a:endParaRPr>
          </a:p>
          <a:p>
            <a:pPr>
              <a:lnSpc>
                <a:spcPct val="50000"/>
              </a:lnSpc>
            </a:pPr>
            <a:r>
              <a:rPr lang="en-US">
                <a:solidFill>
                  <a:srgbClr val="FFFF00"/>
                </a:solidFill>
                <a:latin typeface="Baskerville Old Face" pitchFamily="18" charset="0"/>
              </a:rPr>
              <a:t>him a hero to the English but </a:t>
            </a:r>
          </a:p>
          <a:p>
            <a:pPr>
              <a:lnSpc>
                <a:spcPct val="50000"/>
              </a:lnSpc>
            </a:pPr>
            <a:endParaRPr lang="en-US">
              <a:solidFill>
                <a:srgbClr val="FFFF00"/>
              </a:solidFill>
              <a:latin typeface="Baskerville Old Face" pitchFamily="18" charset="0"/>
            </a:endParaRPr>
          </a:p>
          <a:p>
            <a:pPr>
              <a:lnSpc>
                <a:spcPct val="50000"/>
              </a:lnSpc>
            </a:pPr>
            <a:r>
              <a:rPr lang="en-US">
                <a:solidFill>
                  <a:srgbClr val="FFFF00"/>
                </a:solidFill>
                <a:latin typeface="Baskerville Old Face" pitchFamily="18" charset="0"/>
              </a:rPr>
              <a:t>a pirate to the Spaniards to whom he </a:t>
            </a:r>
          </a:p>
          <a:p>
            <a:pPr>
              <a:lnSpc>
                <a:spcPct val="50000"/>
              </a:lnSpc>
            </a:pPr>
            <a:endParaRPr lang="en-US">
              <a:solidFill>
                <a:srgbClr val="FFFF00"/>
              </a:solidFill>
              <a:latin typeface="Baskerville Old Face" pitchFamily="18" charset="0"/>
            </a:endParaRPr>
          </a:p>
          <a:p>
            <a:pPr>
              <a:lnSpc>
                <a:spcPct val="50000"/>
              </a:lnSpc>
            </a:pPr>
            <a:r>
              <a:rPr lang="en-US">
                <a:solidFill>
                  <a:srgbClr val="FFFF00"/>
                </a:solidFill>
                <a:latin typeface="Baskerville Old Face" pitchFamily="18" charset="0"/>
              </a:rPr>
              <a:t>was known as </a:t>
            </a:r>
            <a:r>
              <a:rPr lang="en-US" i="1">
                <a:solidFill>
                  <a:srgbClr val="FFCCCC"/>
                </a:solidFill>
                <a:latin typeface="Baskerville Old Face" pitchFamily="18" charset="0"/>
              </a:rPr>
              <a:t>El Draque</a:t>
            </a:r>
            <a:r>
              <a:rPr lang="en-US">
                <a:solidFill>
                  <a:srgbClr val="FFFF00"/>
                </a:solidFill>
                <a:latin typeface="Baskerville Old Face" pitchFamily="18" charset="0"/>
              </a:rPr>
              <a:t>.</a:t>
            </a:r>
            <a:r>
              <a:rPr lang="en-US" baseline="30000">
                <a:solidFill>
                  <a:srgbClr val="FFFF00"/>
                </a:solidFill>
                <a:latin typeface="Baskerville Old Face" pitchFamily="18" charset="0"/>
              </a:rPr>
              <a:t> </a:t>
            </a:r>
            <a:endParaRPr lang="en-US">
              <a:solidFill>
                <a:srgbClr val="FFFF00"/>
              </a:solidFill>
              <a:latin typeface="Baskerville Old Face" pitchFamily="18" charset="0"/>
            </a:endParaRPr>
          </a:p>
          <a:p>
            <a:pPr>
              <a:lnSpc>
                <a:spcPct val="50000"/>
              </a:lnSpc>
            </a:pPr>
            <a:endParaRPr lang="ru-RU">
              <a:solidFill>
                <a:srgbClr val="FFFF00"/>
              </a:solidFill>
              <a:latin typeface="Times New Roman" pitchFamily="18" charset="0"/>
              <a:cs typeface="Times New Roman" pitchFamily="18" charset="0"/>
            </a:endParaRPr>
          </a:p>
        </p:txBody>
      </p:sp>
      <p:pic>
        <p:nvPicPr>
          <p:cNvPr id="33795" name="Picture 4" descr="bottom"/>
          <p:cNvPicPr>
            <a:picLocks noChangeAspect="1" noChangeArrowheads="1"/>
          </p:cNvPicPr>
          <p:nvPr/>
        </p:nvPicPr>
        <p:blipFill>
          <a:blip r:embed="rId4"/>
          <a:srcRect/>
          <a:stretch>
            <a:fillRect/>
          </a:stretch>
        </p:blipFill>
        <p:spPr bwMode="auto">
          <a:xfrm>
            <a:off x="3429000" y="6446838"/>
            <a:ext cx="1295400" cy="411162"/>
          </a:xfrm>
          <a:prstGeom prst="rect">
            <a:avLst/>
          </a:prstGeom>
          <a:noFill/>
          <a:ln w="9525">
            <a:noFill/>
            <a:miter lim="800000"/>
            <a:headEnd/>
            <a:tailEnd/>
          </a:ln>
        </p:spPr>
      </p:pic>
      <p:sp>
        <p:nvSpPr>
          <p:cNvPr id="5" name="TextBox 4"/>
          <p:cNvSpPr txBox="1"/>
          <p:nvPr/>
        </p:nvSpPr>
        <p:spPr>
          <a:xfrm>
            <a:off x="1752600" y="304800"/>
            <a:ext cx="5713413" cy="563563"/>
          </a:xfrm>
          <a:prstGeom prst="rect">
            <a:avLst/>
          </a:prstGeom>
          <a:noFill/>
        </p:spPr>
        <p:txBody>
          <a:bodyPr wrap="none">
            <a:spAutoFit/>
          </a:bodyPr>
          <a:lstStyle/>
          <a:p>
            <a:pPr algn="ctr">
              <a:lnSpc>
                <a:spcPct val="50000"/>
              </a:lnSpc>
              <a:defRPr/>
            </a:pPr>
            <a:r>
              <a:rPr lang="en-US" sz="5400" i="1" dirty="0">
                <a:solidFill>
                  <a:srgbClr val="FFCC99"/>
                </a:solidFill>
                <a:effectLst>
                  <a:outerShdw blurRad="38100" dist="38100" dir="2700000" algn="tl">
                    <a:srgbClr val="000000">
                      <a:alpha val="43137"/>
                    </a:srgbClr>
                  </a:outerShdw>
                </a:effectLst>
                <a:latin typeface="Georgia" pitchFamily="18" charset="0"/>
                <a:cs typeface="+mn-cs"/>
              </a:rPr>
              <a:t>Sir Francis Drake</a:t>
            </a:r>
            <a:endParaRPr lang="ru-RU" sz="5400" i="1" dirty="0">
              <a:solidFill>
                <a:srgbClr val="FFCC99"/>
              </a:solidFill>
              <a:effectLst>
                <a:outerShdw blurRad="38100" dist="38100" dir="2700000" algn="tl">
                  <a:srgbClr val="000000">
                    <a:alpha val="43137"/>
                  </a:srgbClr>
                </a:outerShdw>
              </a:effectLst>
              <a:latin typeface="Georgia" pitchFamily="18" charset="0"/>
              <a:cs typeface="+mn-cs"/>
            </a:endParaRPr>
          </a:p>
        </p:txBody>
      </p:sp>
    </p:spTree>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6"/>
          <p:cNvSpPr txBox="1">
            <a:spLocks noChangeArrowheads="1"/>
          </p:cNvSpPr>
          <p:nvPr/>
        </p:nvSpPr>
        <p:spPr bwMode="auto">
          <a:xfrm>
            <a:off x="990600" y="5638800"/>
            <a:ext cx="8915400" cy="366713"/>
          </a:xfrm>
          <a:prstGeom prst="rect">
            <a:avLst/>
          </a:prstGeom>
          <a:noFill/>
          <a:ln w="9525">
            <a:noFill/>
            <a:miter lim="800000"/>
            <a:headEnd/>
            <a:tailEnd/>
          </a:ln>
        </p:spPr>
        <p:txBody>
          <a:bodyPr>
            <a:spAutoFit/>
          </a:bodyPr>
          <a:lstStyle/>
          <a:p>
            <a:pPr>
              <a:spcBef>
                <a:spcPct val="50000"/>
              </a:spcBef>
            </a:pPr>
            <a:endParaRPr lang="ru-RU" sz="1800"/>
          </a:p>
        </p:txBody>
      </p:sp>
      <p:sp>
        <p:nvSpPr>
          <p:cNvPr id="16386" name="Text Box 8"/>
          <p:cNvSpPr txBox="1">
            <a:spLocks noChangeArrowheads="1"/>
          </p:cNvSpPr>
          <p:nvPr/>
        </p:nvSpPr>
        <p:spPr bwMode="auto">
          <a:xfrm>
            <a:off x="762000" y="0"/>
            <a:ext cx="6858000" cy="461963"/>
          </a:xfrm>
          <a:prstGeom prst="rect">
            <a:avLst/>
          </a:prstGeom>
          <a:noFill/>
          <a:ln w="9525">
            <a:noFill/>
            <a:miter lim="800000"/>
            <a:headEnd/>
            <a:tailEnd/>
          </a:ln>
        </p:spPr>
        <p:txBody>
          <a:bodyPr>
            <a:spAutoFit/>
          </a:bodyPr>
          <a:lstStyle/>
          <a:p>
            <a:pPr algn="ctr">
              <a:spcBef>
                <a:spcPct val="50000"/>
              </a:spcBef>
            </a:pPr>
            <a:r>
              <a:rPr lang="en-US" sz="2400" b="1" i="1">
                <a:solidFill>
                  <a:srgbClr val="FFCC99"/>
                </a:solidFill>
                <a:latin typeface="Georgia" pitchFamily="18" charset="0"/>
              </a:rPr>
              <a:t>Henry</a:t>
            </a:r>
            <a:r>
              <a:rPr lang="ru-RU" sz="2400" b="1" i="1">
                <a:solidFill>
                  <a:srgbClr val="FFCC99"/>
                </a:solidFill>
                <a:latin typeface="Georgia" pitchFamily="18" charset="0"/>
              </a:rPr>
              <a:t> </a:t>
            </a:r>
            <a:r>
              <a:rPr lang="en-US" sz="2400" b="1" i="1">
                <a:solidFill>
                  <a:srgbClr val="FFCC99"/>
                </a:solidFill>
                <a:latin typeface="Georgia" pitchFamily="18" charset="0"/>
              </a:rPr>
              <a:t>VIII</a:t>
            </a:r>
            <a:r>
              <a:rPr lang="ru-RU" sz="2400" b="1" i="1">
                <a:solidFill>
                  <a:srgbClr val="FFCC99"/>
                </a:solidFill>
                <a:latin typeface="Georgia" pitchFamily="18" charset="0"/>
              </a:rPr>
              <a:t>  (1491-1547 )</a:t>
            </a:r>
          </a:p>
        </p:txBody>
      </p:sp>
      <p:pic>
        <p:nvPicPr>
          <p:cNvPr id="7174" name="Picture 14" descr="henry"/>
          <p:cNvPicPr>
            <a:picLocks noChangeAspect="1" noChangeArrowheads="1"/>
          </p:cNvPicPr>
          <p:nvPr/>
        </p:nvPicPr>
        <p:blipFill>
          <a:blip r:embed="rId2">
            <a:lum contrast="40000"/>
          </a:blip>
          <a:srcRect/>
          <a:stretch>
            <a:fillRect/>
          </a:stretch>
        </p:blipFill>
        <p:spPr bwMode="auto">
          <a:xfrm>
            <a:off x="2286000" y="533400"/>
            <a:ext cx="3552825" cy="5343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88" name="Picture 4" descr="bottom"/>
          <p:cNvPicPr>
            <a:picLocks noChangeAspect="1" noChangeArrowheads="1"/>
          </p:cNvPicPr>
          <p:nvPr/>
        </p:nvPicPr>
        <p:blipFill>
          <a:blip r:embed="rId3"/>
          <a:srcRect/>
          <a:stretch>
            <a:fillRect/>
          </a:stretch>
        </p:blipFill>
        <p:spPr bwMode="auto">
          <a:xfrm>
            <a:off x="3581400" y="6019800"/>
            <a:ext cx="1295400" cy="411163"/>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fade">
                                      <p:cBhvr>
                                        <p:cTn id="7" dur="800" decel="100000"/>
                                        <p:tgtEl>
                                          <p:spTgt spid="7174"/>
                                        </p:tgtEl>
                                      </p:cBhvr>
                                    </p:animEffect>
                                    <p:anim calcmode="lin" valueType="num">
                                      <p:cBhvr>
                                        <p:cTn id="8" dur="800" decel="100000" fill="hold"/>
                                        <p:tgtEl>
                                          <p:spTgt spid="7174"/>
                                        </p:tgtEl>
                                        <p:attrNameLst>
                                          <p:attrName>style.rotation</p:attrName>
                                        </p:attrNameLst>
                                      </p:cBhvr>
                                      <p:tavLst>
                                        <p:tav tm="0">
                                          <p:val>
                                            <p:fltVal val="-90"/>
                                          </p:val>
                                        </p:tav>
                                        <p:tav tm="100000">
                                          <p:val>
                                            <p:fltVal val="0"/>
                                          </p:val>
                                        </p:tav>
                                      </p:tavLst>
                                    </p:anim>
                                    <p:anim calcmode="lin" valueType="num">
                                      <p:cBhvr>
                                        <p:cTn id="9" dur="800" decel="100000" fill="hold"/>
                                        <p:tgtEl>
                                          <p:spTgt spid="7174"/>
                                        </p:tgtEl>
                                        <p:attrNameLst>
                                          <p:attrName>ppt_x</p:attrName>
                                        </p:attrNameLst>
                                      </p:cBhvr>
                                      <p:tavLst>
                                        <p:tav tm="0">
                                          <p:val>
                                            <p:strVal val="#ppt_x+0.4"/>
                                          </p:val>
                                        </p:tav>
                                        <p:tav tm="100000">
                                          <p:val>
                                            <p:strVal val="#ppt_x-0.05"/>
                                          </p:val>
                                        </p:tav>
                                      </p:tavLst>
                                    </p:anim>
                                    <p:anim calcmode="lin" valueType="num">
                                      <p:cBhvr>
                                        <p:cTn id="10" dur="800" decel="100000" fill="hold"/>
                                        <p:tgtEl>
                                          <p:spTgt spid="71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5"/>
          <p:cNvSpPr txBox="1">
            <a:spLocks noChangeArrowheads="1"/>
          </p:cNvSpPr>
          <p:nvPr/>
        </p:nvSpPr>
        <p:spPr bwMode="auto">
          <a:xfrm>
            <a:off x="685800" y="4648200"/>
            <a:ext cx="7772400" cy="366713"/>
          </a:xfrm>
          <a:prstGeom prst="rect">
            <a:avLst/>
          </a:prstGeom>
          <a:noFill/>
          <a:ln w="9525">
            <a:noFill/>
            <a:miter lim="800000"/>
            <a:headEnd/>
            <a:tailEnd/>
          </a:ln>
        </p:spPr>
        <p:txBody>
          <a:bodyPr>
            <a:spAutoFit/>
          </a:bodyPr>
          <a:lstStyle/>
          <a:p>
            <a:pPr>
              <a:spcBef>
                <a:spcPct val="50000"/>
              </a:spcBef>
            </a:pPr>
            <a:endParaRPr lang="ru-RU" sz="1800"/>
          </a:p>
        </p:txBody>
      </p:sp>
      <p:sp>
        <p:nvSpPr>
          <p:cNvPr id="5" name="TextBox 4"/>
          <p:cNvSpPr txBox="1"/>
          <p:nvPr/>
        </p:nvSpPr>
        <p:spPr>
          <a:xfrm>
            <a:off x="0" y="457200"/>
            <a:ext cx="9144000" cy="563563"/>
          </a:xfrm>
          <a:prstGeom prst="rect">
            <a:avLst/>
          </a:prstGeom>
          <a:noFill/>
        </p:spPr>
        <p:txBody>
          <a:bodyPr>
            <a:spAutoFit/>
          </a:bodyPr>
          <a:lstStyle/>
          <a:p>
            <a:pPr algn="ctr">
              <a:lnSpc>
                <a:spcPct val="50000"/>
              </a:lnSpc>
              <a:defRPr/>
            </a:pPr>
            <a:r>
              <a:rPr lang="en-US" sz="5400" i="1" dirty="0">
                <a:solidFill>
                  <a:srgbClr val="FFCC99"/>
                </a:solidFill>
                <a:effectLst>
                  <a:outerShdw blurRad="38100" dist="38100" dir="2700000" algn="tl">
                    <a:srgbClr val="000000">
                      <a:alpha val="43137"/>
                    </a:srgbClr>
                  </a:outerShdw>
                </a:effectLst>
                <a:latin typeface="Georgia" pitchFamily="18" charset="0"/>
                <a:cs typeface="+mn-cs"/>
              </a:rPr>
              <a:t>Sir Walter Raleigh</a:t>
            </a:r>
            <a:endParaRPr lang="ru-RU" sz="5400" i="1" dirty="0">
              <a:solidFill>
                <a:srgbClr val="FFCC99"/>
              </a:solidFill>
              <a:effectLst>
                <a:outerShdw blurRad="38100" dist="38100" dir="2700000" algn="tl">
                  <a:srgbClr val="000000">
                    <a:alpha val="43137"/>
                  </a:srgbClr>
                </a:outerShdw>
              </a:effectLst>
              <a:latin typeface="Georgia" pitchFamily="18" charset="0"/>
              <a:cs typeface="+mn-cs"/>
            </a:endParaRPr>
          </a:p>
        </p:txBody>
      </p:sp>
      <p:sp>
        <p:nvSpPr>
          <p:cNvPr id="34819" name="Прямоугольник 5"/>
          <p:cNvSpPr>
            <a:spLocks noChangeArrowheads="1"/>
          </p:cNvSpPr>
          <p:nvPr/>
        </p:nvSpPr>
        <p:spPr bwMode="auto">
          <a:xfrm>
            <a:off x="0" y="2590800"/>
            <a:ext cx="9144000" cy="1506538"/>
          </a:xfrm>
          <a:prstGeom prst="rect">
            <a:avLst/>
          </a:prstGeom>
          <a:noFill/>
          <a:ln w="9525">
            <a:noFill/>
            <a:miter lim="800000"/>
            <a:headEnd/>
            <a:tailEnd/>
          </a:ln>
        </p:spPr>
        <p:txBody>
          <a:bodyPr>
            <a:spAutoFit/>
          </a:bodyPr>
          <a:lstStyle/>
          <a:p>
            <a:pPr>
              <a:lnSpc>
                <a:spcPct val="50000"/>
              </a:lnSpc>
            </a:pPr>
            <a:r>
              <a:rPr lang="en-US">
                <a:solidFill>
                  <a:srgbClr val="FFFF00"/>
                </a:solidFill>
                <a:latin typeface="Baskerville Old Face" pitchFamily="18" charset="0"/>
              </a:rPr>
              <a:t>Sir Walter Raleigh was an English </a:t>
            </a:r>
          </a:p>
          <a:p>
            <a:pPr>
              <a:lnSpc>
                <a:spcPct val="50000"/>
              </a:lnSpc>
            </a:pPr>
            <a:endParaRPr lang="en-US">
              <a:solidFill>
                <a:srgbClr val="FFFF00"/>
              </a:solidFill>
              <a:latin typeface="Baskerville Old Face" pitchFamily="18" charset="0"/>
            </a:endParaRPr>
          </a:p>
          <a:p>
            <a:pPr>
              <a:lnSpc>
                <a:spcPct val="50000"/>
              </a:lnSpc>
            </a:pPr>
            <a:r>
              <a:rPr lang="en-US">
                <a:solidFill>
                  <a:srgbClr val="FFFF00"/>
                </a:solidFill>
                <a:latin typeface="Baskerville Old Face" pitchFamily="18" charset="0"/>
              </a:rPr>
              <a:t>aristocrat, writer, poet, soldier, courtier,</a:t>
            </a:r>
          </a:p>
          <a:p>
            <a:pPr>
              <a:lnSpc>
                <a:spcPct val="50000"/>
              </a:lnSpc>
            </a:pPr>
            <a:endParaRPr lang="en-US">
              <a:solidFill>
                <a:srgbClr val="FFFF00"/>
              </a:solidFill>
              <a:latin typeface="Baskerville Old Face" pitchFamily="18" charset="0"/>
            </a:endParaRPr>
          </a:p>
          <a:p>
            <a:pPr>
              <a:lnSpc>
                <a:spcPct val="50000"/>
              </a:lnSpc>
            </a:pPr>
            <a:r>
              <a:rPr lang="en-US">
                <a:solidFill>
                  <a:srgbClr val="FFFF00"/>
                </a:solidFill>
                <a:latin typeface="Baskerville Old Face" pitchFamily="18" charset="0"/>
              </a:rPr>
              <a:t> spy, and explorer. He is also well</a:t>
            </a:r>
          </a:p>
          <a:p>
            <a:pPr>
              <a:lnSpc>
                <a:spcPct val="50000"/>
              </a:lnSpc>
            </a:pPr>
            <a:endParaRPr lang="en-US">
              <a:solidFill>
                <a:srgbClr val="FFFF00"/>
              </a:solidFill>
              <a:latin typeface="Baskerville Old Face" pitchFamily="18" charset="0"/>
            </a:endParaRPr>
          </a:p>
          <a:p>
            <a:pPr>
              <a:lnSpc>
                <a:spcPct val="50000"/>
              </a:lnSpc>
            </a:pPr>
            <a:r>
              <a:rPr lang="en-US">
                <a:solidFill>
                  <a:srgbClr val="FFFF00"/>
                </a:solidFill>
                <a:latin typeface="Baskerville Old Face" pitchFamily="18" charset="0"/>
              </a:rPr>
              <a:t> known for popularising tobacco and</a:t>
            </a:r>
          </a:p>
          <a:p>
            <a:pPr>
              <a:lnSpc>
                <a:spcPct val="50000"/>
              </a:lnSpc>
            </a:pPr>
            <a:endParaRPr lang="en-US">
              <a:solidFill>
                <a:srgbClr val="FFFF00"/>
              </a:solidFill>
              <a:latin typeface="Baskerville Old Face" pitchFamily="18" charset="0"/>
            </a:endParaRPr>
          </a:p>
          <a:p>
            <a:pPr>
              <a:lnSpc>
                <a:spcPct val="50000"/>
              </a:lnSpc>
            </a:pPr>
            <a:r>
              <a:rPr lang="en-US">
                <a:solidFill>
                  <a:srgbClr val="FFFF00"/>
                </a:solidFill>
                <a:latin typeface="Baskerville Old Face" pitchFamily="18" charset="0"/>
              </a:rPr>
              <a:t> potato in England.</a:t>
            </a:r>
            <a:endParaRPr lang="ru-RU">
              <a:solidFill>
                <a:srgbClr val="FFFF00"/>
              </a:solidFill>
            </a:endParaRPr>
          </a:p>
        </p:txBody>
      </p:sp>
      <p:pic>
        <p:nvPicPr>
          <p:cNvPr id="34820" name="Picture 4" descr="bottom"/>
          <p:cNvPicPr>
            <a:picLocks noChangeAspect="1" noChangeArrowheads="1"/>
          </p:cNvPicPr>
          <p:nvPr/>
        </p:nvPicPr>
        <p:blipFill>
          <a:blip r:embed="rId2"/>
          <a:srcRect/>
          <a:stretch>
            <a:fillRect/>
          </a:stretch>
        </p:blipFill>
        <p:spPr bwMode="auto">
          <a:xfrm>
            <a:off x="3429000" y="6446838"/>
            <a:ext cx="1295400" cy="411162"/>
          </a:xfrm>
          <a:prstGeom prst="rect">
            <a:avLst/>
          </a:prstGeom>
          <a:noFill/>
          <a:ln w="9525">
            <a:noFill/>
            <a:miter lim="800000"/>
            <a:headEnd/>
            <a:tailEnd/>
          </a:ln>
        </p:spPr>
      </p:pic>
      <p:pic>
        <p:nvPicPr>
          <p:cNvPr id="8" name="Рисунок 7" descr="Sir_Walter_Ralegh_by_'H'_monogrammist.jpg"/>
          <p:cNvPicPr>
            <a:picLocks noChangeAspect="1"/>
          </p:cNvPicPr>
          <p:nvPr/>
        </p:nvPicPr>
        <p:blipFill>
          <a:blip r:embed="rId3" cstate="print"/>
          <a:stretch>
            <a:fillRect/>
          </a:stretch>
        </p:blipFill>
        <p:spPr>
          <a:xfrm>
            <a:off x="4267200" y="1066800"/>
            <a:ext cx="4231832" cy="5212206"/>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Grp="1" noChangeArrowheads="1"/>
          </p:cNvSpPr>
          <p:nvPr>
            <p:ph type="title"/>
          </p:nvPr>
        </p:nvSpPr>
        <p:spPr>
          <a:xfrm>
            <a:off x="0" y="76200"/>
            <a:ext cx="9144000" cy="914400"/>
          </a:xfrm>
        </p:spPr>
        <p:txBody>
          <a:bodyPr/>
          <a:lstStyle/>
          <a:p>
            <a:pPr eaLnBrk="1" hangingPunct="1">
              <a:defRPr/>
            </a:pPr>
            <a:r>
              <a:rPr lang="en-US" sz="6000" i="1" dirty="0" smtClean="0">
                <a:solidFill>
                  <a:srgbClr val="FFCC99"/>
                </a:solidFill>
                <a:effectLst>
                  <a:outerShdw blurRad="38100" dist="38100" dir="2700000" algn="tl">
                    <a:srgbClr val="000000"/>
                  </a:outerShdw>
                </a:effectLst>
                <a:latin typeface="Georgia" pitchFamily="18" charset="0"/>
              </a:rPr>
              <a:t>Two rivals.</a:t>
            </a:r>
            <a:endParaRPr lang="ru-RU" sz="6000" i="1" dirty="0" smtClean="0">
              <a:solidFill>
                <a:srgbClr val="FFCC99"/>
              </a:solidFill>
              <a:effectLst>
                <a:outerShdw blurRad="38100" dist="38100" dir="2700000" algn="tl">
                  <a:srgbClr val="000000"/>
                </a:outerShdw>
              </a:effectLst>
              <a:latin typeface="Georgia" pitchFamily="18" charset="0"/>
            </a:endParaRPr>
          </a:p>
        </p:txBody>
      </p:sp>
      <p:sp>
        <p:nvSpPr>
          <p:cNvPr id="22531" name="Text Box 18"/>
          <p:cNvSpPr txBox="1">
            <a:spLocks noChangeArrowheads="1"/>
          </p:cNvSpPr>
          <p:nvPr/>
        </p:nvSpPr>
        <p:spPr bwMode="auto">
          <a:xfrm>
            <a:off x="609600" y="6096000"/>
            <a:ext cx="3581400" cy="457200"/>
          </a:xfrm>
          <a:prstGeom prst="rect">
            <a:avLst/>
          </a:prstGeom>
          <a:noFill/>
          <a:ln w="9525">
            <a:noFill/>
            <a:miter lim="800000"/>
            <a:headEnd/>
            <a:tailEnd/>
          </a:ln>
        </p:spPr>
        <p:txBody>
          <a:bodyPr>
            <a:spAutoFit/>
          </a:bodyPr>
          <a:lstStyle/>
          <a:p>
            <a:pPr algn="ctr">
              <a:spcBef>
                <a:spcPct val="50000"/>
              </a:spcBef>
              <a:defRPr/>
            </a:pPr>
            <a:r>
              <a:rPr lang="en-US" sz="2400" b="1" i="1" dirty="0">
                <a:solidFill>
                  <a:srgbClr val="FFFF00"/>
                </a:solidFill>
                <a:effectLst>
                  <a:outerShdw blurRad="38100" dist="38100" dir="2700000" algn="tl">
                    <a:srgbClr val="000000">
                      <a:alpha val="43137"/>
                    </a:srgbClr>
                  </a:outerShdw>
                </a:effectLst>
                <a:latin typeface="Georgia" pitchFamily="18" charset="0"/>
                <a:cs typeface="+mn-cs"/>
              </a:rPr>
              <a:t>Mary Stuart</a:t>
            </a:r>
            <a:endParaRPr lang="ru-RU" sz="2400" b="1" i="1" dirty="0">
              <a:solidFill>
                <a:srgbClr val="FFFF00"/>
              </a:solidFill>
              <a:effectLst>
                <a:outerShdw blurRad="38100" dist="38100" dir="2700000" algn="tl">
                  <a:srgbClr val="000000">
                    <a:alpha val="43137"/>
                  </a:srgbClr>
                </a:outerShdw>
              </a:effectLst>
              <a:latin typeface="Georgia" pitchFamily="18" charset="0"/>
              <a:cs typeface="+mn-cs"/>
            </a:endParaRPr>
          </a:p>
        </p:txBody>
      </p:sp>
      <p:sp>
        <p:nvSpPr>
          <p:cNvPr id="22532" name="Text Box 19"/>
          <p:cNvSpPr txBox="1">
            <a:spLocks noChangeArrowheads="1"/>
          </p:cNvSpPr>
          <p:nvPr/>
        </p:nvSpPr>
        <p:spPr bwMode="auto">
          <a:xfrm>
            <a:off x="4800600" y="6096000"/>
            <a:ext cx="3733800" cy="457200"/>
          </a:xfrm>
          <a:prstGeom prst="rect">
            <a:avLst/>
          </a:prstGeom>
          <a:noFill/>
          <a:ln w="9525">
            <a:noFill/>
            <a:miter lim="800000"/>
            <a:headEnd/>
            <a:tailEnd/>
          </a:ln>
        </p:spPr>
        <p:txBody>
          <a:bodyPr>
            <a:spAutoFit/>
          </a:bodyPr>
          <a:lstStyle/>
          <a:p>
            <a:pPr algn="ctr">
              <a:spcBef>
                <a:spcPct val="50000"/>
              </a:spcBef>
              <a:defRPr/>
            </a:pPr>
            <a:r>
              <a:rPr lang="en-US" sz="2400" b="1" i="1" dirty="0">
                <a:solidFill>
                  <a:srgbClr val="FFFF00"/>
                </a:solidFill>
                <a:effectLst>
                  <a:outerShdw blurRad="38100" dist="38100" dir="2700000" algn="tl">
                    <a:srgbClr val="000000">
                      <a:alpha val="43137"/>
                    </a:srgbClr>
                  </a:outerShdw>
                </a:effectLst>
                <a:latin typeface="Georgia" pitchFamily="18" charset="0"/>
                <a:cs typeface="+mn-cs"/>
              </a:rPr>
              <a:t>Elizabeth Tudor</a:t>
            </a:r>
            <a:endParaRPr lang="ru-RU" sz="2400" b="1" i="1" dirty="0">
              <a:solidFill>
                <a:srgbClr val="FFFF00"/>
              </a:solidFill>
              <a:effectLst>
                <a:outerShdw blurRad="38100" dist="38100" dir="2700000" algn="tl">
                  <a:srgbClr val="000000">
                    <a:alpha val="43137"/>
                  </a:srgbClr>
                </a:outerShdw>
              </a:effectLst>
              <a:latin typeface="Georgia" pitchFamily="18" charset="0"/>
              <a:cs typeface="+mn-cs"/>
            </a:endParaRPr>
          </a:p>
        </p:txBody>
      </p:sp>
      <p:pic>
        <p:nvPicPr>
          <p:cNvPr id="15366" name="Picture 6"/>
          <p:cNvPicPr>
            <a:picLocks noChangeAspect="1" noChangeArrowheads="1"/>
          </p:cNvPicPr>
          <p:nvPr/>
        </p:nvPicPr>
        <p:blipFill>
          <a:blip r:embed="rId2">
            <a:lum bright="-10000"/>
          </a:blip>
          <a:srcRect/>
          <a:stretch>
            <a:fillRect/>
          </a:stretch>
        </p:blipFill>
        <p:spPr bwMode="auto">
          <a:xfrm>
            <a:off x="457200" y="1143000"/>
            <a:ext cx="3581400" cy="4950252"/>
          </a:xfrm>
          <a:prstGeom prst="rect">
            <a:avLst/>
          </a:prstGeom>
          <a:ln>
            <a:noFill/>
          </a:ln>
          <a:effectLst>
            <a:softEdge rad="112500"/>
          </a:effectLst>
        </p:spPr>
      </p:pic>
      <p:pic>
        <p:nvPicPr>
          <p:cNvPr id="15367" name="Picture 7"/>
          <p:cNvPicPr>
            <a:picLocks noChangeAspect="1" noChangeArrowheads="1"/>
          </p:cNvPicPr>
          <p:nvPr/>
        </p:nvPicPr>
        <p:blipFill>
          <a:blip r:embed="rId3">
            <a:lum bright="-10000" contrast="20000"/>
          </a:blip>
          <a:srcRect/>
          <a:stretch>
            <a:fillRect/>
          </a:stretch>
        </p:blipFill>
        <p:spPr bwMode="auto">
          <a:xfrm>
            <a:off x="4724400" y="1143000"/>
            <a:ext cx="4000500" cy="4953000"/>
          </a:xfrm>
          <a:prstGeom prst="rect">
            <a:avLst/>
          </a:prstGeom>
          <a:ln>
            <a:noFill/>
          </a:ln>
          <a:effectLst>
            <a:softEdge rad="11250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wheel(4)">
                                      <p:cBhvr>
                                        <p:cTn id="7" dur="2000"/>
                                        <p:tgtEl>
                                          <p:spTgt spid="15366"/>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15367"/>
                                        </p:tgtEl>
                                        <p:attrNameLst>
                                          <p:attrName>style.visibility</p:attrName>
                                        </p:attrNameLst>
                                      </p:cBhvr>
                                      <p:to>
                                        <p:strVal val="visible"/>
                                      </p:to>
                                    </p:set>
                                    <p:animEffect transition="in" filter="wheel(4)">
                                      <p:cBhvr>
                                        <p:cTn id="11" dur="2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a:xfrm>
            <a:off x="0" y="0"/>
            <a:ext cx="9144000" cy="1066800"/>
          </a:xfrm>
        </p:spPr>
        <p:txBody>
          <a:bodyPr/>
          <a:lstStyle/>
          <a:p>
            <a:pPr eaLnBrk="1" hangingPunct="1">
              <a:defRPr/>
            </a:pPr>
            <a:r>
              <a:rPr lang="en-US" i="1" dirty="0" smtClean="0">
                <a:solidFill>
                  <a:srgbClr val="FFCC99"/>
                </a:solidFill>
                <a:effectLst>
                  <a:outerShdw blurRad="38100" dist="38100" dir="2700000" algn="tl">
                    <a:srgbClr val="000000"/>
                  </a:outerShdw>
                </a:effectLst>
                <a:latin typeface="Georgia" pitchFamily="18" charset="0"/>
              </a:rPr>
              <a:t>Mary Stuart`s execution in 1587</a:t>
            </a:r>
            <a:endParaRPr lang="ru-RU" i="1" dirty="0" smtClean="0">
              <a:solidFill>
                <a:srgbClr val="FFCC99"/>
              </a:solidFill>
              <a:effectLst>
                <a:outerShdw blurRad="38100" dist="38100" dir="2700000" algn="tl">
                  <a:srgbClr val="000000"/>
                </a:outerShdw>
              </a:effectLst>
              <a:latin typeface="Georgia" pitchFamily="18" charset="0"/>
            </a:endParaRPr>
          </a:p>
        </p:txBody>
      </p:sp>
      <p:sp>
        <p:nvSpPr>
          <p:cNvPr id="36866" name="Text Box 14"/>
          <p:cNvSpPr txBox="1">
            <a:spLocks noChangeArrowheads="1"/>
          </p:cNvSpPr>
          <p:nvPr/>
        </p:nvSpPr>
        <p:spPr bwMode="auto">
          <a:xfrm>
            <a:off x="3429000" y="1600200"/>
            <a:ext cx="5486400" cy="366713"/>
          </a:xfrm>
          <a:prstGeom prst="rect">
            <a:avLst/>
          </a:prstGeom>
          <a:noFill/>
          <a:ln w="9525">
            <a:noFill/>
            <a:miter lim="800000"/>
            <a:headEnd/>
            <a:tailEnd/>
          </a:ln>
        </p:spPr>
        <p:txBody>
          <a:bodyPr>
            <a:spAutoFit/>
          </a:bodyPr>
          <a:lstStyle/>
          <a:p>
            <a:pPr>
              <a:spcBef>
                <a:spcPct val="50000"/>
              </a:spcBef>
            </a:pPr>
            <a:endParaRPr lang="ru-RU" sz="1800"/>
          </a:p>
        </p:txBody>
      </p:sp>
      <p:sp>
        <p:nvSpPr>
          <p:cNvPr id="36867" name="Text Box 21"/>
          <p:cNvSpPr txBox="1">
            <a:spLocks noChangeArrowheads="1"/>
          </p:cNvSpPr>
          <p:nvPr/>
        </p:nvSpPr>
        <p:spPr bwMode="auto">
          <a:xfrm>
            <a:off x="3505200" y="3581400"/>
            <a:ext cx="838200" cy="366713"/>
          </a:xfrm>
          <a:prstGeom prst="rect">
            <a:avLst/>
          </a:prstGeom>
          <a:noFill/>
          <a:ln w="9525">
            <a:noFill/>
            <a:miter lim="800000"/>
            <a:headEnd/>
            <a:tailEnd/>
          </a:ln>
        </p:spPr>
        <p:txBody>
          <a:bodyPr>
            <a:spAutoFit/>
          </a:bodyPr>
          <a:lstStyle/>
          <a:p>
            <a:pPr>
              <a:spcBef>
                <a:spcPct val="50000"/>
              </a:spcBef>
            </a:pPr>
            <a:endParaRPr lang="ru-RU" sz="1800"/>
          </a:p>
        </p:txBody>
      </p:sp>
      <p:sp>
        <p:nvSpPr>
          <p:cNvPr id="36868" name="Text Box 22"/>
          <p:cNvSpPr txBox="1">
            <a:spLocks noChangeArrowheads="1"/>
          </p:cNvSpPr>
          <p:nvPr/>
        </p:nvSpPr>
        <p:spPr bwMode="auto">
          <a:xfrm>
            <a:off x="3276600" y="4303713"/>
            <a:ext cx="5867400" cy="2554287"/>
          </a:xfrm>
          <a:prstGeom prst="rect">
            <a:avLst/>
          </a:prstGeom>
          <a:noFill/>
          <a:ln w="9525">
            <a:noFill/>
            <a:miter lim="800000"/>
            <a:headEnd/>
            <a:tailEnd/>
          </a:ln>
        </p:spPr>
        <p:txBody>
          <a:bodyPr>
            <a:spAutoFit/>
          </a:bodyPr>
          <a:lstStyle/>
          <a:p>
            <a:pPr>
              <a:spcBef>
                <a:spcPct val="50000"/>
              </a:spcBef>
            </a:pPr>
            <a:r>
              <a:rPr lang="en-US" sz="1600" i="1">
                <a:solidFill>
                  <a:schemeClr val="tx2"/>
                </a:solidFill>
                <a:latin typeface="Baskerville Old Face" pitchFamily="18" charset="0"/>
              </a:rPr>
              <a:t>Mary was not beheaded with a single strike. The first blow missed her neck and struck the back of her head. The second blow severed the neck, except for a small bit of sinew, which the executioner cut through using the axe. Afterward, he held her head aloft . At that moment, the auburn tresses in his hand turned out to be a wig and the head fell to the ground, revealing that Mary had very short, grey hair. A small dog owned by the queen, a Skye terrier, is said to have been hiding among her skirts, unseen by the spectators. Following the beheading, it refused to be parted from its owner's body and was covered in her blood, until it was forcibly taken away and washed.</a:t>
            </a:r>
            <a:endParaRPr lang="ru-RU" sz="1600" i="1" u="sng">
              <a:solidFill>
                <a:schemeClr val="tx2"/>
              </a:solidFill>
              <a:latin typeface="Times New Roman" pitchFamily="18" charset="0"/>
              <a:cs typeface="Times New Roman" pitchFamily="18" charset="0"/>
            </a:endParaRPr>
          </a:p>
        </p:txBody>
      </p:sp>
      <p:sp>
        <p:nvSpPr>
          <p:cNvPr id="36869" name="Line 25"/>
          <p:cNvSpPr>
            <a:spLocks noChangeShapeType="1"/>
          </p:cNvSpPr>
          <p:nvPr/>
        </p:nvSpPr>
        <p:spPr bwMode="auto">
          <a:xfrm>
            <a:off x="3200400" y="1066800"/>
            <a:ext cx="73025" cy="5334000"/>
          </a:xfrm>
          <a:prstGeom prst="line">
            <a:avLst/>
          </a:prstGeom>
          <a:noFill/>
          <a:ln w="9525">
            <a:solidFill>
              <a:schemeClr val="tx1"/>
            </a:solidFill>
            <a:round/>
            <a:headEnd/>
            <a:tailEnd type="triangle" w="med" len="med"/>
          </a:ln>
        </p:spPr>
        <p:txBody>
          <a:bodyPr/>
          <a:lstStyle/>
          <a:p>
            <a:endParaRPr lang="ru-RU"/>
          </a:p>
        </p:txBody>
      </p:sp>
      <p:sp>
        <p:nvSpPr>
          <p:cNvPr id="36870" name="Text Box 26"/>
          <p:cNvSpPr txBox="1">
            <a:spLocks noChangeArrowheads="1"/>
          </p:cNvSpPr>
          <p:nvPr/>
        </p:nvSpPr>
        <p:spPr bwMode="auto">
          <a:xfrm>
            <a:off x="0" y="5334000"/>
            <a:ext cx="3276600" cy="830263"/>
          </a:xfrm>
          <a:prstGeom prst="rect">
            <a:avLst/>
          </a:prstGeom>
          <a:noFill/>
          <a:ln w="9525">
            <a:noFill/>
            <a:miter lim="800000"/>
            <a:headEnd/>
            <a:tailEnd/>
          </a:ln>
        </p:spPr>
        <p:txBody>
          <a:bodyPr>
            <a:spAutoFit/>
          </a:bodyPr>
          <a:lstStyle/>
          <a:p>
            <a:pPr algn="ctr">
              <a:spcBef>
                <a:spcPct val="50000"/>
              </a:spcBef>
            </a:pPr>
            <a:r>
              <a:rPr lang="en-US" sz="2400" i="1">
                <a:solidFill>
                  <a:srgbClr val="FFCC99"/>
                </a:solidFill>
                <a:latin typeface="Baskerville Old Face" pitchFamily="18" charset="0"/>
              </a:rPr>
              <a:t>Mary's death mask in Westminster Abbey.</a:t>
            </a:r>
            <a:endParaRPr lang="ru-RU" sz="2400" i="1">
              <a:solidFill>
                <a:srgbClr val="FFCC99"/>
              </a:solidFill>
              <a:latin typeface="Times New Roman" pitchFamily="18" charset="0"/>
              <a:cs typeface="Times New Roman" pitchFamily="18" charset="0"/>
            </a:endParaRPr>
          </a:p>
        </p:txBody>
      </p:sp>
      <p:pic>
        <p:nvPicPr>
          <p:cNvPr id="16392" name="Picture 31" descr="посмертная маска Марии Стюарт"/>
          <p:cNvPicPr>
            <a:picLocks noChangeAspect="1" noChangeArrowheads="1"/>
          </p:cNvPicPr>
          <p:nvPr/>
        </p:nvPicPr>
        <p:blipFill>
          <a:blip r:embed="rId2">
            <a:lum bright="-30000" contrast="20000"/>
          </a:blip>
          <a:srcRect/>
          <a:stretch>
            <a:fillRect/>
          </a:stretch>
        </p:blipFill>
        <p:spPr bwMode="auto">
          <a:xfrm>
            <a:off x="152400" y="990600"/>
            <a:ext cx="2941053" cy="4191000"/>
          </a:xfrm>
          <a:prstGeom prst="rect">
            <a:avLst/>
          </a:prstGeom>
          <a:ln w="88900" cap="sq" cmpd="thickThin">
            <a:solidFill>
              <a:srgbClr val="000000"/>
            </a:solidFill>
            <a:prstDash val="solid"/>
            <a:miter lim="800000"/>
          </a:ln>
          <a:effectLst>
            <a:innerShdw blurRad="76200">
              <a:srgbClr val="000000"/>
            </a:innerShdw>
          </a:effectLst>
        </p:spPr>
      </p:pic>
      <p:pic>
        <p:nvPicPr>
          <p:cNvPr id="16393" name="Picture 33" descr="Картинка 7 из 69">
            <a:hlinkClick r:id="rId3"/>
          </p:cNvPr>
          <p:cNvPicPr>
            <a:picLocks noChangeAspect="1" noChangeArrowheads="1"/>
          </p:cNvPicPr>
          <p:nvPr/>
        </p:nvPicPr>
        <p:blipFill>
          <a:blip r:embed="rId4">
            <a:lum bright="-20000" contrast="20000"/>
          </a:blip>
          <a:srcRect/>
          <a:stretch>
            <a:fillRect/>
          </a:stretch>
        </p:blipFill>
        <p:spPr bwMode="auto">
          <a:xfrm>
            <a:off x="3657600" y="990600"/>
            <a:ext cx="4937125" cy="3200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152400"/>
            <a:ext cx="9144000" cy="1143000"/>
          </a:xfrm>
        </p:spPr>
        <p:txBody>
          <a:bodyPr/>
          <a:lstStyle/>
          <a:p>
            <a:pPr eaLnBrk="1" hangingPunct="1">
              <a:defRPr/>
            </a:pPr>
            <a:r>
              <a:rPr lang="en-US" sz="4800" i="1" dirty="0" smtClean="0">
                <a:solidFill>
                  <a:srgbClr val="FFCC99"/>
                </a:solidFill>
                <a:effectLst>
                  <a:outerShdw blurRad="38100" dist="38100" dir="2700000" algn="tl">
                    <a:srgbClr val="000000"/>
                  </a:outerShdw>
                </a:effectLst>
                <a:latin typeface="Georgia" pitchFamily="18" charset="0"/>
              </a:rPr>
              <a:t>Spanish Armada.</a:t>
            </a:r>
            <a:endParaRPr lang="ru-RU" sz="4800" i="1" dirty="0" smtClean="0">
              <a:solidFill>
                <a:srgbClr val="FFCC99"/>
              </a:solidFill>
              <a:effectLst>
                <a:outerShdw blurRad="38100" dist="38100" dir="2700000" algn="tl">
                  <a:srgbClr val="000000"/>
                </a:outerShdw>
              </a:effectLst>
              <a:latin typeface="Georgia" pitchFamily="18" charset="0"/>
            </a:endParaRPr>
          </a:p>
        </p:txBody>
      </p:sp>
      <p:sp>
        <p:nvSpPr>
          <p:cNvPr id="37890" name="Rectangle 3"/>
          <p:cNvSpPr>
            <a:spLocks noGrp="1" noChangeArrowheads="1"/>
          </p:cNvSpPr>
          <p:nvPr>
            <p:ph idx="1"/>
          </p:nvPr>
        </p:nvSpPr>
        <p:spPr>
          <a:xfrm>
            <a:off x="0" y="685800"/>
            <a:ext cx="9144000" cy="1295400"/>
          </a:xfrm>
        </p:spPr>
        <p:txBody>
          <a:bodyPr/>
          <a:lstStyle/>
          <a:p>
            <a:pPr marL="0" indent="19050" algn="ctr" eaLnBrk="1" hangingPunct="1">
              <a:buFontTx/>
              <a:buNone/>
            </a:pPr>
            <a:r>
              <a:rPr lang="en-US" sz="2000" smtClean="0">
                <a:solidFill>
                  <a:srgbClr val="FFFF00"/>
                </a:solidFill>
                <a:latin typeface="Baskerville Old Face" pitchFamily="18" charset="0"/>
              </a:rPr>
              <a:t>On 12 July 1588, the Spanish Armada, a great fleet of ships, set sail for the channel, planning to ferry a Spanish invasion force under the Duke of Parma to the coast of southeast England from the Netherlands. A combination of miscalculation,</a:t>
            </a:r>
            <a:r>
              <a:rPr lang="en-US" sz="2000" baseline="30000" smtClean="0">
                <a:solidFill>
                  <a:srgbClr val="FFFF00"/>
                </a:solidFill>
                <a:latin typeface="Baskerville Old Face" pitchFamily="18" charset="0"/>
              </a:rPr>
              <a:t> </a:t>
            </a:r>
            <a:r>
              <a:rPr lang="en-US" sz="2000" smtClean="0">
                <a:solidFill>
                  <a:srgbClr val="FFFF00"/>
                </a:solidFill>
                <a:latin typeface="Baskerville Old Face" pitchFamily="18" charset="0"/>
              </a:rPr>
              <a:t>misfortune, and an attack of English fire ships on 29 July off Gravelines which dispersed the Spanish ships to the northeast defeated the Armada.The Armada straggled home to Spain in shattered remnants, after disastrous losses on the coast of Ireland.</a:t>
            </a:r>
            <a:endParaRPr lang="ru-RU" sz="2000" i="1" smtClean="0">
              <a:solidFill>
                <a:srgbClr val="FFFF00"/>
              </a:solidFill>
              <a:latin typeface="Times New Roman" pitchFamily="18" charset="0"/>
              <a:cs typeface="Times New Roman" pitchFamily="18" charset="0"/>
            </a:endParaRPr>
          </a:p>
        </p:txBody>
      </p:sp>
      <p:pic>
        <p:nvPicPr>
          <p:cNvPr id="37891" name="Picture 5" descr="Loutherbourg-Spanish_Armada"/>
          <p:cNvPicPr>
            <a:picLocks noChangeAspect="1" noChangeArrowheads="1"/>
          </p:cNvPicPr>
          <p:nvPr/>
        </p:nvPicPr>
        <p:blipFill>
          <a:blip r:embed="rId2">
            <a:lum bright="-20000" contrast="10000"/>
          </a:blip>
          <a:srcRect/>
          <a:stretch>
            <a:fillRect/>
          </a:stretch>
        </p:blipFill>
        <p:spPr bwMode="auto">
          <a:xfrm>
            <a:off x="1828800" y="2703513"/>
            <a:ext cx="5334000" cy="4154487"/>
          </a:xfrm>
          <a:prstGeom prst="rect">
            <a:avLst/>
          </a:prstGeom>
          <a:noFill/>
          <a:ln w="76200">
            <a:solidFill>
              <a:srgbClr val="FFCC99"/>
            </a:solidFill>
            <a:miter lim="800000"/>
            <a:headEnd/>
            <a:tailEnd/>
          </a:ln>
        </p:spPr>
      </p:pic>
    </p:spTree>
  </p:cSld>
  <p:clrMapOvr>
    <a:masterClrMapping/>
  </p:clrMapOvr>
  <p:transition>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Прямоугольник 5"/>
          <p:cNvSpPr>
            <a:spLocks noChangeArrowheads="1"/>
          </p:cNvSpPr>
          <p:nvPr/>
        </p:nvSpPr>
        <p:spPr bwMode="auto">
          <a:xfrm>
            <a:off x="3886200" y="2362200"/>
            <a:ext cx="5257800" cy="2430463"/>
          </a:xfrm>
          <a:prstGeom prst="rect">
            <a:avLst/>
          </a:prstGeom>
          <a:noFill/>
          <a:ln w="9525">
            <a:noFill/>
            <a:miter lim="800000"/>
            <a:headEnd/>
            <a:tailEnd/>
          </a:ln>
        </p:spPr>
        <p:txBody>
          <a:bodyPr>
            <a:spAutoFit/>
          </a:bodyPr>
          <a:lstStyle/>
          <a:p>
            <a:pPr algn="ctr">
              <a:lnSpc>
                <a:spcPct val="50000"/>
              </a:lnSpc>
            </a:pPr>
            <a:r>
              <a:rPr lang="en-US" b="1">
                <a:solidFill>
                  <a:srgbClr val="FFFF00"/>
                </a:solidFill>
                <a:latin typeface="Baskerville Old Face" pitchFamily="18" charset="0"/>
              </a:rPr>
              <a:t>Robert Devereux, 2nd Earl of Essex </a:t>
            </a:r>
            <a:r>
              <a:rPr lang="en-US">
                <a:solidFill>
                  <a:srgbClr val="FFFF00"/>
                </a:solidFill>
                <a:latin typeface="Baskerville Old Face" pitchFamily="18" charset="0"/>
              </a:rPr>
              <a:t>was</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an English nobleman and  a favourite of Elizabeth</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I. Politically ambitious, and a committed general, </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he was   placed under house arrest following a</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poor campaign in Ireland during the Nine</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Years' War in 1599. In 1601 he led an</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abortive coup d'étatagainst the government</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and was executed for treason.</a:t>
            </a:r>
            <a:r>
              <a:rPr lang="en-US" b="1">
                <a:solidFill>
                  <a:srgbClr val="FFFF00"/>
                </a:solidFill>
                <a:latin typeface="Baskerville Old Face" pitchFamily="18" charset="0"/>
              </a:rPr>
              <a:t> </a:t>
            </a:r>
            <a:endParaRPr lang="ru-RU">
              <a:solidFill>
                <a:srgbClr val="FFFF00"/>
              </a:solidFill>
              <a:latin typeface="Times New Roman" pitchFamily="18" charset="0"/>
              <a:cs typeface="Times New Roman" pitchFamily="18" charset="0"/>
            </a:endParaRPr>
          </a:p>
        </p:txBody>
      </p:sp>
      <p:sp>
        <p:nvSpPr>
          <p:cNvPr id="7" name="TextBox 6"/>
          <p:cNvSpPr txBox="1"/>
          <p:nvPr/>
        </p:nvSpPr>
        <p:spPr>
          <a:xfrm>
            <a:off x="762000" y="152400"/>
            <a:ext cx="6858000" cy="476250"/>
          </a:xfrm>
          <a:prstGeom prst="rect">
            <a:avLst/>
          </a:prstGeom>
          <a:noFill/>
        </p:spPr>
        <p:txBody>
          <a:bodyPr>
            <a:spAutoFit/>
          </a:bodyPr>
          <a:lstStyle/>
          <a:p>
            <a:pPr algn="ctr">
              <a:lnSpc>
                <a:spcPct val="50000"/>
              </a:lnSpc>
              <a:defRPr/>
            </a:pPr>
            <a:r>
              <a:rPr lang="en-US" sz="4400" i="1" dirty="0">
                <a:solidFill>
                  <a:srgbClr val="FFCC99"/>
                </a:solidFill>
                <a:effectLst>
                  <a:outerShdw blurRad="38100" dist="38100" dir="2700000" algn="tl">
                    <a:srgbClr val="000000">
                      <a:alpha val="43137"/>
                    </a:srgbClr>
                  </a:outerShdw>
                </a:effectLst>
                <a:latin typeface="Georgia" pitchFamily="18" charset="0"/>
                <a:cs typeface="+mn-cs"/>
              </a:rPr>
              <a:t>The last love.</a:t>
            </a:r>
            <a:endParaRPr lang="ru-RU" sz="4400" i="1" dirty="0">
              <a:solidFill>
                <a:srgbClr val="FFCC99"/>
              </a:solidFill>
              <a:effectLst>
                <a:outerShdw blurRad="38100" dist="38100" dir="2700000" algn="tl">
                  <a:srgbClr val="000000">
                    <a:alpha val="43137"/>
                  </a:srgbClr>
                </a:outerShdw>
              </a:effectLst>
              <a:latin typeface="Georgia" pitchFamily="18" charset="0"/>
              <a:cs typeface="+mn-cs"/>
            </a:endParaRPr>
          </a:p>
        </p:txBody>
      </p:sp>
      <p:pic>
        <p:nvPicPr>
          <p:cNvPr id="38915" name="Picture 4" descr="bottom"/>
          <p:cNvPicPr>
            <a:picLocks noChangeAspect="1" noChangeArrowheads="1"/>
          </p:cNvPicPr>
          <p:nvPr/>
        </p:nvPicPr>
        <p:blipFill>
          <a:blip r:embed="rId2"/>
          <a:srcRect/>
          <a:stretch>
            <a:fillRect/>
          </a:stretch>
        </p:blipFill>
        <p:spPr bwMode="auto">
          <a:xfrm>
            <a:off x="3810000" y="6446838"/>
            <a:ext cx="1295400" cy="411162"/>
          </a:xfrm>
          <a:prstGeom prst="rect">
            <a:avLst/>
          </a:prstGeom>
          <a:noFill/>
          <a:ln w="9525">
            <a:noFill/>
            <a:miter lim="800000"/>
            <a:headEnd/>
            <a:tailEnd/>
          </a:ln>
        </p:spPr>
      </p:pic>
      <p:pic>
        <p:nvPicPr>
          <p:cNvPr id="8" name="Рисунок 7" descr="Robert_Devereux,_2nd_Earl_of_Essex_by_Marcus_Gheeraerts_the_Younger.jpg"/>
          <p:cNvPicPr>
            <a:picLocks noChangeAspect="1"/>
          </p:cNvPicPr>
          <p:nvPr/>
        </p:nvPicPr>
        <p:blipFill>
          <a:blip r:embed="rId3" cstate="print"/>
          <a:stretch>
            <a:fillRect/>
          </a:stretch>
        </p:blipFill>
        <p:spPr>
          <a:xfrm>
            <a:off x="-1" y="838199"/>
            <a:ext cx="4114801" cy="5263515"/>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Lettice_Knollys1.jpg"/>
          <p:cNvPicPr>
            <a:picLocks noChangeAspect="1"/>
          </p:cNvPicPr>
          <p:nvPr/>
        </p:nvPicPr>
        <p:blipFill>
          <a:blip r:embed="rId2">
            <a:lum bright="-10000" contrast="10000"/>
          </a:blip>
          <a:stretch>
            <a:fillRect/>
          </a:stretch>
        </p:blipFill>
        <p:spPr>
          <a:xfrm>
            <a:off x="4800600" y="1066800"/>
            <a:ext cx="3852863" cy="525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219200" y="228600"/>
            <a:ext cx="5943600" cy="563563"/>
          </a:xfrm>
          <a:prstGeom prst="rect">
            <a:avLst/>
          </a:prstGeom>
          <a:noFill/>
        </p:spPr>
        <p:txBody>
          <a:bodyPr>
            <a:spAutoFit/>
          </a:bodyPr>
          <a:lstStyle/>
          <a:p>
            <a:pPr algn="ctr">
              <a:lnSpc>
                <a:spcPct val="50000"/>
              </a:lnSpc>
              <a:defRPr/>
            </a:pPr>
            <a:r>
              <a:rPr lang="en-US" sz="4400" dirty="0">
                <a:cs typeface="+mn-cs"/>
              </a:rPr>
              <a:t> </a:t>
            </a:r>
            <a:r>
              <a:rPr lang="en-US" sz="5400" i="1" dirty="0" err="1">
                <a:solidFill>
                  <a:srgbClr val="FFCC99"/>
                </a:solidFill>
                <a:effectLst>
                  <a:outerShdw blurRad="38100" dist="38100" dir="2700000" algn="tl">
                    <a:srgbClr val="000000">
                      <a:alpha val="43137"/>
                    </a:srgbClr>
                  </a:outerShdw>
                </a:effectLst>
                <a:latin typeface="Georgia" pitchFamily="18" charset="0"/>
                <a:cs typeface="+mn-cs"/>
              </a:rPr>
              <a:t>Laetitia</a:t>
            </a:r>
            <a:r>
              <a:rPr lang="en-US" sz="5400" i="1" dirty="0">
                <a:solidFill>
                  <a:srgbClr val="FFCC99"/>
                </a:solidFill>
                <a:effectLst>
                  <a:outerShdw blurRad="38100" dist="38100" dir="2700000" algn="tl">
                    <a:srgbClr val="000000">
                      <a:alpha val="43137"/>
                    </a:srgbClr>
                  </a:outerShdw>
                </a:effectLst>
                <a:latin typeface="Georgia" pitchFamily="18" charset="0"/>
                <a:cs typeface="+mn-cs"/>
              </a:rPr>
              <a:t> </a:t>
            </a:r>
            <a:r>
              <a:rPr lang="en-US" sz="5400" i="1" dirty="0" err="1">
                <a:solidFill>
                  <a:srgbClr val="FFCC99"/>
                </a:solidFill>
                <a:effectLst>
                  <a:outerShdw blurRad="38100" dist="38100" dir="2700000" algn="tl">
                    <a:srgbClr val="000000">
                      <a:alpha val="43137"/>
                    </a:srgbClr>
                  </a:outerShdw>
                </a:effectLst>
                <a:latin typeface="Georgia" pitchFamily="18" charset="0"/>
                <a:cs typeface="+mn-cs"/>
              </a:rPr>
              <a:t>Knollys</a:t>
            </a:r>
            <a:endParaRPr lang="ru-RU" sz="5400" i="1" dirty="0">
              <a:solidFill>
                <a:srgbClr val="FFCC99"/>
              </a:solidFill>
              <a:effectLst>
                <a:outerShdw blurRad="38100" dist="38100" dir="2700000" algn="tl">
                  <a:srgbClr val="000000">
                    <a:alpha val="43137"/>
                  </a:srgbClr>
                </a:outerShdw>
              </a:effectLst>
              <a:latin typeface="Georgia" pitchFamily="18" charset="0"/>
              <a:cs typeface="+mn-cs"/>
            </a:endParaRPr>
          </a:p>
        </p:txBody>
      </p:sp>
      <p:sp>
        <p:nvSpPr>
          <p:cNvPr id="39939" name="Прямоугольник 3"/>
          <p:cNvSpPr>
            <a:spLocks noChangeArrowheads="1"/>
          </p:cNvSpPr>
          <p:nvPr/>
        </p:nvSpPr>
        <p:spPr bwMode="auto">
          <a:xfrm>
            <a:off x="0" y="1371600"/>
            <a:ext cx="4572000" cy="3632200"/>
          </a:xfrm>
          <a:prstGeom prst="rect">
            <a:avLst/>
          </a:prstGeom>
          <a:noFill/>
          <a:ln w="9525">
            <a:noFill/>
            <a:miter lim="800000"/>
            <a:headEnd/>
            <a:tailEnd/>
          </a:ln>
        </p:spPr>
        <p:txBody>
          <a:bodyPr>
            <a:spAutoFit/>
          </a:bodyPr>
          <a:lstStyle/>
          <a:p>
            <a:pPr algn="ctr">
              <a:lnSpc>
                <a:spcPct val="50000"/>
              </a:lnSpc>
            </a:pPr>
            <a:r>
              <a:rPr lang="en-US">
                <a:solidFill>
                  <a:srgbClr val="FFFF00"/>
                </a:solidFill>
                <a:latin typeface="Baskerville Old Face" pitchFamily="18" charset="0"/>
              </a:rPr>
              <a:t>Also known as </a:t>
            </a:r>
            <a:r>
              <a:rPr lang="en-US" b="1">
                <a:solidFill>
                  <a:srgbClr val="FFFF00"/>
                </a:solidFill>
                <a:latin typeface="Baskerville Old Face" pitchFamily="18" charset="0"/>
              </a:rPr>
              <a:t>Lettice </a:t>
            </a:r>
          </a:p>
          <a:p>
            <a:pPr algn="ctr">
              <a:lnSpc>
                <a:spcPct val="50000"/>
              </a:lnSpc>
            </a:pPr>
            <a:endParaRPr lang="en-US" b="1">
              <a:solidFill>
                <a:srgbClr val="FFFF00"/>
              </a:solidFill>
              <a:latin typeface="Baskerville Old Face" pitchFamily="18" charset="0"/>
            </a:endParaRPr>
          </a:p>
          <a:p>
            <a:pPr algn="ctr">
              <a:lnSpc>
                <a:spcPct val="50000"/>
              </a:lnSpc>
            </a:pPr>
            <a:r>
              <a:rPr lang="en-US" b="1">
                <a:solidFill>
                  <a:srgbClr val="FFFF00"/>
                </a:solidFill>
                <a:latin typeface="Baskerville Old Face" pitchFamily="18" charset="0"/>
              </a:rPr>
              <a:t>Devereux</a:t>
            </a:r>
            <a:r>
              <a:rPr lang="en-US">
                <a:solidFill>
                  <a:srgbClr val="FFFF00"/>
                </a:solidFill>
                <a:latin typeface="Baskerville Old Face" pitchFamily="18" charset="0"/>
              </a:rPr>
              <a:t> or </a:t>
            </a:r>
            <a:r>
              <a:rPr lang="en-US" b="1">
                <a:solidFill>
                  <a:srgbClr val="FFFF00"/>
                </a:solidFill>
                <a:latin typeface="Baskerville Old Face" pitchFamily="18" charset="0"/>
              </a:rPr>
              <a:t>Lettice </a:t>
            </a:r>
          </a:p>
          <a:p>
            <a:pPr algn="ctr">
              <a:lnSpc>
                <a:spcPct val="50000"/>
              </a:lnSpc>
            </a:pPr>
            <a:endParaRPr lang="en-US" b="1">
              <a:solidFill>
                <a:srgbClr val="FFFF00"/>
              </a:solidFill>
              <a:latin typeface="Baskerville Old Face" pitchFamily="18" charset="0"/>
            </a:endParaRPr>
          </a:p>
          <a:p>
            <a:pPr algn="ctr">
              <a:lnSpc>
                <a:spcPct val="50000"/>
              </a:lnSpc>
            </a:pPr>
            <a:r>
              <a:rPr lang="en-US" b="1">
                <a:solidFill>
                  <a:srgbClr val="FFFF00"/>
                </a:solidFill>
                <a:latin typeface="Baskerville Old Face" pitchFamily="18" charset="0"/>
              </a:rPr>
              <a:t>Dudley</a:t>
            </a:r>
            <a:r>
              <a:rPr lang="en-US">
                <a:solidFill>
                  <a:srgbClr val="FFFF00"/>
                </a:solidFill>
                <a:latin typeface="Baskerville Old Face" pitchFamily="18" charset="0"/>
              </a:rPr>
              <a:t>), </a:t>
            </a:r>
            <a:r>
              <a:rPr lang="en-US" b="1">
                <a:solidFill>
                  <a:srgbClr val="FFFF00"/>
                </a:solidFill>
                <a:latin typeface="Baskerville Old Face" pitchFamily="18" charset="0"/>
              </a:rPr>
              <a:t>Countess of </a:t>
            </a:r>
          </a:p>
          <a:p>
            <a:pPr algn="ctr">
              <a:lnSpc>
                <a:spcPct val="50000"/>
              </a:lnSpc>
            </a:pPr>
            <a:endParaRPr lang="en-US" b="1">
              <a:solidFill>
                <a:srgbClr val="FFFF00"/>
              </a:solidFill>
              <a:latin typeface="Baskerville Old Face" pitchFamily="18" charset="0"/>
            </a:endParaRPr>
          </a:p>
          <a:p>
            <a:pPr algn="ctr">
              <a:lnSpc>
                <a:spcPct val="50000"/>
              </a:lnSpc>
            </a:pPr>
            <a:r>
              <a:rPr lang="en-US" b="1">
                <a:solidFill>
                  <a:srgbClr val="FFFF00"/>
                </a:solidFill>
                <a:latin typeface="Baskerville Old Face" pitchFamily="18" charset="0"/>
              </a:rPr>
              <a:t>Essex</a:t>
            </a:r>
            <a:r>
              <a:rPr lang="en-US">
                <a:solidFill>
                  <a:srgbClr val="FFFF00"/>
                </a:solidFill>
                <a:latin typeface="Baskerville Old Face" pitchFamily="18" charset="0"/>
              </a:rPr>
              <a:t> and </a:t>
            </a:r>
            <a:r>
              <a:rPr lang="en-US" b="1">
                <a:solidFill>
                  <a:srgbClr val="FFFF00"/>
                </a:solidFill>
                <a:latin typeface="Baskerville Old Face" pitchFamily="18" charset="0"/>
              </a:rPr>
              <a:t>Countess of Leicester</a:t>
            </a:r>
            <a:r>
              <a:rPr lang="en-US">
                <a:solidFill>
                  <a:srgbClr val="FFFF00"/>
                </a:solidFill>
                <a:latin typeface="Baskerville Old Face" pitchFamily="18" charset="0"/>
              </a:rPr>
              <a:t> (8</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November 1543 – 25 December</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1634), was an English noblewoman </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and mother to the courtiers Robert </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Devereux, 2nd Earl of Essex. A</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grandniece of Anne Boleyn and close</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to Princess Elizabeth since childhood,</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 Lettice Knollys was introduced early </a:t>
            </a:r>
          </a:p>
          <a:p>
            <a:pPr algn="ctr">
              <a:lnSpc>
                <a:spcPct val="50000"/>
              </a:lnSpc>
            </a:pPr>
            <a:endParaRPr lang="en-US">
              <a:solidFill>
                <a:srgbClr val="FFFF00"/>
              </a:solidFill>
              <a:latin typeface="Baskerville Old Face" pitchFamily="18" charset="0"/>
            </a:endParaRPr>
          </a:p>
          <a:p>
            <a:pPr algn="ctr">
              <a:lnSpc>
                <a:spcPct val="50000"/>
              </a:lnSpc>
            </a:pPr>
            <a:r>
              <a:rPr lang="en-US">
                <a:solidFill>
                  <a:srgbClr val="FFFF00"/>
                </a:solidFill>
                <a:latin typeface="Baskerville Old Face" pitchFamily="18" charset="0"/>
              </a:rPr>
              <a:t>into court life.</a:t>
            </a:r>
            <a:endParaRPr lang="ru-RU">
              <a:solidFill>
                <a:srgbClr val="FFFF00"/>
              </a:solidFill>
            </a:endParaRPr>
          </a:p>
        </p:txBody>
      </p:sp>
      <p:pic>
        <p:nvPicPr>
          <p:cNvPr id="39940" name="Picture 4" descr="bottom"/>
          <p:cNvPicPr>
            <a:picLocks noChangeAspect="1" noChangeArrowheads="1"/>
          </p:cNvPicPr>
          <p:nvPr/>
        </p:nvPicPr>
        <p:blipFill>
          <a:blip r:embed="rId3"/>
          <a:srcRect/>
          <a:stretch>
            <a:fillRect/>
          </a:stretch>
        </p:blipFill>
        <p:spPr bwMode="auto">
          <a:xfrm>
            <a:off x="3810000" y="6446838"/>
            <a:ext cx="1295400" cy="41116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1" descr="246b.jpg"/>
          <p:cNvPicPr>
            <a:picLocks noChangeAspect="1"/>
          </p:cNvPicPr>
          <p:nvPr/>
        </p:nvPicPr>
        <p:blipFill>
          <a:blip r:embed="rId2"/>
          <a:srcRect/>
          <a:stretch>
            <a:fillRect/>
          </a:stretch>
        </p:blipFill>
        <p:spPr bwMode="auto">
          <a:xfrm>
            <a:off x="2362200" y="2238375"/>
            <a:ext cx="4000500" cy="461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556" name="Picture 4"/>
          <p:cNvPicPr>
            <a:picLocks noChangeAspect="1" noChangeArrowheads="1"/>
          </p:cNvPicPr>
          <p:nvPr/>
        </p:nvPicPr>
        <p:blipFill>
          <a:blip r:embed="rId3"/>
          <a:srcRect/>
          <a:stretch>
            <a:fillRect/>
          </a:stretch>
        </p:blipFill>
        <p:spPr bwMode="auto">
          <a:xfrm>
            <a:off x="-152400" y="0"/>
            <a:ext cx="3190875" cy="4762500"/>
          </a:xfrm>
          <a:prstGeom prst="ellipse">
            <a:avLst/>
          </a:prstGeom>
          <a:ln>
            <a:noFill/>
          </a:ln>
          <a:effectLst>
            <a:softEdge rad="112500"/>
          </a:effectLst>
        </p:spPr>
      </p:pic>
      <p:pic>
        <p:nvPicPr>
          <p:cNvPr id="23557" name="Picture 5"/>
          <p:cNvPicPr>
            <a:picLocks noChangeAspect="1" noChangeArrowheads="1"/>
          </p:cNvPicPr>
          <p:nvPr/>
        </p:nvPicPr>
        <p:blipFill>
          <a:blip r:embed="rId4"/>
          <a:srcRect/>
          <a:stretch>
            <a:fillRect/>
          </a:stretch>
        </p:blipFill>
        <p:spPr bwMode="auto">
          <a:xfrm>
            <a:off x="6019800" y="0"/>
            <a:ext cx="3302000" cy="495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2514600" y="1143000"/>
            <a:ext cx="4038600" cy="336550"/>
          </a:xfrm>
          <a:prstGeom prst="rect">
            <a:avLst/>
          </a:prstGeom>
          <a:noFill/>
        </p:spPr>
        <p:txBody>
          <a:bodyPr>
            <a:spAutoFit/>
          </a:bodyPr>
          <a:lstStyle/>
          <a:p>
            <a:pPr algn="ctr">
              <a:lnSpc>
                <a:spcPct val="50000"/>
              </a:lnSpc>
              <a:defRPr/>
            </a:pPr>
            <a:r>
              <a:rPr lang="en-US" sz="2800" i="1" dirty="0">
                <a:solidFill>
                  <a:srgbClr val="FFFF00"/>
                </a:solidFill>
                <a:effectLst>
                  <a:outerShdw blurRad="38100" dist="38100" dir="2700000" algn="tl">
                    <a:srgbClr val="000000">
                      <a:alpha val="43137"/>
                    </a:srgbClr>
                  </a:outerShdw>
                </a:effectLst>
                <a:latin typeface="Georgia" pitchFamily="18" charset="0"/>
                <a:cs typeface="+mn-cs"/>
              </a:rPr>
              <a:t>The last cloister.</a:t>
            </a:r>
            <a:endParaRPr lang="ru-RU" sz="2800" i="1" dirty="0">
              <a:solidFill>
                <a:srgbClr val="FFFF00"/>
              </a:solidFill>
              <a:effectLst>
                <a:outerShdw blurRad="38100" dist="38100" dir="2700000" algn="tl">
                  <a:srgbClr val="000000">
                    <a:alpha val="43137"/>
                  </a:srgbClr>
                </a:outerShdw>
              </a:effectLst>
              <a:latin typeface="Georgia" pitchFamily="18" charset="0"/>
              <a:cs typeface="+mn-cs"/>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1000"/>
                                        <p:tgtEl>
                                          <p:spTgt spid="23556"/>
                                        </p:tgtEl>
                                      </p:cBhvr>
                                    </p:animEffect>
                                    <p:anim calcmode="lin" valueType="num">
                                      <p:cBhvr>
                                        <p:cTn id="8" dur="1000" fill="hold"/>
                                        <p:tgtEl>
                                          <p:spTgt spid="23556"/>
                                        </p:tgtEl>
                                        <p:attrNameLst>
                                          <p:attrName>ppt_x</p:attrName>
                                        </p:attrNameLst>
                                      </p:cBhvr>
                                      <p:tavLst>
                                        <p:tav tm="0">
                                          <p:val>
                                            <p:strVal val="#ppt_x"/>
                                          </p:val>
                                        </p:tav>
                                        <p:tav tm="100000">
                                          <p:val>
                                            <p:strVal val="#ppt_x"/>
                                          </p:val>
                                        </p:tav>
                                      </p:tavLst>
                                    </p:anim>
                                    <p:anim calcmode="lin" valueType="num">
                                      <p:cBhvr>
                                        <p:cTn id="9" dur="1000" fill="hold"/>
                                        <p:tgtEl>
                                          <p:spTgt spid="235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557"/>
                                        </p:tgtEl>
                                        <p:attrNameLst>
                                          <p:attrName>style.visibility</p:attrName>
                                        </p:attrNameLst>
                                      </p:cBhvr>
                                      <p:to>
                                        <p:strVal val="visible"/>
                                      </p:to>
                                    </p:set>
                                    <p:animEffect transition="in" filter="fade">
                                      <p:cBhvr>
                                        <p:cTn id="14" dur="1000"/>
                                        <p:tgtEl>
                                          <p:spTgt spid="23557"/>
                                        </p:tgtEl>
                                      </p:cBhvr>
                                    </p:animEffect>
                                    <p:anim calcmode="lin" valueType="num">
                                      <p:cBhvr>
                                        <p:cTn id="15" dur="1000" fill="hold"/>
                                        <p:tgtEl>
                                          <p:spTgt spid="23557"/>
                                        </p:tgtEl>
                                        <p:attrNameLst>
                                          <p:attrName>ppt_x</p:attrName>
                                        </p:attrNameLst>
                                      </p:cBhvr>
                                      <p:tavLst>
                                        <p:tav tm="0">
                                          <p:val>
                                            <p:strVal val="#ppt_x"/>
                                          </p:val>
                                        </p:tav>
                                        <p:tav tm="100000">
                                          <p:val>
                                            <p:strVal val="#ppt_x"/>
                                          </p:val>
                                        </p:tav>
                                      </p:tavLst>
                                    </p:anim>
                                    <p:anim calcmode="lin" valueType="num">
                                      <p:cBhvr>
                                        <p:cTn id="16" dur="1000" fill="hold"/>
                                        <p:tgtEl>
                                          <p:spTgt spid="2355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554"/>
                                        </p:tgtEl>
                                        <p:attrNameLst>
                                          <p:attrName>style.visibility</p:attrName>
                                        </p:attrNameLst>
                                      </p:cBhvr>
                                      <p:to>
                                        <p:strVal val="visible"/>
                                      </p:to>
                                    </p:set>
                                    <p:animEffect transition="in" filter="fade">
                                      <p:cBhvr>
                                        <p:cTn id="21" dur="1000"/>
                                        <p:tgtEl>
                                          <p:spTgt spid="23554"/>
                                        </p:tgtEl>
                                      </p:cBhvr>
                                    </p:animEffect>
                                    <p:anim calcmode="lin" valueType="num">
                                      <p:cBhvr>
                                        <p:cTn id="22" dur="1000" fill="hold"/>
                                        <p:tgtEl>
                                          <p:spTgt spid="23554"/>
                                        </p:tgtEl>
                                        <p:attrNameLst>
                                          <p:attrName>ppt_x</p:attrName>
                                        </p:attrNameLst>
                                      </p:cBhvr>
                                      <p:tavLst>
                                        <p:tav tm="0">
                                          <p:val>
                                            <p:strVal val="#ppt_x"/>
                                          </p:val>
                                        </p:tav>
                                        <p:tav tm="100000">
                                          <p:val>
                                            <p:strVal val="#ppt_x"/>
                                          </p:val>
                                        </p:tav>
                                      </p:tavLst>
                                    </p:anim>
                                    <p:anim calcmode="lin" valueType="num">
                                      <p:cBhvr>
                                        <p:cTn id="23"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1" descr="Рисунок1.jpg"/>
          <p:cNvPicPr>
            <a:picLocks noChangeAspect="1"/>
          </p:cNvPicPr>
          <p:nvPr/>
        </p:nvPicPr>
        <p:blipFill>
          <a:blip r:embed="rId2">
            <a:lum bright="-10000" contrast="20000"/>
          </a:blip>
          <a:srcRect/>
          <a:stretch>
            <a:fillRect/>
          </a:stretch>
        </p:blipFill>
        <p:spPr bwMode="auto">
          <a:xfrm>
            <a:off x="3409950" y="3048000"/>
            <a:ext cx="5734050" cy="3590925"/>
          </a:xfrm>
          <a:prstGeom prst="rect">
            <a:avLst/>
          </a:prstGeom>
          <a:noFill/>
          <a:ln w="9525">
            <a:noFill/>
            <a:miter lim="800000"/>
            <a:headEnd/>
            <a:tailEnd/>
          </a:ln>
        </p:spPr>
      </p:pic>
      <p:pic>
        <p:nvPicPr>
          <p:cNvPr id="23555" name="Рисунок 3" descr="x_b6fdc713.jpg"/>
          <p:cNvPicPr>
            <a:picLocks noChangeAspect="1"/>
          </p:cNvPicPr>
          <p:nvPr/>
        </p:nvPicPr>
        <p:blipFill>
          <a:blip r:embed="rId3">
            <a:lum bright="-10000" contrast="10000"/>
          </a:blip>
          <a:srcRect/>
          <a:stretch>
            <a:fillRect/>
          </a:stretch>
        </p:blipFill>
        <p:spPr bwMode="auto">
          <a:xfrm>
            <a:off x="152400" y="609600"/>
            <a:ext cx="3430588" cy="4800600"/>
          </a:xfrm>
          <a:prstGeom prst="rect">
            <a:avLst/>
          </a:prstGeom>
          <a:noFill/>
          <a:ln w="9525">
            <a:noFill/>
            <a:miter lim="800000"/>
            <a:headEnd/>
            <a:tailEnd/>
          </a:ln>
        </p:spPr>
      </p:pic>
      <p:sp>
        <p:nvSpPr>
          <p:cNvPr id="41987" name="Прямоугольник 4"/>
          <p:cNvSpPr>
            <a:spLocks noChangeArrowheads="1"/>
          </p:cNvSpPr>
          <p:nvPr/>
        </p:nvSpPr>
        <p:spPr bwMode="auto">
          <a:xfrm>
            <a:off x="3429000" y="1143000"/>
            <a:ext cx="5715000" cy="1754188"/>
          </a:xfrm>
          <a:prstGeom prst="rect">
            <a:avLst/>
          </a:prstGeom>
          <a:noFill/>
          <a:ln w="9525">
            <a:noFill/>
            <a:miter lim="800000"/>
            <a:headEnd/>
            <a:tailEnd/>
          </a:ln>
        </p:spPr>
        <p:txBody>
          <a:bodyPr>
            <a:spAutoFit/>
          </a:bodyPr>
          <a:lstStyle/>
          <a:p>
            <a:pPr algn="ctr">
              <a:lnSpc>
                <a:spcPct val="50000"/>
              </a:lnSpc>
            </a:pPr>
            <a:r>
              <a:rPr lang="en-US" sz="2400">
                <a:latin typeface="Imprint MT Shadow" pitchFamily="82" charset="0"/>
              </a:rPr>
              <a:t>The Latin translates: </a:t>
            </a:r>
            <a:endParaRPr lang="ru-RU" sz="2400">
              <a:latin typeface="Harlow Solid Italic" pitchFamily="82" charset="0"/>
            </a:endParaRPr>
          </a:p>
          <a:p>
            <a:pPr algn="ctr">
              <a:lnSpc>
                <a:spcPct val="50000"/>
              </a:lnSpc>
            </a:pPr>
            <a:endParaRPr lang="ru-RU" sz="2400">
              <a:latin typeface="Harlow Solid Italic" pitchFamily="82" charset="0"/>
            </a:endParaRPr>
          </a:p>
          <a:p>
            <a:pPr algn="ctr">
              <a:lnSpc>
                <a:spcPct val="50000"/>
              </a:lnSpc>
            </a:pPr>
            <a:r>
              <a:rPr lang="en-US" sz="2400">
                <a:latin typeface="Imprint MT Shadow" pitchFamily="82" charset="0"/>
              </a:rPr>
              <a:t>"Partners both in</a:t>
            </a:r>
            <a:endParaRPr lang="ru-RU" sz="2400"/>
          </a:p>
          <a:p>
            <a:pPr algn="ctr">
              <a:lnSpc>
                <a:spcPct val="50000"/>
              </a:lnSpc>
            </a:pPr>
            <a:endParaRPr lang="ru-RU" sz="2400"/>
          </a:p>
          <a:p>
            <a:pPr algn="ctr">
              <a:lnSpc>
                <a:spcPct val="50000"/>
              </a:lnSpc>
            </a:pPr>
            <a:r>
              <a:rPr lang="en-US" sz="2400">
                <a:latin typeface="Imprint MT Shadow" pitchFamily="82" charset="0"/>
              </a:rPr>
              <a:t>throne</a:t>
            </a:r>
            <a:r>
              <a:rPr lang="ru-RU" sz="2400"/>
              <a:t> </a:t>
            </a:r>
            <a:r>
              <a:rPr lang="en-US" sz="2400">
                <a:latin typeface="Imprint MT Shadow" pitchFamily="82" charset="0"/>
              </a:rPr>
              <a:t>and grave, here rest we two </a:t>
            </a:r>
            <a:endParaRPr lang="ru-RU" sz="2400"/>
          </a:p>
          <a:p>
            <a:pPr algn="ctr">
              <a:lnSpc>
                <a:spcPct val="50000"/>
              </a:lnSpc>
            </a:pPr>
            <a:endParaRPr lang="ru-RU" sz="2400"/>
          </a:p>
          <a:p>
            <a:pPr algn="ctr">
              <a:lnSpc>
                <a:spcPct val="50000"/>
              </a:lnSpc>
            </a:pPr>
            <a:r>
              <a:rPr lang="en-US" sz="2400">
                <a:latin typeface="Imprint MT Shadow" pitchFamily="82" charset="0"/>
              </a:rPr>
              <a:t>sisters, Elizabeth and Mary</a:t>
            </a:r>
            <a:endParaRPr lang="ru-RU" sz="2400"/>
          </a:p>
          <a:p>
            <a:pPr algn="ctr">
              <a:lnSpc>
                <a:spcPct val="50000"/>
              </a:lnSpc>
            </a:pPr>
            <a:r>
              <a:rPr lang="en-US" sz="2400">
                <a:latin typeface="Imprint MT Shadow" pitchFamily="82" charset="0"/>
              </a:rPr>
              <a:t>,</a:t>
            </a:r>
            <a:br>
              <a:rPr lang="en-US" sz="2400">
                <a:latin typeface="Imprint MT Shadow" pitchFamily="82" charset="0"/>
              </a:rPr>
            </a:br>
            <a:r>
              <a:rPr lang="en-US" sz="2400">
                <a:latin typeface="Imprint MT Shadow" pitchFamily="82" charset="0"/>
              </a:rPr>
              <a:t>in the hope of one resurrection."</a:t>
            </a:r>
            <a:endParaRPr lang="ru-RU" sz="240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 calcmode="lin" valueType="num">
                                      <p:cBhvr>
                                        <p:cTn id="9" dur="1000" fill="hold"/>
                                        <p:tgtEl>
                                          <p:spTgt spid="23555"/>
                                        </p:tgtEl>
                                        <p:attrNameLst>
                                          <p:attrName>style.rotation</p:attrName>
                                        </p:attrNameLst>
                                      </p:cBhvr>
                                      <p:tavLst>
                                        <p:tav tm="0">
                                          <p:val>
                                            <p:fltVal val="90"/>
                                          </p:val>
                                        </p:tav>
                                        <p:tav tm="100000">
                                          <p:val>
                                            <p:fltVal val="0"/>
                                          </p:val>
                                        </p:tav>
                                      </p:tavLst>
                                    </p:anim>
                                    <p:animEffect transition="in" filter="fade">
                                      <p:cBhvr>
                                        <p:cTn id="10" dur="1000"/>
                                        <p:tgtEl>
                                          <p:spTgt spid="2355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3554"/>
                                        </p:tgtEl>
                                        <p:attrNameLst>
                                          <p:attrName>style.visibility</p:attrName>
                                        </p:attrNameLst>
                                      </p:cBhvr>
                                      <p:to>
                                        <p:strVal val="visible"/>
                                      </p:to>
                                    </p:set>
                                    <p:anim calcmode="lin" valueType="num">
                                      <p:cBhvr>
                                        <p:cTn id="15" dur="1000" fill="hold"/>
                                        <p:tgtEl>
                                          <p:spTgt spid="23554"/>
                                        </p:tgtEl>
                                        <p:attrNameLst>
                                          <p:attrName>ppt_w</p:attrName>
                                        </p:attrNameLst>
                                      </p:cBhvr>
                                      <p:tavLst>
                                        <p:tav tm="0">
                                          <p:val>
                                            <p:fltVal val="0"/>
                                          </p:val>
                                        </p:tav>
                                        <p:tav tm="100000">
                                          <p:val>
                                            <p:strVal val="#ppt_w"/>
                                          </p:val>
                                        </p:tav>
                                      </p:tavLst>
                                    </p:anim>
                                    <p:anim calcmode="lin" valueType="num">
                                      <p:cBhvr>
                                        <p:cTn id="16" dur="1000" fill="hold"/>
                                        <p:tgtEl>
                                          <p:spTgt spid="23554"/>
                                        </p:tgtEl>
                                        <p:attrNameLst>
                                          <p:attrName>ppt_h</p:attrName>
                                        </p:attrNameLst>
                                      </p:cBhvr>
                                      <p:tavLst>
                                        <p:tav tm="0">
                                          <p:val>
                                            <p:fltVal val="0"/>
                                          </p:val>
                                        </p:tav>
                                        <p:tav tm="100000">
                                          <p:val>
                                            <p:strVal val="#ppt_h"/>
                                          </p:val>
                                        </p:tav>
                                      </p:tavLst>
                                    </p:anim>
                                    <p:anim calcmode="lin" valueType="num">
                                      <p:cBhvr>
                                        <p:cTn id="17" dur="1000" fill="hold"/>
                                        <p:tgtEl>
                                          <p:spTgt spid="23554"/>
                                        </p:tgtEl>
                                        <p:attrNameLst>
                                          <p:attrName>style.rotation</p:attrName>
                                        </p:attrNameLst>
                                      </p:cBhvr>
                                      <p:tavLst>
                                        <p:tav tm="0">
                                          <p:val>
                                            <p:fltVal val="90"/>
                                          </p:val>
                                        </p:tav>
                                        <p:tav tm="100000">
                                          <p:val>
                                            <p:fltVal val="0"/>
                                          </p:val>
                                        </p:tav>
                                      </p:tavLst>
                                    </p:anim>
                                    <p:animEffect transition="in" filter="fade">
                                      <p:cBhvr>
                                        <p:cTn id="18" dur="1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5" descr="bottom"/>
          <p:cNvPicPr>
            <a:picLocks noChangeAspect="1" noChangeArrowheads="1"/>
          </p:cNvPicPr>
          <p:nvPr/>
        </p:nvPicPr>
        <p:blipFill>
          <a:blip r:embed="rId2"/>
          <a:srcRect/>
          <a:stretch>
            <a:fillRect/>
          </a:stretch>
        </p:blipFill>
        <p:spPr bwMode="auto">
          <a:xfrm>
            <a:off x="3886200" y="6016625"/>
            <a:ext cx="1295400" cy="411163"/>
          </a:xfrm>
          <a:prstGeom prst="rect">
            <a:avLst/>
          </a:prstGeom>
          <a:noFill/>
          <a:ln w="9525">
            <a:noFill/>
            <a:miter lim="800000"/>
            <a:headEnd/>
            <a:tailEnd/>
          </a:ln>
        </p:spPr>
      </p:pic>
      <p:grpSp>
        <p:nvGrpSpPr>
          <p:cNvPr id="43010" name="Group 20"/>
          <p:cNvGrpSpPr>
            <a:grpSpLocks noChangeAspect="1"/>
          </p:cNvGrpSpPr>
          <p:nvPr/>
        </p:nvGrpSpPr>
        <p:grpSpPr bwMode="auto">
          <a:xfrm rot="10800000" flipH="1">
            <a:off x="0" y="0"/>
            <a:ext cx="1371600" cy="922338"/>
            <a:chOff x="0" y="0"/>
            <a:chExt cx="720" cy="484"/>
          </a:xfrm>
        </p:grpSpPr>
        <p:sp>
          <p:nvSpPr>
            <p:cNvPr id="43015" name="AutoShape 19"/>
            <p:cNvSpPr>
              <a:spLocks noChangeAspect="1" noChangeArrowheads="1" noTextEdit="1"/>
            </p:cNvSpPr>
            <p:nvPr/>
          </p:nvSpPr>
          <p:spPr bwMode="auto">
            <a:xfrm>
              <a:off x="0" y="0"/>
              <a:ext cx="720" cy="484"/>
            </a:xfrm>
            <a:prstGeom prst="rect">
              <a:avLst/>
            </a:prstGeom>
            <a:noFill/>
            <a:ln w="9525">
              <a:noFill/>
              <a:miter lim="800000"/>
              <a:headEnd/>
              <a:tailEnd/>
            </a:ln>
          </p:spPr>
          <p:txBody>
            <a:bodyPr/>
            <a:lstStyle/>
            <a:p>
              <a:endParaRPr lang="ru-RU"/>
            </a:p>
          </p:txBody>
        </p:sp>
        <p:sp>
          <p:nvSpPr>
            <p:cNvPr id="43016" name="Freeform 21"/>
            <p:cNvSpPr>
              <a:spLocks/>
            </p:cNvSpPr>
            <p:nvPr/>
          </p:nvSpPr>
          <p:spPr bwMode="auto">
            <a:xfrm>
              <a:off x="0" y="405"/>
              <a:ext cx="112" cy="30"/>
            </a:xfrm>
            <a:custGeom>
              <a:avLst/>
              <a:gdLst>
                <a:gd name="T0" fmla="*/ 4 w 112"/>
                <a:gd name="T1" fmla="*/ 23 h 30"/>
                <a:gd name="T2" fmla="*/ 4 w 112"/>
                <a:gd name="T3" fmla="*/ 23 h 30"/>
                <a:gd name="T4" fmla="*/ 36 w 112"/>
                <a:gd name="T5" fmla="*/ 20 h 30"/>
                <a:gd name="T6" fmla="*/ 63 w 112"/>
                <a:gd name="T7" fmla="*/ 14 h 30"/>
                <a:gd name="T8" fmla="*/ 76 w 112"/>
                <a:gd name="T9" fmla="*/ 11 h 30"/>
                <a:gd name="T10" fmla="*/ 86 w 112"/>
                <a:gd name="T11" fmla="*/ 7 h 30"/>
                <a:gd name="T12" fmla="*/ 94 w 112"/>
                <a:gd name="T13" fmla="*/ 0 h 30"/>
                <a:gd name="T14" fmla="*/ 94 w 112"/>
                <a:gd name="T15" fmla="*/ 0 h 30"/>
                <a:gd name="T16" fmla="*/ 101 w 112"/>
                <a:gd name="T17" fmla="*/ 5 h 30"/>
                <a:gd name="T18" fmla="*/ 106 w 112"/>
                <a:gd name="T19" fmla="*/ 9 h 30"/>
                <a:gd name="T20" fmla="*/ 112 w 112"/>
                <a:gd name="T21" fmla="*/ 9 h 30"/>
                <a:gd name="T22" fmla="*/ 95 w 112"/>
                <a:gd name="T23" fmla="*/ 27 h 30"/>
                <a:gd name="T24" fmla="*/ 88 w 112"/>
                <a:gd name="T25" fmla="*/ 23 h 30"/>
                <a:gd name="T26" fmla="*/ 7 w 112"/>
                <a:gd name="T27" fmla="*/ 30 h 30"/>
                <a:gd name="T28" fmla="*/ 7 w 112"/>
                <a:gd name="T29" fmla="*/ 30 h 30"/>
                <a:gd name="T30" fmla="*/ 2 w 112"/>
                <a:gd name="T31" fmla="*/ 29 h 30"/>
                <a:gd name="T32" fmla="*/ 0 w 112"/>
                <a:gd name="T33" fmla="*/ 29 h 30"/>
                <a:gd name="T34" fmla="*/ 0 w 112"/>
                <a:gd name="T35" fmla="*/ 27 h 30"/>
                <a:gd name="T36" fmla="*/ 4 w 112"/>
                <a:gd name="T37" fmla="*/ 23 h 30"/>
                <a:gd name="T38" fmla="*/ 4 w 112"/>
                <a:gd name="T39" fmla="*/ 23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30"/>
                <a:gd name="T62" fmla="*/ 112 w 112"/>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30">
                  <a:moveTo>
                    <a:pt x="4" y="23"/>
                  </a:moveTo>
                  <a:lnTo>
                    <a:pt x="4" y="23"/>
                  </a:lnTo>
                  <a:lnTo>
                    <a:pt x="36" y="20"/>
                  </a:lnTo>
                  <a:lnTo>
                    <a:pt x="63" y="14"/>
                  </a:lnTo>
                  <a:lnTo>
                    <a:pt x="76" y="11"/>
                  </a:lnTo>
                  <a:lnTo>
                    <a:pt x="86" y="7"/>
                  </a:lnTo>
                  <a:lnTo>
                    <a:pt x="94" y="0"/>
                  </a:lnTo>
                  <a:lnTo>
                    <a:pt x="101" y="5"/>
                  </a:lnTo>
                  <a:lnTo>
                    <a:pt x="106" y="9"/>
                  </a:lnTo>
                  <a:lnTo>
                    <a:pt x="112" y="9"/>
                  </a:lnTo>
                  <a:lnTo>
                    <a:pt x="95" y="27"/>
                  </a:lnTo>
                  <a:lnTo>
                    <a:pt x="88" y="23"/>
                  </a:lnTo>
                  <a:lnTo>
                    <a:pt x="7" y="30"/>
                  </a:lnTo>
                  <a:lnTo>
                    <a:pt x="2" y="29"/>
                  </a:lnTo>
                  <a:lnTo>
                    <a:pt x="0" y="29"/>
                  </a:lnTo>
                  <a:lnTo>
                    <a:pt x="0" y="27"/>
                  </a:lnTo>
                  <a:lnTo>
                    <a:pt x="4" y="23"/>
                  </a:lnTo>
                  <a:close/>
                </a:path>
              </a:pathLst>
            </a:custGeom>
            <a:solidFill>
              <a:srgbClr val="F1AB5E"/>
            </a:solidFill>
            <a:ln w="9525">
              <a:noFill/>
              <a:round/>
              <a:headEnd/>
              <a:tailEnd/>
            </a:ln>
          </p:spPr>
          <p:txBody>
            <a:bodyPr/>
            <a:lstStyle/>
            <a:p>
              <a:endParaRPr lang="ru-RU"/>
            </a:p>
          </p:txBody>
        </p:sp>
        <p:sp>
          <p:nvSpPr>
            <p:cNvPr id="43017" name="Freeform 22"/>
            <p:cNvSpPr>
              <a:spLocks/>
            </p:cNvSpPr>
            <p:nvPr/>
          </p:nvSpPr>
          <p:spPr bwMode="auto">
            <a:xfrm>
              <a:off x="94" y="353"/>
              <a:ext cx="66" cy="118"/>
            </a:xfrm>
            <a:custGeom>
              <a:avLst/>
              <a:gdLst>
                <a:gd name="T0" fmla="*/ 52 w 66"/>
                <a:gd name="T1" fmla="*/ 28 h 118"/>
                <a:gd name="T2" fmla="*/ 46 w 66"/>
                <a:gd name="T3" fmla="*/ 16 h 118"/>
                <a:gd name="T4" fmla="*/ 34 w 66"/>
                <a:gd name="T5" fmla="*/ 5 h 118"/>
                <a:gd name="T6" fmla="*/ 14 w 66"/>
                <a:gd name="T7" fmla="*/ 0 h 118"/>
                <a:gd name="T8" fmla="*/ 0 w 66"/>
                <a:gd name="T9" fmla="*/ 1 h 118"/>
                <a:gd name="T10" fmla="*/ 9 w 66"/>
                <a:gd name="T11" fmla="*/ 12 h 118"/>
                <a:gd name="T12" fmla="*/ 14 w 66"/>
                <a:gd name="T13" fmla="*/ 21 h 118"/>
                <a:gd name="T14" fmla="*/ 21 w 66"/>
                <a:gd name="T15" fmla="*/ 28 h 118"/>
                <a:gd name="T16" fmla="*/ 37 w 66"/>
                <a:gd name="T17" fmla="*/ 32 h 118"/>
                <a:gd name="T18" fmla="*/ 41 w 66"/>
                <a:gd name="T19" fmla="*/ 30 h 118"/>
                <a:gd name="T20" fmla="*/ 41 w 66"/>
                <a:gd name="T21" fmla="*/ 36 h 118"/>
                <a:gd name="T22" fmla="*/ 37 w 66"/>
                <a:gd name="T23" fmla="*/ 37 h 118"/>
                <a:gd name="T24" fmla="*/ 25 w 66"/>
                <a:gd name="T25" fmla="*/ 36 h 118"/>
                <a:gd name="T26" fmla="*/ 14 w 66"/>
                <a:gd name="T27" fmla="*/ 36 h 118"/>
                <a:gd name="T28" fmla="*/ 12 w 66"/>
                <a:gd name="T29" fmla="*/ 43 h 118"/>
                <a:gd name="T30" fmla="*/ 19 w 66"/>
                <a:gd name="T31" fmla="*/ 59 h 118"/>
                <a:gd name="T32" fmla="*/ 19 w 66"/>
                <a:gd name="T33" fmla="*/ 64 h 118"/>
                <a:gd name="T34" fmla="*/ 21 w 66"/>
                <a:gd name="T35" fmla="*/ 81 h 118"/>
                <a:gd name="T36" fmla="*/ 28 w 66"/>
                <a:gd name="T37" fmla="*/ 86 h 118"/>
                <a:gd name="T38" fmla="*/ 34 w 66"/>
                <a:gd name="T39" fmla="*/ 86 h 118"/>
                <a:gd name="T40" fmla="*/ 43 w 66"/>
                <a:gd name="T41" fmla="*/ 77 h 118"/>
                <a:gd name="T42" fmla="*/ 46 w 66"/>
                <a:gd name="T43" fmla="*/ 72 h 118"/>
                <a:gd name="T44" fmla="*/ 43 w 66"/>
                <a:gd name="T45" fmla="*/ 88 h 118"/>
                <a:gd name="T46" fmla="*/ 43 w 66"/>
                <a:gd name="T47" fmla="*/ 93 h 118"/>
                <a:gd name="T48" fmla="*/ 45 w 66"/>
                <a:gd name="T49" fmla="*/ 106 h 118"/>
                <a:gd name="T50" fmla="*/ 43 w 66"/>
                <a:gd name="T51" fmla="*/ 118 h 118"/>
                <a:gd name="T52" fmla="*/ 54 w 66"/>
                <a:gd name="T53" fmla="*/ 111 h 118"/>
                <a:gd name="T54" fmla="*/ 63 w 66"/>
                <a:gd name="T55" fmla="*/ 99 h 118"/>
                <a:gd name="T56" fmla="*/ 66 w 66"/>
                <a:gd name="T57" fmla="*/ 75 h 118"/>
                <a:gd name="T58" fmla="*/ 63 w 66"/>
                <a:gd name="T59" fmla="*/ 57 h 118"/>
                <a:gd name="T60" fmla="*/ 55 w 66"/>
                <a:gd name="T61" fmla="*/ 50 h 118"/>
                <a:gd name="T62" fmla="*/ 52 w 66"/>
                <a:gd name="T63" fmla="*/ 36 h 118"/>
                <a:gd name="T64" fmla="*/ 52 w 66"/>
                <a:gd name="T65" fmla="*/ 28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118"/>
                <a:gd name="T101" fmla="*/ 66 w 66"/>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118">
                  <a:moveTo>
                    <a:pt x="52" y="28"/>
                  </a:moveTo>
                  <a:lnTo>
                    <a:pt x="52" y="28"/>
                  </a:lnTo>
                  <a:lnTo>
                    <a:pt x="50" y="23"/>
                  </a:lnTo>
                  <a:lnTo>
                    <a:pt x="46" y="16"/>
                  </a:lnTo>
                  <a:lnTo>
                    <a:pt x="41" y="10"/>
                  </a:lnTo>
                  <a:lnTo>
                    <a:pt x="34" y="5"/>
                  </a:lnTo>
                  <a:lnTo>
                    <a:pt x="25" y="0"/>
                  </a:lnTo>
                  <a:lnTo>
                    <a:pt x="14" y="0"/>
                  </a:lnTo>
                  <a:lnTo>
                    <a:pt x="0" y="1"/>
                  </a:lnTo>
                  <a:lnTo>
                    <a:pt x="5" y="7"/>
                  </a:lnTo>
                  <a:lnTo>
                    <a:pt x="9" y="12"/>
                  </a:lnTo>
                  <a:lnTo>
                    <a:pt x="14" y="21"/>
                  </a:lnTo>
                  <a:lnTo>
                    <a:pt x="16" y="25"/>
                  </a:lnTo>
                  <a:lnTo>
                    <a:pt x="21" y="28"/>
                  </a:lnTo>
                  <a:lnTo>
                    <a:pt x="30" y="30"/>
                  </a:lnTo>
                  <a:lnTo>
                    <a:pt x="37" y="32"/>
                  </a:lnTo>
                  <a:lnTo>
                    <a:pt x="41" y="30"/>
                  </a:lnTo>
                  <a:lnTo>
                    <a:pt x="41" y="32"/>
                  </a:lnTo>
                  <a:lnTo>
                    <a:pt x="41" y="36"/>
                  </a:lnTo>
                  <a:lnTo>
                    <a:pt x="39" y="36"/>
                  </a:lnTo>
                  <a:lnTo>
                    <a:pt x="37" y="37"/>
                  </a:lnTo>
                  <a:lnTo>
                    <a:pt x="25" y="36"/>
                  </a:lnTo>
                  <a:lnTo>
                    <a:pt x="19" y="34"/>
                  </a:lnTo>
                  <a:lnTo>
                    <a:pt x="14" y="36"/>
                  </a:lnTo>
                  <a:lnTo>
                    <a:pt x="12" y="39"/>
                  </a:lnTo>
                  <a:lnTo>
                    <a:pt x="12" y="43"/>
                  </a:lnTo>
                  <a:lnTo>
                    <a:pt x="14" y="52"/>
                  </a:lnTo>
                  <a:lnTo>
                    <a:pt x="19" y="59"/>
                  </a:lnTo>
                  <a:lnTo>
                    <a:pt x="19" y="64"/>
                  </a:lnTo>
                  <a:lnTo>
                    <a:pt x="19" y="75"/>
                  </a:lnTo>
                  <a:lnTo>
                    <a:pt x="21" y="81"/>
                  </a:lnTo>
                  <a:lnTo>
                    <a:pt x="25" y="84"/>
                  </a:lnTo>
                  <a:lnTo>
                    <a:pt x="28" y="86"/>
                  </a:lnTo>
                  <a:lnTo>
                    <a:pt x="34" y="86"/>
                  </a:lnTo>
                  <a:lnTo>
                    <a:pt x="37" y="82"/>
                  </a:lnTo>
                  <a:lnTo>
                    <a:pt x="43" y="77"/>
                  </a:lnTo>
                  <a:lnTo>
                    <a:pt x="46" y="72"/>
                  </a:lnTo>
                  <a:lnTo>
                    <a:pt x="46" y="75"/>
                  </a:lnTo>
                  <a:lnTo>
                    <a:pt x="43" y="88"/>
                  </a:lnTo>
                  <a:lnTo>
                    <a:pt x="43" y="93"/>
                  </a:lnTo>
                  <a:lnTo>
                    <a:pt x="45" y="99"/>
                  </a:lnTo>
                  <a:lnTo>
                    <a:pt x="45" y="106"/>
                  </a:lnTo>
                  <a:lnTo>
                    <a:pt x="43" y="118"/>
                  </a:lnTo>
                  <a:lnTo>
                    <a:pt x="48" y="115"/>
                  </a:lnTo>
                  <a:lnTo>
                    <a:pt x="54" y="111"/>
                  </a:lnTo>
                  <a:lnTo>
                    <a:pt x="59" y="106"/>
                  </a:lnTo>
                  <a:lnTo>
                    <a:pt x="63" y="99"/>
                  </a:lnTo>
                  <a:lnTo>
                    <a:pt x="66" y="88"/>
                  </a:lnTo>
                  <a:lnTo>
                    <a:pt x="66" y="75"/>
                  </a:lnTo>
                  <a:lnTo>
                    <a:pt x="63" y="57"/>
                  </a:lnTo>
                  <a:lnTo>
                    <a:pt x="59" y="55"/>
                  </a:lnTo>
                  <a:lnTo>
                    <a:pt x="55" y="50"/>
                  </a:lnTo>
                  <a:lnTo>
                    <a:pt x="52" y="41"/>
                  </a:lnTo>
                  <a:lnTo>
                    <a:pt x="52" y="36"/>
                  </a:lnTo>
                  <a:lnTo>
                    <a:pt x="52" y="28"/>
                  </a:lnTo>
                  <a:close/>
                </a:path>
              </a:pathLst>
            </a:custGeom>
            <a:solidFill>
              <a:srgbClr val="F0A553"/>
            </a:solidFill>
            <a:ln w="9525">
              <a:noFill/>
              <a:round/>
              <a:headEnd/>
              <a:tailEnd/>
            </a:ln>
          </p:spPr>
          <p:txBody>
            <a:bodyPr/>
            <a:lstStyle/>
            <a:p>
              <a:endParaRPr lang="ru-RU"/>
            </a:p>
          </p:txBody>
        </p:sp>
        <p:sp>
          <p:nvSpPr>
            <p:cNvPr id="43018" name="Freeform 23"/>
            <p:cNvSpPr>
              <a:spLocks/>
            </p:cNvSpPr>
            <p:nvPr/>
          </p:nvSpPr>
          <p:spPr bwMode="auto">
            <a:xfrm>
              <a:off x="157" y="349"/>
              <a:ext cx="66" cy="59"/>
            </a:xfrm>
            <a:custGeom>
              <a:avLst/>
              <a:gdLst>
                <a:gd name="T0" fmla="*/ 45 w 66"/>
                <a:gd name="T1" fmla="*/ 0 h 59"/>
                <a:gd name="T2" fmla="*/ 45 w 66"/>
                <a:gd name="T3" fmla="*/ 0 h 59"/>
                <a:gd name="T4" fmla="*/ 36 w 66"/>
                <a:gd name="T5" fmla="*/ 9 h 59"/>
                <a:gd name="T6" fmla="*/ 25 w 66"/>
                <a:gd name="T7" fmla="*/ 16 h 59"/>
                <a:gd name="T8" fmla="*/ 18 w 66"/>
                <a:gd name="T9" fmla="*/ 20 h 59"/>
                <a:gd name="T10" fmla="*/ 12 w 66"/>
                <a:gd name="T11" fmla="*/ 22 h 59"/>
                <a:gd name="T12" fmla="*/ 12 w 66"/>
                <a:gd name="T13" fmla="*/ 22 h 59"/>
                <a:gd name="T14" fmla="*/ 5 w 66"/>
                <a:gd name="T15" fmla="*/ 25 h 59"/>
                <a:gd name="T16" fmla="*/ 1 w 66"/>
                <a:gd name="T17" fmla="*/ 31 h 59"/>
                <a:gd name="T18" fmla="*/ 0 w 66"/>
                <a:gd name="T19" fmla="*/ 38 h 59"/>
                <a:gd name="T20" fmla="*/ 0 w 66"/>
                <a:gd name="T21" fmla="*/ 45 h 59"/>
                <a:gd name="T22" fmla="*/ 1 w 66"/>
                <a:gd name="T23" fmla="*/ 52 h 59"/>
                <a:gd name="T24" fmla="*/ 5 w 66"/>
                <a:gd name="T25" fmla="*/ 58 h 59"/>
                <a:gd name="T26" fmla="*/ 12 w 66"/>
                <a:gd name="T27" fmla="*/ 59 h 59"/>
                <a:gd name="T28" fmla="*/ 21 w 66"/>
                <a:gd name="T29" fmla="*/ 59 h 59"/>
                <a:gd name="T30" fmla="*/ 21 w 66"/>
                <a:gd name="T31" fmla="*/ 59 h 59"/>
                <a:gd name="T32" fmla="*/ 36 w 66"/>
                <a:gd name="T33" fmla="*/ 56 h 59"/>
                <a:gd name="T34" fmla="*/ 48 w 66"/>
                <a:gd name="T35" fmla="*/ 56 h 59"/>
                <a:gd name="T36" fmla="*/ 59 w 66"/>
                <a:gd name="T37" fmla="*/ 56 h 59"/>
                <a:gd name="T38" fmla="*/ 66 w 66"/>
                <a:gd name="T39" fmla="*/ 59 h 59"/>
                <a:gd name="T40" fmla="*/ 66 w 66"/>
                <a:gd name="T41" fmla="*/ 59 h 59"/>
                <a:gd name="T42" fmla="*/ 66 w 66"/>
                <a:gd name="T43" fmla="*/ 56 h 59"/>
                <a:gd name="T44" fmla="*/ 63 w 66"/>
                <a:gd name="T45" fmla="*/ 49 h 59"/>
                <a:gd name="T46" fmla="*/ 59 w 66"/>
                <a:gd name="T47" fmla="*/ 47 h 59"/>
                <a:gd name="T48" fmla="*/ 55 w 66"/>
                <a:gd name="T49" fmla="*/ 45 h 59"/>
                <a:gd name="T50" fmla="*/ 52 w 66"/>
                <a:gd name="T51" fmla="*/ 45 h 59"/>
                <a:gd name="T52" fmla="*/ 45 w 66"/>
                <a:gd name="T53" fmla="*/ 45 h 59"/>
                <a:gd name="T54" fmla="*/ 45 w 66"/>
                <a:gd name="T55" fmla="*/ 45 h 59"/>
                <a:gd name="T56" fmla="*/ 48 w 66"/>
                <a:gd name="T57" fmla="*/ 43 h 59"/>
                <a:gd name="T58" fmla="*/ 55 w 66"/>
                <a:gd name="T59" fmla="*/ 38 h 59"/>
                <a:gd name="T60" fmla="*/ 57 w 66"/>
                <a:gd name="T61" fmla="*/ 34 h 59"/>
                <a:gd name="T62" fmla="*/ 55 w 66"/>
                <a:gd name="T63" fmla="*/ 32 h 59"/>
                <a:gd name="T64" fmla="*/ 50 w 66"/>
                <a:gd name="T65" fmla="*/ 29 h 59"/>
                <a:gd name="T66" fmla="*/ 41 w 66"/>
                <a:gd name="T67" fmla="*/ 27 h 59"/>
                <a:gd name="T68" fmla="*/ 41 w 66"/>
                <a:gd name="T69" fmla="*/ 27 h 59"/>
                <a:gd name="T70" fmla="*/ 36 w 66"/>
                <a:gd name="T71" fmla="*/ 27 h 59"/>
                <a:gd name="T72" fmla="*/ 34 w 66"/>
                <a:gd name="T73" fmla="*/ 25 h 59"/>
                <a:gd name="T74" fmla="*/ 39 w 66"/>
                <a:gd name="T75" fmla="*/ 22 h 59"/>
                <a:gd name="T76" fmla="*/ 45 w 66"/>
                <a:gd name="T77" fmla="*/ 18 h 59"/>
                <a:gd name="T78" fmla="*/ 46 w 66"/>
                <a:gd name="T79" fmla="*/ 13 h 59"/>
                <a:gd name="T80" fmla="*/ 48 w 66"/>
                <a:gd name="T81" fmla="*/ 7 h 59"/>
                <a:gd name="T82" fmla="*/ 45 w 66"/>
                <a:gd name="T83" fmla="*/ 0 h 59"/>
                <a:gd name="T84" fmla="*/ 45 w 66"/>
                <a:gd name="T85" fmla="*/ 0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59"/>
                <a:gd name="T131" fmla="*/ 66 w 66"/>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59">
                  <a:moveTo>
                    <a:pt x="45" y="0"/>
                  </a:moveTo>
                  <a:lnTo>
                    <a:pt x="45" y="0"/>
                  </a:lnTo>
                  <a:lnTo>
                    <a:pt x="36" y="9"/>
                  </a:lnTo>
                  <a:lnTo>
                    <a:pt x="25" y="16"/>
                  </a:lnTo>
                  <a:lnTo>
                    <a:pt x="18" y="20"/>
                  </a:lnTo>
                  <a:lnTo>
                    <a:pt x="12" y="22"/>
                  </a:lnTo>
                  <a:lnTo>
                    <a:pt x="5" y="25"/>
                  </a:lnTo>
                  <a:lnTo>
                    <a:pt x="1" y="31"/>
                  </a:lnTo>
                  <a:lnTo>
                    <a:pt x="0" y="38"/>
                  </a:lnTo>
                  <a:lnTo>
                    <a:pt x="0" y="45"/>
                  </a:lnTo>
                  <a:lnTo>
                    <a:pt x="1" y="52"/>
                  </a:lnTo>
                  <a:lnTo>
                    <a:pt x="5" y="58"/>
                  </a:lnTo>
                  <a:lnTo>
                    <a:pt x="12" y="59"/>
                  </a:lnTo>
                  <a:lnTo>
                    <a:pt x="21" y="59"/>
                  </a:lnTo>
                  <a:lnTo>
                    <a:pt x="36" y="56"/>
                  </a:lnTo>
                  <a:lnTo>
                    <a:pt x="48" y="56"/>
                  </a:lnTo>
                  <a:lnTo>
                    <a:pt x="59" y="56"/>
                  </a:lnTo>
                  <a:lnTo>
                    <a:pt x="66" y="59"/>
                  </a:lnTo>
                  <a:lnTo>
                    <a:pt x="66" y="56"/>
                  </a:lnTo>
                  <a:lnTo>
                    <a:pt x="63" y="49"/>
                  </a:lnTo>
                  <a:lnTo>
                    <a:pt x="59" y="47"/>
                  </a:lnTo>
                  <a:lnTo>
                    <a:pt x="55" y="45"/>
                  </a:lnTo>
                  <a:lnTo>
                    <a:pt x="52" y="45"/>
                  </a:lnTo>
                  <a:lnTo>
                    <a:pt x="45" y="45"/>
                  </a:lnTo>
                  <a:lnTo>
                    <a:pt x="48" y="43"/>
                  </a:lnTo>
                  <a:lnTo>
                    <a:pt x="55" y="38"/>
                  </a:lnTo>
                  <a:lnTo>
                    <a:pt x="57" y="34"/>
                  </a:lnTo>
                  <a:lnTo>
                    <a:pt x="55" y="32"/>
                  </a:lnTo>
                  <a:lnTo>
                    <a:pt x="50" y="29"/>
                  </a:lnTo>
                  <a:lnTo>
                    <a:pt x="41" y="27"/>
                  </a:lnTo>
                  <a:lnTo>
                    <a:pt x="36" y="27"/>
                  </a:lnTo>
                  <a:lnTo>
                    <a:pt x="34" y="25"/>
                  </a:lnTo>
                  <a:lnTo>
                    <a:pt x="39" y="22"/>
                  </a:lnTo>
                  <a:lnTo>
                    <a:pt x="45" y="18"/>
                  </a:lnTo>
                  <a:lnTo>
                    <a:pt x="46" y="13"/>
                  </a:lnTo>
                  <a:lnTo>
                    <a:pt x="48" y="7"/>
                  </a:lnTo>
                  <a:lnTo>
                    <a:pt x="45" y="0"/>
                  </a:lnTo>
                  <a:close/>
                </a:path>
              </a:pathLst>
            </a:custGeom>
            <a:solidFill>
              <a:srgbClr val="F1AB5E"/>
            </a:solidFill>
            <a:ln w="9525">
              <a:noFill/>
              <a:round/>
              <a:headEnd/>
              <a:tailEnd/>
            </a:ln>
          </p:spPr>
          <p:txBody>
            <a:bodyPr/>
            <a:lstStyle/>
            <a:p>
              <a:endParaRPr lang="ru-RU"/>
            </a:p>
          </p:txBody>
        </p:sp>
        <p:sp>
          <p:nvSpPr>
            <p:cNvPr id="43019" name="Freeform 24"/>
            <p:cNvSpPr>
              <a:spLocks/>
            </p:cNvSpPr>
            <p:nvPr/>
          </p:nvSpPr>
          <p:spPr bwMode="auto">
            <a:xfrm>
              <a:off x="189" y="300"/>
              <a:ext cx="59" cy="139"/>
            </a:xfrm>
            <a:custGeom>
              <a:avLst/>
              <a:gdLst>
                <a:gd name="T0" fmla="*/ 49 w 59"/>
                <a:gd name="T1" fmla="*/ 139 h 139"/>
                <a:gd name="T2" fmla="*/ 54 w 59"/>
                <a:gd name="T3" fmla="*/ 130 h 139"/>
                <a:gd name="T4" fmla="*/ 59 w 59"/>
                <a:gd name="T5" fmla="*/ 114 h 139"/>
                <a:gd name="T6" fmla="*/ 54 w 59"/>
                <a:gd name="T7" fmla="*/ 87 h 139"/>
                <a:gd name="T8" fmla="*/ 45 w 59"/>
                <a:gd name="T9" fmla="*/ 71 h 139"/>
                <a:gd name="T10" fmla="*/ 36 w 59"/>
                <a:gd name="T11" fmla="*/ 53 h 139"/>
                <a:gd name="T12" fmla="*/ 32 w 59"/>
                <a:gd name="T13" fmla="*/ 20 h 139"/>
                <a:gd name="T14" fmla="*/ 32 w 59"/>
                <a:gd name="T15" fmla="*/ 15 h 139"/>
                <a:gd name="T16" fmla="*/ 23 w 59"/>
                <a:gd name="T17" fmla="*/ 6 h 139"/>
                <a:gd name="T18" fmla="*/ 14 w 59"/>
                <a:gd name="T19" fmla="*/ 0 h 139"/>
                <a:gd name="T20" fmla="*/ 2 w 59"/>
                <a:gd name="T21" fmla="*/ 4 h 139"/>
                <a:gd name="T22" fmla="*/ 0 w 59"/>
                <a:gd name="T23" fmla="*/ 6 h 139"/>
                <a:gd name="T24" fmla="*/ 7 w 59"/>
                <a:gd name="T25" fmla="*/ 13 h 139"/>
                <a:gd name="T26" fmla="*/ 18 w 59"/>
                <a:gd name="T27" fmla="*/ 17 h 139"/>
                <a:gd name="T28" fmla="*/ 25 w 59"/>
                <a:gd name="T29" fmla="*/ 20 h 139"/>
                <a:gd name="T30" fmla="*/ 23 w 59"/>
                <a:gd name="T31" fmla="*/ 26 h 139"/>
                <a:gd name="T32" fmla="*/ 14 w 59"/>
                <a:gd name="T33" fmla="*/ 31 h 139"/>
                <a:gd name="T34" fmla="*/ 14 w 59"/>
                <a:gd name="T35" fmla="*/ 33 h 139"/>
                <a:gd name="T36" fmla="*/ 16 w 59"/>
                <a:gd name="T37" fmla="*/ 44 h 139"/>
                <a:gd name="T38" fmla="*/ 25 w 59"/>
                <a:gd name="T39" fmla="*/ 49 h 139"/>
                <a:gd name="T40" fmla="*/ 29 w 59"/>
                <a:gd name="T41" fmla="*/ 51 h 139"/>
                <a:gd name="T42" fmla="*/ 31 w 59"/>
                <a:gd name="T43" fmla="*/ 56 h 139"/>
                <a:gd name="T44" fmla="*/ 25 w 59"/>
                <a:gd name="T45" fmla="*/ 62 h 139"/>
                <a:gd name="T46" fmla="*/ 23 w 59"/>
                <a:gd name="T47" fmla="*/ 63 h 139"/>
                <a:gd name="T48" fmla="*/ 23 w 59"/>
                <a:gd name="T49" fmla="*/ 72 h 139"/>
                <a:gd name="T50" fmla="*/ 25 w 59"/>
                <a:gd name="T51" fmla="*/ 78 h 139"/>
                <a:gd name="T52" fmla="*/ 34 w 59"/>
                <a:gd name="T53" fmla="*/ 78 h 139"/>
                <a:gd name="T54" fmla="*/ 38 w 59"/>
                <a:gd name="T55" fmla="*/ 78 h 139"/>
                <a:gd name="T56" fmla="*/ 36 w 59"/>
                <a:gd name="T57" fmla="*/ 85 h 139"/>
                <a:gd name="T58" fmla="*/ 32 w 59"/>
                <a:gd name="T59" fmla="*/ 90 h 139"/>
                <a:gd name="T60" fmla="*/ 40 w 59"/>
                <a:gd name="T61" fmla="*/ 96 h 139"/>
                <a:gd name="T62" fmla="*/ 47 w 59"/>
                <a:gd name="T63" fmla="*/ 98 h 139"/>
                <a:gd name="T64" fmla="*/ 47 w 59"/>
                <a:gd name="T65" fmla="*/ 101 h 139"/>
                <a:gd name="T66" fmla="*/ 38 w 59"/>
                <a:gd name="T67" fmla="*/ 110 h 139"/>
                <a:gd name="T68" fmla="*/ 40 w 59"/>
                <a:gd name="T69" fmla="*/ 116 h 139"/>
                <a:gd name="T70" fmla="*/ 45 w 59"/>
                <a:gd name="T71" fmla="*/ 117 h 139"/>
                <a:gd name="T72" fmla="*/ 45 w 59"/>
                <a:gd name="T73" fmla="*/ 123 h 139"/>
                <a:gd name="T74" fmla="*/ 43 w 59"/>
                <a:gd name="T75" fmla="*/ 128 h 139"/>
                <a:gd name="T76" fmla="*/ 45 w 59"/>
                <a:gd name="T77" fmla="*/ 135 h 139"/>
                <a:gd name="T78" fmla="*/ 49 w 59"/>
                <a:gd name="T79" fmla="*/ 139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
                <a:gd name="T121" fmla="*/ 0 h 139"/>
                <a:gd name="T122" fmla="*/ 59 w 59"/>
                <a:gd name="T123" fmla="*/ 139 h 13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 h="139">
                  <a:moveTo>
                    <a:pt x="49" y="139"/>
                  </a:moveTo>
                  <a:lnTo>
                    <a:pt x="49" y="139"/>
                  </a:lnTo>
                  <a:lnTo>
                    <a:pt x="52" y="135"/>
                  </a:lnTo>
                  <a:lnTo>
                    <a:pt x="54" y="130"/>
                  </a:lnTo>
                  <a:lnTo>
                    <a:pt x="58" y="123"/>
                  </a:lnTo>
                  <a:lnTo>
                    <a:pt x="59" y="114"/>
                  </a:lnTo>
                  <a:lnTo>
                    <a:pt x="58" y="101"/>
                  </a:lnTo>
                  <a:lnTo>
                    <a:pt x="54" y="87"/>
                  </a:lnTo>
                  <a:lnTo>
                    <a:pt x="45" y="71"/>
                  </a:lnTo>
                  <a:lnTo>
                    <a:pt x="40" y="62"/>
                  </a:lnTo>
                  <a:lnTo>
                    <a:pt x="36" y="53"/>
                  </a:lnTo>
                  <a:lnTo>
                    <a:pt x="32" y="35"/>
                  </a:lnTo>
                  <a:lnTo>
                    <a:pt x="32" y="20"/>
                  </a:lnTo>
                  <a:lnTo>
                    <a:pt x="32" y="15"/>
                  </a:lnTo>
                  <a:lnTo>
                    <a:pt x="31" y="13"/>
                  </a:lnTo>
                  <a:lnTo>
                    <a:pt x="23" y="6"/>
                  </a:lnTo>
                  <a:lnTo>
                    <a:pt x="20" y="2"/>
                  </a:lnTo>
                  <a:lnTo>
                    <a:pt x="14" y="0"/>
                  </a:lnTo>
                  <a:lnTo>
                    <a:pt x="7" y="2"/>
                  </a:lnTo>
                  <a:lnTo>
                    <a:pt x="2" y="4"/>
                  </a:lnTo>
                  <a:lnTo>
                    <a:pt x="0" y="6"/>
                  </a:lnTo>
                  <a:lnTo>
                    <a:pt x="2" y="9"/>
                  </a:lnTo>
                  <a:lnTo>
                    <a:pt x="7" y="13"/>
                  </a:lnTo>
                  <a:lnTo>
                    <a:pt x="18" y="17"/>
                  </a:lnTo>
                  <a:lnTo>
                    <a:pt x="22" y="18"/>
                  </a:lnTo>
                  <a:lnTo>
                    <a:pt x="25" y="20"/>
                  </a:lnTo>
                  <a:lnTo>
                    <a:pt x="25" y="24"/>
                  </a:lnTo>
                  <a:lnTo>
                    <a:pt x="23" y="26"/>
                  </a:lnTo>
                  <a:lnTo>
                    <a:pt x="18" y="29"/>
                  </a:lnTo>
                  <a:lnTo>
                    <a:pt x="14" y="31"/>
                  </a:lnTo>
                  <a:lnTo>
                    <a:pt x="14" y="33"/>
                  </a:lnTo>
                  <a:lnTo>
                    <a:pt x="13" y="38"/>
                  </a:lnTo>
                  <a:lnTo>
                    <a:pt x="16" y="44"/>
                  </a:lnTo>
                  <a:lnTo>
                    <a:pt x="20" y="45"/>
                  </a:lnTo>
                  <a:lnTo>
                    <a:pt x="25" y="49"/>
                  </a:lnTo>
                  <a:lnTo>
                    <a:pt x="29" y="51"/>
                  </a:lnTo>
                  <a:lnTo>
                    <a:pt x="31" y="53"/>
                  </a:lnTo>
                  <a:lnTo>
                    <a:pt x="31" y="56"/>
                  </a:lnTo>
                  <a:lnTo>
                    <a:pt x="31" y="58"/>
                  </a:lnTo>
                  <a:lnTo>
                    <a:pt x="25" y="62"/>
                  </a:lnTo>
                  <a:lnTo>
                    <a:pt x="23" y="63"/>
                  </a:lnTo>
                  <a:lnTo>
                    <a:pt x="23" y="67"/>
                  </a:lnTo>
                  <a:lnTo>
                    <a:pt x="23" y="72"/>
                  </a:lnTo>
                  <a:lnTo>
                    <a:pt x="23" y="74"/>
                  </a:lnTo>
                  <a:lnTo>
                    <a:pt x="25" y="78"/>
                  </a:lnTo>
                  <a:lnTo>
                    <a:pt x="29" y="78"/>
                  </a:lnTo>
                  <a:lnTo>
                    <a:pt x="34" y="78"/>
                  </a:lnTo>
                  <a:lnTo>
                    <a:pt x="38" y="78"/>
                  </a:lnTo>
                  <a:lnTo>
                    <a:pt x="40" y="80"/>
                  </a:lnTo>
                  <a:lnTo>
                    <a:pt x="36" y="85"/>
                  </a:lnTo>
                  <a:lnTo>
                    <a:pt x="32" y="87"/>
                  </a:lnTo>
                  <a:lnTo>
                    <a:pt x="32" y="90"/>
                  </a:lnTo>
                  <a:lnTo>
                    <a:pt x="34" y="94"/>
                  </a:lnTo>
                  <a:lnTo>
                    <a:pt x="40" y="96"/>
                  </a:lnTo>
                  <a:lnTo>
                    <a:pt x="47" y="98"/>
                  </a:lnTo>
                  <a:lnTo>
                    <a:pt x="47" y="99"/>
                  </a:lnTo>
                  <a:lnTo>
                    <a:pt x="47" y="101"/>
                  </a:lnTo>
                  <a:lnTo>
                    <a:pt x="43" y="105"/>
                  </a:lnTo>
                  <a:lnTo>
                    <a:pt x="38" y="110"/>
                  </a:lnTo>
                  <a:lnTo>
                    <a:pt x="38" y="114"/>
                  </a:lnTo>
                  <a:lnTo>
                    <a:pt x="40" y="116"/>
                  </a:lnTo>
                  <a:lnTo>
                    <a:pt x="45" y="117"/>
                  </a:lnTo>
                  <a:lnTo>
                    <a:pt x="47" y="121"/>
                  </a:lnTo>
                  <a:lnTo>
                    <a:pt x="45" y="123"/>
                  </a:lnTo>
                  <a:lnTo>
                    <a:pt x="45" y="126"/>
                  </a:lnTo>
                  <a:lnTo>
                    <a:pt x="43" y="128"/>
                  </a:lnTo>
                  <a:lnTo>
                    <a:pt x="43" y="132"/>
                  </a:lnTo>
                  <a:lnTo>
                    <a:pt x="45" y="135"/>
                  </a:lnTo>
                  <a:lnTo>
                    <a:pt x="49" y="139"/>
                  </a:lnTo>
                  <a:close/>
                </a:path>
              </a:pathLst>
            </a:custGeom>
            <a:solidFill>
              <a:srgbClr val="F3B776"/>
            </a:solidFill>
            <a:ln w="9525">
              <a:noFill/>
              <a:round/>
              <a:headEnd/>
              <a:tailEnd/>
            </a:ln>
          </p:spPr>
          <p:txBody>
            <a:bodyPr/>
            <a:lstStyle/>
            <a:p>
              <a:endParaRPr lang="ru-RU"/>
            </a:p>
          </p:txBody>
        </p:sp>
        <p:sp>
          <p:nvSpPr>
            <p:cNvPr id="43020" name="Freeform 25"/>
            <p:cNvSpPr>
              <a:spLocks/>
            </p:cNvSpPr>
            <p:nvPr/>
          </p:nvSpPr>
          <p:spPr bwMode="auto">
            <a:xfrm>
              <a:off x="232" y="241"/>
              <a:ext cx="45" cy="110"/>
            </a:xfrm>
            <a:custGeom>
              <a:avLst/>
              <a:gdLst>
                <a:gd name="T0" fmla="*/ 0 w 45"/>
                <a:gd name="T1" fmla="*/ 101 h 110"/>
                <a:gd name="T2" fmla="*/ 0 w 45"/>
                <a:gd name="T3" fmla="*/ 101 h 110"/>
                <a:gd name="T4" fmla="*/ 9 w 45"/>
                <a:gd name="T5" fmla="*/ 94 h 110"/>
                <a:gd name="T6" fmla="*/ 16 w 45"/>
                <a:gd name="T7" fmla="*/ 83 h 110"/>
                <a:gd name="T8" fmla="*/ 25 w 45"/>
                <a:gd name="T9" fmla="*/ 70 h 110"/>
                <a:gd name="T10" fmla="*/ 31 w 45"/>
                <a:gd name="T11" fmla="*/ 56 h 110"/>
                <a:gd name="T12" fmla="*/ 33 w 45"/>
                <a:gd name="T13" fmla="*/ 47 h 110"/>
                <a:gd name="T14" fmla="*/ 33 w 45"/>
                <a:gd name="T15" fmla="*/ 38 h 110"/>
                <a:gd name="T16" fmla="*/ 33 w 45"/>
                <a:gd name="T17" fmla="*/ 29 h 110"/>
                <a:gd name="T18" fmla="*/ 29 w 45"/>
                <a:gd name="T19" fmla="*/ 20 h 110"/>
                <a:gd name="T20" fmla="*/ 25 w 45"/>
                <a:gd name="T21" fmla="*/ 11 h 110"/>
                <a:gd name="T22" fmla="*/ 18 w 45"/>
                <a:gd name="T23" fmla="*/ 0 h 110"/>
                <a:gd name="T24" fmla="*/ 18 w 45"/>
                <a:gd name="T25" fmla="*/ 0 h 110"/>
                <a:gd name="T26" fmla="*/ 29 w 45"/>
                <a:gd name="T27" fmla="*/ 9 h 110"/>
                <a:gd name="T28" fmla="*/ 36 w 45"/>
                <a:gd name="T29" fmla="*/ 18 h 110"/>
                <a:gd name="T30" fmla="*/ 43 w 45"/>
                <a:gd name="T31" fmla="*/ 31 h 110"/>
                <a:gd name="T32" fmla="*/ 45 w 45"/>
                <a:gd name="T33" fmla="*/ 38 h 110"/>
                <a:gd name="T34" fmla="*/ 45 w 45"/>
                <a:gd name="T35" fmla="*/ 47 h 110"/>
                <a:gd name="T36" fmla="*/ 45 w 45"/>
                <a:gd name="T37" fmla="*/ 54 h 110"/>
                <a:gd name="T38" fmla="*/ 43 w 45"/>
                <a:gd name="T39" fmla="*/ 65 h 110"/>
                <a:gd name="T40" fmla="*/ 38 w 45"/>
                <a:gd name="T41" fmla="*/ 76 h 110"/>
                <a:gd name="T42" fmla="*/ 31 w 45"/>
                <a:gd name="T43" fmla="*/ 86 h 110"/>
                <a:gd name="T44" fmla="*/ 22 w 45"/>
                <a:gd name="T45" fmla="*/ 97 h 110"/>
                <a:gd name="T46" fmla="*/ 9 w 45"/>
                <a:gd name="T47" fmla="*/ 110 h 110"/>
                <a:gd name="T48" fmla="*/ 9 w 45"/>
                <a:gd name="T49" fmla="*/ 110 h 110"/>
                <a:gd name="T50" fmla="*/ 4 w 45"/>
                <a:gd name="T51" fmla="*/ 110 h 110"/>
                <a:gd name="T52" fmla="*/ 0 w 45"/>
                <a:gd name="T53" fmla="*/ 108 h 110"/>
                <a:gd name="T54" fmla="*/ 0 w 45"/>
                <a:gd name="T55" fmla="*/ 104 h 110"/>
                <a:gd name="T56" fmla="*/ 0 w 45"/>
                <a:gd name="T57" fmla="*/ 101 h 110"/>
                <a:gd name="T58" fmla="*/ 0 w 45"/>
                <a:gd name="T59" fmla="*/ 101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
                <a:gd name="T91" fmla="*/ 0 h 110"/>
                <a:gd name="T92" fmla="*/ 45 w 45"/>
                <a:gd name="T93" fmla="*/ 110 h 1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 h="110">
                  <a:moveTo>
                    <a:pt x="0" y="101"/>
                  </a:moveTo>
                  <a:lnTo>
                    <a:pt x="0" y="101"/>
                  </a:lnTo>
                  <a:lnTo>
                    <a:pt x="9" y="94"/>
                  </a:lnTo>
                  <a:lnTo>
                    <a:pt x="16" y="83"/>
                  </a:lnTo>
                  <a:lnTo>
                    <a:pt x="25" y="70"/>
                  </a:lnTo>
                  <a:lnTo>
                    <a:pt x="31" y="56"/>
                  </a:lnTo>
                  <a:lnTo>
                    <a:pt x="33" y="47"/>
                  </a:lnTo>
                  <a:lnTo>
                    <a:pt x="33" y="38"/>
                  </a:lnTo>
                  <a:lnTo>
                    <a:pt x="33" y="29"/>
                  </a:lnTo>
                  <a:lnTo>
                    <a:pt x="29" y="20"/>
                  </a:lnTo>
                  <a:lnTo>
                    <a:pt x="25" y="11"/>
                  </a:lnTo>
                  <a:lnTo>
                    <a:pt x="18" y="0"/>
                  </a:lnTo>
                  <a:lnTo>
                    <a:pt x="29" y="9"/>
                  </a:lnTo>
                  <a:lnTo>
                    <a:pt x="36" y="18"/>
                  </a:lnTo>
                  <a:lnTo>
                    <a:pt x="43" y="31"/>
                  </a:lnTo>
                  <a:lnTo>
                    <a:pt x="45" y="38"/>
                  </a:lnTo>
                  <a:lnTo>
                    <a:pt x="45" y="47"/>
                  </a:lnTo>
                  <a:lnTo>
                    <a:pt x="45" y="54"/>
                  </a:lnTo>
                  <a:lnTo>
                    <a:pt x="43" y="65"/>
                  </a:lnTo>
                  <a:lnTo>
                    <a:pt x="38" y="76"/>
                  </a:lnTo>
                  <a:lnTo>
                    <a:pt x="31" y="86"/>
                  </a:lnTo>
                  <a:lnTo>
                    <a:pt x="22" y="97"/>
                  </a:lnTo>
                  <a:lnTo>
                    <a:pt x="9" y="110"/>
                  </a:lnTo>
                  <a:lnTo>
                    <a:pt x="4" y="110"/>
                  </a:lnTo>
                  <a:lnTo>
                    <a:pt x="0" y="108"/>
                  </a:lnTo>
                  <a:lnTo>
                    <a:pt x="0" y="104"/>
                  </a:lnTo>
                  <a:lnTo>
                    <a:pt x="0" y="101"/>
                  </a:lnTo>
                  <a:close/>
                </a:path>
              </a:pathLst>
            </a:custGeom>
            <a:solidFill>
              <a:srgbClr val="F1AB5E"/>
            </a:solidFill>
            <a:ln w="9525">
              <a:noFill/>
              <a:round/>
              <a:headEnd/>
              <a:tailEnd/>
            </a:ln>
          </p:spPr>
          <p:txBody>
            <a:bodyPr/>
            <a:lstStyle/>
            <a:p>
              <a:endParaRPr lang="ru-RU"/>
            </a:p>
          </p:txBody>
        </p:sp>
        <p:sp>
          <p:nvSpPr>
            <p:cNvPr id="43021" name="Freeform 26"/>
            <p:cNvSpPr>
              <a:spLocks/>
            </p:cNvSpPr>
            <p:nvPr/>
          </p:nvSpPr>
          <p:spPr bwMode="auto">
            <a:xfrm>
              <a:off x="232" y="214"/>
              <a:ext cx="124" cy="148"/>
            </a:xfrm>
            <a:custGeom>
              <a:avLst/>
              <a:gdLst>
                <a:gd name="T0" fmla="*/ 124 w 124"/>
                <a:gd name="T1" fmla="*/ 0 h 148"/>
                <a:gd name="T2" fmla="*/ 124 w 124"/>
                <a:gd name="T3" fmla="*/ 0 h 148"/>
                <a:gd name="T4" fmla="*/ 121 w 124"/>
                <a:gd name="T5" fmla="*/ 11 h 148"/>
                <a:gd name="T6" fmla="*/ 115 w 124"/>
                <a:gd name="T7" fmla="*/ 25 h 148"/>
                <a:gd name="T8" fmla="*/ 106 w 124"/>
                <a:gd name="T9" fmla="*/ 43 h 148"/>
                <a:gd name="T10" fmla="*/ 90 w 124"/>
                <a:gd name="T11" fmla="*/ 63 h 148"/>
                <a:gd name="T12" fmla="*/ 69 w 124"/>
                <a:gd name="T13" fmla="*/ 88 h 148"/>
                <a:gd name="T14" fmla="*/ 56 w 124"/>
                <a:gd name="T15" fmla="*/ 99 h 148"/>
                <a:gd name="T16" fmla="*/ 40 w 124"/>
                <a:gd name="T17" fmla="*/ 113 h 148"/>
                <a:gd name="T18" fmla="*/ 22 w 124"/>
                <a:gd name="T19" fmla="*/ 126 h 148"/>
                <a:gd name="T20" fmla="*/ 2 w 124"/>
                <a:gd name="T21" fmla="*/ 139 h 148"/>
                <a:gd name="T22" fmla="*/ 2 w 124"/>
                <a:gd name="T23" fmla="*/ 139 h 148"/>
                <a:gd name="T24" fmla="*/ 0 w 124"/>
                <a:gd name="T25" fmla="*/ 142 h 148"/>
                <a:gd name="T26" fmla="*/ 2 w 124"/>
                <a:gd name="T27" fmla="*/ 144 h 148"/>
                <a:gd name="T28" fmla="*/ 6 w 124"/>
                <a:gd name="T29" fmla="*/ 148 h 148"/>
                <a:gd name="T30" fmla="*/ 6 w 124"/>
                <a:gd name="T31" fmla="*/ 148 h 148"/>
                <a:gd name="T32" fmla="*/ 27 w 124"/>
                <a:gd name="T33" fmla="*/ 135 h 148"/>
                <a:gd name="T34" fmla="*/ 47 w 124"/>
                <a:gd name="T35" fmla="*/ 122 h 148"/>
                <a:gd name="T36" fmla="*/ 70 w 124"/>
                <a:gd name="T37" fmla="*/ 103 h 148"/>
                <a:gd name="T38" fmla="*/ 81 w 124"/>
                <a:gd name="T39" fmla="*/ 94 h 148"/>
                <a:gd name="T40" fmla="*/ 92 w 124"/>
                <a:gd name="T41" fmla="*/ 81 h 148"/>
                <a:gd name="T42" fmla="*/ 103 w 124"/>
                <a:gd name="T43" fmla="*/ 70 h 148"/>
                <a:gd name="T44" fmla="*/ 112 w 124"/>
                <a:gd name="T45" fmla="*/ 56 h 148"/>
                <a:gd name="T46" fmla="*/ 119 w 124"/>
                <a:gd name="T47" fmla="*/ 43 h 148"/>
                <a:gd name="T48" fmla="*/ 123 w 124"/>
                <a:gd name="T49" fmla="*/ 29 h 148"/>
                <a:gd name="T50" fmla="*/ 124 w 124"/>
                <a:gd name="T51" fmla="*/ 15 h 148"/>
                <a:gd name="T52" fmla="*/ 124 w 124"/>
                <a:gd name="T53" fmla="*/ 0 h 148"/>
                <a:gd name="T54" fmla="*/ 124 w 124"/>
                <a:gd name="T55" fmla="*/ 0 h 1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4"/>
                <a:gd name="T85" fmla="*/ 0 h 148"/>
                <a:gd name="T86" fmla="*/ 124 w 124"/>
                <a:gd name="T87" fmla="*/ 148 h 1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4" h="148">
                  <a:moveTo>
                    <a:pt x="124" y="0"/>
                  </a:moveTo>
                  <a:lnTo>
                    <a:pt x="124" y="0"/>
                  </a:lnTo>
                  <a:lnTo>
                    <a:pt x="121" y="11"/>
                  </a:lnTo>
                  <a:lnTo>
                    <a:pt x="115" y="25"/>
                  </a:lnTo>
                  <a:lnTo>
                    <a:pt x="106" y="43"/>
                  </a:lnTo>
                  <a:lnTo>
                    <a:pt x="90" y="63"/>
                  </a:lnTo>
                  <a:lnTo>
                    <a:pt x="69" y="88"/>
                  </a:lnTo>
                  <a:lnTo>
                    <a:pt x="56" y="99"/>
                  </a:lnTo>
                  <a:lnTo>
                    <a:pt x="40" y="113"/>
                  </a:lnTo>
                  <a:lnTo>
                    <a:pt x="22" y="126"/>
                  </a:lnTo>
                  <a:lnTo>
                    <a:pt x="2" y="139"/>
                  </a:lnTo>
                  <a:lnTo>
                    <a:pt x="0" y="142"/>
                  </a:lnTo>
                  <a:lnTo>
                    <a:pt x="2" y="144"/>
                  </a:lnTo>
                  <a:lnTo>
                    <a:pt x="6" y="148"/>
                  </a:lnTo>
                  <a:lnTo>
                    <a:pt x="27" y="135"/>
                  </a:lnTo>
                  <a:lnTo>
                    <a:pt x="47" y="122"/>
                  </a:lnTo>
                  <a:lnTo>
                    <a:pt x="70" y="103"/>
                  </a:lnTo>
                  <a:lnTo>
                    <a:pt x="81" y="94"/>
                  </a:lnTo>
                  <a:lnTo>
                    <a:pt x="92" y="81"/>
                  </a:lnTo>
                  <a:lnTo>
                    <a:pt x="103" y="70"/>
                  </a:lnTo>
                  <a:lnTo>
                    <a:pt x="112" y="56"/>
                  </a:lnTo>
                  <a:lnTo>
                    <a:pt x="119" y="43"/>
                  </a:lnTo>
                  <a:lnTo>
                    <a:pt x="123" y="29"/>
                  </a:lnTo>
                  <a:lnTo>
                    <a:pt x="124" y="15"/>
                  </a:lnTo>
                  <a:lnTo>
                    <a:pt x="124" y="0"/>
                  </a:lnTo>
                  <a:close/>
                </a:path>
              </a:pathLst>
            </a:custGeom>
            <a:solidFill>
              <a:srgbClr val="F1AB5E"/>
            </a:solidFill>
            <a:ln w="9525">
              <a:noFill/>
              <a:round/>
              <a:headEnd/>
              <a:tailEnd/>
            </a:ln>
          </p:spPr>
          <p:txBody>
            <a:bodyPr/>
            <a:lstStyle/>
            <a:p>
              <a:endParaRPr lang="ru-RU"/>
            </a:p>
          </p:txBody>
        </p:sp>
        <p:sp>
          <p:nvSpPr>
            <p:cNvPr id="43022" name="Freeform 27"/>
            <p:cNvSpPr>
              <a:spLocks/>
            </p:cNvSpPr>
            <p:nvPr/>
          </p:nvSpPr>
          <p:spPr bwMode="auto">
            <a:xfrm>
              <a:off x="243" y="335"/>
              <a:ext cx="189" cy="48"/>
            </a:xfrm>
            <a:custGeom>
              <a:avLst/>
              <a:gdLst>
                <a:gd name="T0" fmla="*/ 0 w 189"/>
                <a:gd name="T1" fmla="*/ 39 h 48"/>
                <a:gd name="T2" fmla="*/ 0 w 189"/>
                <a:gd name="T3" fmla="*/ 39 h 48"/>
                <a:gd name="T4" fmla="*/ 25 w 189"/>
                <a:gd name="T5" fmla="*/ 27 h 48"/>
                <a:gd name="T6" fmla="*/ 50 w 189"/>
                <a:gd name="T7" fmla="*/ 16 h 48"/>
                <a:gd name="T8" fmla="*/ 65 w 189"/>
                <a:gd name="T9" fmla="*/ 10 h 48"/>
                <a:gd name="T10" fmla="*/ 81 w 189"/>
                <a:gd name="T11" fmla="*/ 5 h 48"/>
                <a:gd name="T12" fmla="*/ 97 w 189"/>
                <a:gd name="T13" fmla="*/ 1 h 48"/>
                <a:gd name="T14" fmla="*/ 113 w 189"/>
                <a:gd name="T15" fmla="*/ 0 h 48"/>
                <a:gd name="T16" fmla="*/ 130 w 189"/>
                <a:gd name="T17" fmla="*/ 1 h 48"/>
                <a:gd name="T18" fmla="*/ 144 w 189"/>
                <a:gd name="T19" fmla="*/ 3 h 48"/>
                <a:gd name="T20" fmla="*/ 158 w 189"/>
                <a:gd name="T21" fmla="*/ 9 h 48"/>
                <a:gd name="T22" fmla="*/ 171 w 189"/>
                <a:gd name="T23" fmla="*/ 19 h 48"/>
                <a:gd name="T24" fmla="*/ 182 w 189"/>
                <a:gd name="T25" fmla="*/ 32 h 48"/>
                <a:gd name="T26" fmla="*/ 189 w 189"/>
                <a:gd name="T27" fmla="*/ 48 h 48"/>
                <a:gd name="T28" fmla="*/ 189 w 189"/>
                <a:gd name="T29" fmla="*/ 48 h 48"/>
                <a:gd name="T30" fmla="*/ 171 w 189"/>
                <a:gd name="T31" fmla="*/ 37 h 48"/>
                <a:gd name="T32" fmla="*/ 155 w 189"/>
                <a:gd name="T33" fmla="*/ 28 h 48"/>
                <a:gd name="T34" fmla="*/ 148 w 189"/>
                <a:gd name="T35" fmla="*/ 27 h 48"/>
                <a:gd name="T36" fmla="*/ 140 w 189"/>
                <a:gd name="T37" fmla="*/ 27 h 48"/>
                <a:gd name="T38" fmla="*/ 140 w 189"/>
                <a:gd name="T39" fmla="*/ 27 h 48"/>
                <a:gd name="T40" fmla="*/ 139 w 189"/>
                <a:gd name="T41" fmla="*/ 28 h 48"/>
                <a:gd name="T42" fmla="*/ 137 w 189"/>
                <a:gd name="T43" fmla="*/ 30 h 48"/>
                <a:gd name="T44" fmla="*/ 133 w 189"/>
                <a:gd name="T45" fmla="*/ 30 h 48"/>
                <a:gd name="T46" fmla="*/ 130 w 189"/>
                <a:gd name="T47" fmla="*/ 30 h 48"/>
                <a:gd name="T48" fmla="*/ 124 w 189"/>
                <a:gd name="T49" fmla="*/ 27 h 48"/>
                <a:gd name="T50" fmla="*/ 117 w 189"/>
                <a:gd name="T51" fmla="*/ 21 h 48"/>
                <a:gd name="T52" fmla="*/ 117 w 189"/>
                <a:gd name="T53" fmla="*/ 21 h 48"/>
                <a:gd name="T54" fmla="*/ 110 w 189"/>
                <a:gd name="T55" fmla="*/ 18 h 48"/>
                <a:gd name="T56" fmla="*/ 103 w 189"/>
                <a:gd name="T57" fmla="*/ 14 h 48"/>
                <a:gd name="T58" fmla="*/ 97 w 189"/>
                <a:gd name="T59" fmla="*/ 12 h 48"/>
                <a:gd name="T60" fmla="*/ 92 w 189"/>
                <a:gd name="T61" fmla="*/ 14 h 48"/>
                <a:gd name="T62" fmla="*/ 85 w 189"/>
                <a:gd name="T63" fmla="*/ 16 h 48"/>
                <a:gd name="T64" fmla="*/ 83 w 189"/>
                <a:gd name="T65" fmla="*/ 18 h 48"/>
                <a:gd name="T66" fmla="*/ 83 w 189"/>
                <a:gd name="T67" fmla="*/ 18 h 48"/>
                <a:gd name="T68" fmla="*/ 86 w 189"/>
                <a:gd name="T69" fmla="*/ 19 h 48"/>
                <a:gd name="T70" fmla="*/ 95 w 189"/>
                <a:gd name="T71" fmla="*/ 25 h 48"/>
                <a:gd name="T72" fmla="*/ 97 w 189"/>
                <a:gd name="T73" fmla="*/ 28 h 48"/>
                <a:gd name="T74" fmla="*/ 95 w 189"/>
                <a:gd name="T75" fmla="*/ 30 h 48"/>
                <a:gd name="T76" fmla="*/ 92 w 189"/>
                <a:gd name="T77" fmla="*/ 34 h 48"/>
                <a:gd name="T78" fmla="*/ 81 w 189"/>
                <a:gd name="T79" fmla="*/ 37 h 48"/>
                <a:gd name="T80" fmla="*/ 81 w 189"/>
                <a:gd name="T81" fmla="*/ 37 h 48"/>
                <a:gd name="T82" fmla="*/ 74 w 189"/>
                <a:gd name="T83" fmla="*/ 37 h 48"/>
                <a:gd name="T84" fmla="*/ 70 w 189"/>
                <a:gd name="T85" fmla="*/ 37 h 48"/>
                <a:gd name="T86" fmla="*/ 61 w 189"/>
                <a:gd name="T87" fmla="*/ 34 h 48"/>
                <a:gd name="T88" fmla="*/ 54 w 189"/>
                <a:gd name="T89" fmla="*/ 32 h 48"/>
                <a:gd name="T90" fmla="*/ 43 w 189"/>
                <a:gd name="T91" fmla="*/ 32 h 48"/>
                <a:gd name="T92" fmla="*/ 25 w 189"/>
                <a:gd name="T93" fmla="*/ 36 h 48"/>
                <a:gd name="T94" fmla="*/ 0 w 189"/>
                <a:gd name="T95" fmla="*/ 39 h 48"/>
                <a:gd name="T96" fmla="*/ 0 w 189"/>
                <a:gd name="T97" fmla="*/ 39 h 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9"/>
                <a:gd name="T148" fmla="*/ 0 h 48"/>
                <a:gd name="T149" fmla="*/ 189 w 189"/>
                <a:gd name="T150" fmla="*/ 48 h 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9" h="48">
                  <a:moveTo>
                    <a:pt x="0" y="39"/>
                  </a:moveTo>
                  <a:lnTo>
                    <a:pt x="0" y="39"/>
                  </a:lnTo>
                  <a:lnTo>
                    <a:pt x="25" y="27"/>
                  </a:lnTo>
                  <a:lnTo>
                    <a:pt x="50" y="16"/>
                  </a:lnTo>
                  <a:lnTo>
                    <a:pt x="65" y="10"/>
                  </a:lnTo>
                  <a:lnTo>
                    <a:pt x="81" y="5"/>
                  </a:lnTo>
                  <a:lnTo>
                    <a:pt x="97" y="1"/>
                  </a:lnTo>
                  <a:lnTo>
                    <a:pt x="113" y="0"/>
                  </a:lnTo>
                  <a:lnTo>
                    <a:pt x="130" y="1"/>
                  </a:lnTo>
                  <a:lnTo>
                    <a:pt x="144" y="3"/>
                  </a:lnTo>
                  <a:lnTo>
                    <a:pt x="158" y="9"/>
                  </a:lnTo>
                  <a:lnTo>
                    <a:pt x="171" y="19"/>
                  </a:lnTo>
                  <a:lnTo>
                    <a:pt x="182" y="32"/>
                  </a:lnTo>
                  <a:lnTo>
                    <a:pt x="189" y="48"/>
                  </a:lnTo>
                  <a:lnTo>
                    <a:pt x="171" y="37"/>
                  </a:lnTo>
                  <a:lnTo>
                    <a:pt x="155" y="28"/>
                  </a:lnTo>
                  <a:lnTo>
                    <a:pt x="148" y="27"/>
                  </a:lnTo>
                  <a:lnTo>
                    <a:pt x="140" y="27"/>
                  </a:lnTo>
                  <a:lnTo>
                    <a:pt x="139" y="28"/>
                  </a:lnTo>
                  <a:lnTo>
                    <a:pt x="137" y="30"/>
                  </a:lnTo>
                  <a:lnTo>
                    <a:pt x="133" y="30"/>
                  </a:lnTo>
                  <a:lnTo>
                    <a:pt x="130" y="30"/>
                  </a:lnTo>
                  <a:lnTo>
                    <a:pt x="124" y="27"/>
                  </a:lnTo>
                  <a:lnTo>
                    <a:pt x="117" y="21"/>
                  </a:lnTo>
                  <a:lnTo>
                    <a:pt x="110" y="18"/>
                  </a:lnTo>
                  <a:lnTo>
                    <a:pt x="103" y="14"/>
                  </a:lnTo>
                  <a:lnTo>
                    <a:pt x="97" y="12"/>
                  </a:lnTo>
                  <a:lnTo>
                    <a:pt x="92" y="14"/>
                  </a:lnTo>
                  <a:lnTo>
                    <a:pt x="85" y="16"/>
                  </a:lnTo>
                  <a:lnTo>
                    <a:pt x="83" y="18"/>
                  </a:lnTo>
                  <a:lnTo>
                    <a:pt x="86" y="19"/>
                  </a:lnTo>
                  <a:lnTo>
                    <a:pt x="95" y="25"/>
                  </a:lnTo>
                  <a:lnTo>
                    <a:pt x="97" y="28"/>
                  </a:lnTo>
                  <a:lnTo>
                    <a:pt x="95" y="30"/>
                  </a:lnTo>
                  <a:lnTo>
                    <a:pt x="92" y="34"/>
                  </a:lnTo>
                  <a:lnTo>
                    <a:pt x="81" y="37"/>
                  </a:lnTo>
                  <a:lnTo>
                    <a:pt x="74" y="37"/>
                  </a:lnTo>
                  <a:lnTo>
                    <a:pt x="70" y="37"/>
                  </a:lnTo>
                  <a:lnTo>
                    <a:pt x="61" y="34"/>
                  </a:lnTo>
                  <a:lnTo>
                    <a:pt x="54" y="32"/>
                  </a:lnTo>
                  <a:lnTo>
                    <a:pt x="43" y="32"/>
                  </a:lnTo>
                  <a:lnTo>
                    <a:pt x="25" y="36"/>
                  </a:lnTo>
                  <a:lnTo>
                    <a:pt x="0" y="39"/>
                  </a:lnTo>
                  <a:close/>
                </a:path>
              </a:pathLst>
            </a:custGeom>
            <a:solidFill>
              <a:srgbClr val="F1AB5E"/>
            </a:solidFill>
            <a:ln w="9525">
              <a:noFill/>
              <a:round/>
              <a:headEnd/>
              <a:tailEnd/>
            </a:ln>
          </p:spPr>
          <p:txBody>
            <a:bodyPr/>
            <a:lstStyle/>
            <a:p>
              <a:endParaRPr lang="ru-RU"/>
            </a:p>
          </p:txBody>
        </p:sp>
        <p:sp>
          <p:nvSpPr>
            <p:cNvPr id="43023" name="Freeform 28"/>
            <p:cNvSpPr>
              <a:spLocks/>
            </p:cNvSpPr>
            <p:nvPr/>
          </p:nvSpPr>
          <p:spPr bwMode="auto">
            <a:xfrm>
              <a:off x="247" y="380"/>
              <a:ext cx="102" cy="54"/>
            </a:xfrm>
            <a:custGeom>
              <a:avLst/>
              <a:gdLst>
                <a:gd name="T0" fmla="*/ 0 w 102"/>
                <a:gd name="T1" fmla="*/ 1 h 54"/>
                <a:gd name="T2" fmla="*/ 0 w 102"/>
                <a:gd name="T3" fmla="*/ 1 h 54"/>
                <a:gd name="T4" fmla="*/ 12 w 102"/>
                <a:gd name="T5" fmla="*/ 0 h 54"/>
                <a:gd name="T6" fmla="*/ 27 w 102"/>
                <a:gd name="T7" fmla="*/ 0 h 54"/>
                <a:gd name="T8" fmla="*/ 45 w 102"/>
                <a:gd name="T9" fmla="*/ 1 h 54"/>
                <a:gd name="T10" fmla="*/ 61 w 102"/>
                <a:gd name="T11" fmla="*/ 5 h 54"/>
                <a:gd name="T12" fmla="*/ 70 w 102"/>
                <a:gd name="T13" fmla="*/ 9 h 54"/>
                <a:gd name="T14" fmla="*/ 79 w 102"/>
                <a:gd name="T15" fmla="*/ 16 h 54"/>
                <a:gd name="T16" fmla="*/ 86 w 102"/>
                <a:gd name="T17" fmla="*/ 21 h 54"/>
                <a:gd name="T18" fmla="*/ 93 w 102"/>
                <a:gd name="T19" fmla="*/ 30 h 54"/>
                <a:gd name="T20" fmla="*/ 99 w 102"/>
                <a:gd name="T21" fmla="*/ 41 h 54"/>
                <a:gd name="T22" fmla="*/ 102 w 102"/>
                <a:gd name="T23" fmla="*/ 54 h 54"/>
                <a:gd name="T24" fmla="*/ 102 w 102"/>
                <a:gd name="T25" fmla="*/ 54 h 54"/>
                <a:gd name="T26" fmla="*/ 91 w 102"/>
                <a:gd name="T27" fmla="*/ 45 h 54"/>
                <a:gd name="T28" fmla="*/ 81 w 102"/>
                <a:gd name="T29" fmla="*/ 39 h 54"/>
                <a:gd name="T30" fmla="*/ 75 w 102"/>
                <a:gd name="T31" fmla="*/ 37 h 54"/>
                <a:gd name="T32" fmla="*/ 72 w 102"/>
                <a:gd name="T33" fmla="*/ 37 h 54"/>
                <a:gd name="T34" fmla="*/ 72 w 102"/>
                <a:gd name="T35" fmla="*/ 37 h 54"/>
                <a:gd name="T36" fmla="*/ 68 w 102"/>
                <a:gd name="T37" fmla="*/ 37 h 54"/>
                <a:gd name="T38" fmla="*/ 64 w 102"/>
                <a:gd name="T39" fmla="*/ 37 h 54"/>
                <a:gd name="T40" fmla="*/ 55 w 102"/>
                <a:gd name="T41" fmla="*/ 32 h 54"/>
                <a:gd name="T42" fmla="*/ 48 w 102"/>
                <a:gd name="T43" fmla="*/ 25 h 54"/>
                <a:gd name="T44" fmla="*/ 41 w 102"/>
                <a:gd name="T45" fmla="*/ 14 h 54"/>
                <a:gd name="T46" fmla="*/ 41 w 102"/>
                <a:gd name="T47" fmla="*/ 14 h 54"/>
                <a:gd name="T48" fmla="*/ 37 w 102"/>
                <a:gd name="T49" fmla="*/ 10 h 54"/>
                <a:gd name="T50" fmla="*/ 32 w 102"/>
                <a:gd name="T51" fmla="*/ 7 h 54"/>
                <a:gd name="T52" fmla="*/ 18 w 102"/>
                <a:gd name="T53" fmla="*/ 3 h 54"/>
                <a:gd name="T54" fmla="*/ 0 w 102"/>
                <a:gd name="T55" fmla="*/ 1 h 54"/>
                <a:gd name="T56" fmla="*/ 0 w 102"/>
                <a:gd name="T57" fmla="*/ 1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2"/>
                <a:gd name="T88" fmla="*/ 0 h 54"/>
                <a:gd name="T89" fmla="*/ 102 w 102"/>
                <a:gd name="T90" fmla="*/ 54 h 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2" h="54">
                  <a:moveTo>
                    <a:pt x="0" y="1"/>
                  </a:moveTo>
                  <a:lnTo>
                    <a:pt x="0" y="1"/>
                  </a:lnTo>
                  <a:lnTo>
                    <a:pt x="12" y="0"/>
                  </a:lnTo>
                  <a:lnTo>
                    <a:pt x="27" y="0"/>
                  </a:lnTo>
                  <a:lnTo>
                    <a:pt x="45" y="1"/>
                  </a:lnTo>
                  <a:lnTo>
                    <a:pt x="61" y="5"/>
                  </a:lnTo>
                  <a:lnTo>
                    <a:pt x="70" y="9"/>
                  </a:lnTo>
                  <a:lnTo>
                    <a:pt x="79" y="16"/>
                  </a:lnTo>
                  <a:lnTo>
                    <a:pt x="86" y="21"/>
                  </a:lnTo>
                  <a:lnTo>
                    <a:pt x="93" y="30"/>
                  </a:lnTo>
                  <a:lnTo>
                    <a:pt x="99" y="41"/>
                  </a:lnTo>
                  <a:lnTo>
                    <a:pt x="102" y="54"/>
                  </a:lnTo>
                  <a:lnTo>
                    <a:pt x="91" y="45"/>
                  </a:lnTo>
                  <a:lnTo>
                    <a:pt x="81" y="39"/>
                  </a:lnTo>
                  <a:lnTo>
                    <a:pt x="75" y="37"/>
                  </a:lnTo>
                  <a:lnTo>
                    <a:pt x="72" y="37"/>
                  </a:lnTo>
                  <a:lnTo>
                    <a:pt x="68" y="37"/>
                  </a:lnTo>
                  <a:lnTo>
                    <a:pt x="64" y="37"/>
                  </a:lnTo>
                  <a:lnTo>
                    <a:pt x="55" y="32"/>
                  </a:lnTo>
                  <a:lnTo>
                    <a:pt x="48" y="25"/>
                  </a:lnTo>
                  <a:lnTo>
                    <a:pt x="41" y="14"/>
                  </a:lnTo>
                  <a:lnTo>
                    <a:pt x="37" y="10"/>
                  </a:lnTo>
                  <a:lnTo>
                    <a:pt x="32" y="7"/>
                  </a:lnTo>
                  <a:lnTo>
                    <a:pt x="18" y="3"/>
                  </a:lnTo>
                  <a:lnTo>
                    <a:pt x="0" y="1"/>
                  </a:lnTo>
                  <a:close/>
                </a:path>
              </a:pathLst>
            </a:custGeom>
            <a:solidFill>
              <a:srgbClr val="F1AB5E"/>
            </a:solidFill>
            <a:ln w="9525">
              <a:noFill/>
              <a:round/>
              <a:headEnd/>
              <a:tailEnd/>
            </a:ln>
          </p:spPr>
          <p:txBody>
            <a:bodyPr/>
            <a:lstStyle/>
            <a:p>
              <a:endParaRPr lang="ru-RU"/>
            </a:p>
          </p:txBody>
        </p:sp>
        <p:sp>
          <p:nvSpPr>
            <p:cNvPr id="43024" name="Freeform 29"/>
            <p:cNvSpPr>
              <a:spLocks/>
            </p:cNvSpPr>
            <p:nvPr/>
          </p:nvSpPr>
          <p:spPr bwMode="auto">
            <a:xfrm>
              <a:off x="239" y="113"/>
              <a:ext cx="227" cy="258"/>
            </a:xfrm>
            <a:custGeom>
              <a:avLst/>
              <a:gdLst>
                <a:gd name="T0" fmla="*/ 0 w 227"/>
                <a:gd name="T1" fmla="*/ 254 h 258"/>
                <a:gd name="T2" fmla="*/ 44 w 227"/>
                <a:gd name="T3" fmla="*/ 227 h 258"/>
                <a:gd name="T4" fmla="*/ 99 w 227"/>
                <a:gd name="T5" fmla="*/ 186 h 258"/>
                <a:gd name="T6" fmla="*/ 157 w 227"/>
                <a:gd name="T7" fmla="*/ 132 h 258"/>
                <a:gd name="T8" fmla="*/ 180 w 227"/>
                <a:gd name="T9" fmla="*/ 103 h 258"/>
                <a:gd name="T10" fmla="*/ 182 w 227"/>
                <a:gd name="T11" fmla="*/ 99 h 258"/>
                <a:gd name="T12" fmla="*/ 189 w 227"/>
                <a:gd name="T13" fmla="*/ 72 h 258"/>
                <a:gd name="T14" fmla="*/ 189 w 227"/>
                <a:gd name="T15" fmla="*/ 47 h 258"/>
                <a:gd name="T16" fmla="*/ 195 w 227"/>
                <a:gd name="T17" fmla="*/ 47 h 258"/>
                <a:gd name="T18" fmla="*/ 206 w 227"/>
                <a:gd name="T19" fmla="*/ 38 h 258"/>
                <a:gd name="T20" fmla="*/ 206 w 227"/>
                <a:gd name="T21" fmla="*/ 36 h 258"/>
                <a:gd name="T22" fmla="*/ 211 w 227"/>
                <a:gd name="T23" fmla="*/ 42 h 258"/>
                <a:gd name="T24" fmla="*/ 216 w 227"/>
                <a:gd name="T25" fmla="*/ 51 h 258"/>
                <a:gd name="T26" fmla="*/ 215 w 227"/>
                <a:gd name="T27" fmla="*/ 38 h 258"/>
                <a:gd name="T28" fmla="*/ 209 w 227"/>
                <a:gd name="T29" fmla="*/ 31 h 258"/>
                <a:gd name="T30" fmla="*/ 195 w 227"/>
                <a:gd name="T31" fmla="*/ 26 h 258"/>
                <a:gd name="T32" fmla="*/ 195 w 227"/>
                <a:gd name="T33" fmla="*/ 22 h 258"/>
                <a:gd name="T34" fmla="*/ 191 w 227"/>
                <a:gd name="T35" fmla="*/ 9 h 258"/>
                <a:gd name="T36" fmla="*/ 184 w 227"/>
                <a:gd name="T37" fmla="*/ 4 h 258"/>
                <a:gd name="T38" fmla="*/ 177 w 227"/>
                <a:gd name="T39" fmla="*/ 2 h 258"/>
                <a:gd name="T40" fmla="*/ 186 w 227"/>
                <a:gd name="T41" fmla="*/ 0 h 258"/>
                <a:gd name="T42" fmla="*/ 200 w 227"/>
                <a:gd name="T43" fmla="*/ 2 h 258"/>
                <a:gd name="T44" fmla="*/ 216 w 227"/>
                <a:gd name="T45" fmla="*/ 15 h 258"/>
                <a:gd name="T46" fmla="*/ 224 w 227"/>
                <a:gd name="T47" fmla="*/ 26 h 258"/>
                <a:gd name="T48" fmla="*/ 227 w 227"/>
                <a:gd name="T49" fmla="*/ 42 h 258"/>
                <a:gd name="T50" fmla="*/ 224 w 227"/>
                <a:gd name="T51" fmla="*/ 62 h 258"/>
                <a:gd name="T52" fmla="*/ 198 w 227"/>
                <a:gd name="T53" fmla="*/ 103 h 258"/>
                <a:gd name="T54" fmla="*/ 162 w 227"/>
                <a:gd name="T55" fmla="*/ 142 h 258"/>
                <a:gd name="T56" fmla="*/ 128 w 227"/>
                <a:gd name="T57" fmla="*/ 171 h 258"/>
                <a:gd name="T58" fmla="*/ 139 w 227"/>
                <a:gd name="T59" fmla="*/ 166 h 258"/>
                <a:gd name="T60" fmla="*/ 168 w 227"/>
                <a:gd name="T61" fmla="*/ 160 h 258"/>
                <a:gd name="T62" fmla="*/ 197 w 227"/>
                <a:gd name="T63" fmla="*/ 160 h 258"/>
                <a:gd name="T64" fmla="*/ 209 w 227"/>
                <a:gd name="T65" fmla="*/ 168 h 258"/>
                <a:gd name="T66" fmla="*/ 220 w 227"/>
                <a:gd name="T67" fmla="*/ 180 h 258"/>
                <a:gd name="T68" fmla="*/ 215 w 227"/>
                <a:gd name="T69" fmla="*/ 178 h 258"/>
                <a:gd name="T70" fmla="*/ 200 w 227"/>
                <a:gd name="T71" fmla="*/ 175 h 258"/>
                <a:gd name="T72" fmla="*/ 189 w 227"/>
                <a:gd name="T73" fmla="*/ 180 h 258"/>
                <a:gd name="T74" fmla="*/ 184 w 227"/>
                <a:gd name="T75" fmla="*/ 184 h 258"/>
                <a:gd name="T76" fmla="*/ 170 w 227"/>
                <a:gd name="T77" fmla="*/ 177 h 258"/>
                <a:gd name="T78" fmla="*/ 146 w 227"/>
                <a:gd name="T79" fmla="*/ 175 h 258"/>
                <a:gd name="T80" fmla="*/ 121 w 227"/>
                <a:gd name="T81" fmla="*/ 184 h 258"/>
                <a:gd name="T82" fmla="*/ 99 w 227"/>
                <a:gd name="T83" fmla="*/ 196 h 258"/>
                <a:gd name="T84" fmla="*/ 89 w 227"/>
                <a:gd name="T85" fmla="*/ 204 h 258"/>
                <a:gd name="T86" fmla="*/ 29 w 227"/>
                <a:gd name="T87" fmla="*/ 245 h 258"/>
                <a:gd name="T88" fmla="*/ 4 w 227"/>
                <a:gd name="T89" fmla="*/ 258 h 258"/>
                <a:gd name="T90" fmla="*/ 0 w 227"/>
                <a:gd name="T91" fmla="*/ 256 h 258"/>
                <a:gd name="T92" fmla="*/ 0 w 227"/>
                <a:gd name="T93" fmla="*/ 254 h 2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7"/>
                <a:gd name="T142" fmla="*/ 0 h 258"/>
                <a:gd name="T143" fmla="*/ 227 w 227"/>
                <a:gd name="T144" fmla="*/ 258 h 2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7" h="258">
                  <a:moveTo>
                    <a:pt x="0" y="254"/>
                  </a:moveTo>
                  <a:lnTo>
                    <a:pt x="0" y="254"/>
                  </a:lnTo>
                  <a:lnTo>
                    <a:pt x="22" y="241"/>
                  </a:lnTo>
                  <a:lnTo>
                    <a:pt x="44" y="227"/>
                  </a:lnTo>
                  <a:lnTo>
                    <a:pt x="71" y="209"/>
                  </a:lnTo>
                  <a:lnTo>
                    <a:pt x="99" y="186"/>
                  </a:lnTo>
                  <a:lnTo>
                    <a:pt x="128" y="160"/>
                  </a:lnTo>
                  <a:lnTo>
                    <a:pt x="157" y="132"/>
                  </a:lnTo>
                  <a:lnTo>
                    <a:pt x="170" y="117"/>
                  </a:lnTo>
                  <a:lnTo>
                    <a:pt x="180" y="103"/>
                  </a:lnTo>
                  <a:lnTo>
                    <a:pt x="182" y="99"/>
                  </a:lnTo>
                  <a:lnTo>
                    <a:pt x="186" y="90"/>
                  </a:lnTo>
                  <a:lnTo>
                    <a:pt x="189" y="72"/>
                  </a:lnTo>
                  <a:lnTo>
                    <a:pt x="189" y="62"/>
                  </a:lnTo>
                  <a:lnTo>
                    <a:pt x="189" y="47"/>
                  </a:lnTo>
                  <a:lnTo>
                    <a:pt x="195" y="47"/>
                  </a:lnTo>
                  <a:lnTo>
                    <a:pt x="200" y="44"/>
                  </a:lnTo>
                  <a:lnTo>
                    <a:pt x="206" y="38"/>
                  </a:lnTo>
                  <a:lnTo>
                    <a:pt x="206" y="36"/>
                  </a:lnTo>
                  <a:lnTo>
                    <a:pt x="207" y="36"/>
                  </a:lnTo>
                  <a:lnTo>
                    <a:pt x="211" y="42"/>
                  </a:lnTo>
                  <a:lnTo>
                    <a:pt x="216" y="51"/>
                  </a:lnTo>
                  <a:lnTo>
                    <a:pt x="216" y="47"/>
                  </a:lnTo>
                  <a:lnTo>
                    <a:pt x="215" y="38"/>
                  </a:lnTo>
                  <a:lnTo>
                    <a:pt x="213" y="35"/>
                  </a:lnTo>
                  <a:lnTo>
                    <a:pt x="209" y="31"/>
                  </a:lnTo>
                  <a:lnTo>
                    <a:pt x="202" y="27"/>
                  </a:lnTo>
                  <a:lnTo>
                    <a:pt x="195" y="26"/>
                  </a:lnTo>
                  <a:lnTo>
                    <a:pt x="195" y="22"/>
                  </a:lnTo>
                  <a:lnTo>
                    <a:pt x="193" y="15"/>
                  </a:lnTo>
                  <a:lnTo>
                    <a:pt x="191" y="9"/>
                  </a:lnTo>
                  <a:lnTo>
                    <a:pt x="188" y="6"/>
                  </a:lnTo>
                  <a:lnTo>
                    <a:pt x="184" y="4"/>
                  </a:lnTo>
                  <a:lnTo>
                    <a:pt x="177" y="2"/>
                  </a:lnTo>
                  <a:lnTo>
                    <a:pt x="180" y="0"/>
                  </a:lnTo>
                  <a:lnTo>
                    <a:pt x="186" y="0"/>
                  </a:lnTo>
                  <a:lnTo>
                    <a:pt x="193" y="0"/>
                  </a:lnTo>
                  <a:lnTo>
                    <a:pt x="200" y="2"/>
                  </a:lnTo>
                  <a:lnTo>
                    <a:pt x="207" y="6"/>
                  </a:lnTo>
                  <a:lnTo>
                    <a:pt x="216" y="15"/>
                  </a:lnTo>
                  <a:lnTo>
                    <a:pt x="224" y="26"/>
                  </a:lnTo>
                  <a:lnTo>
                    <a:pt x="227" y="35"/>
                  </a:lnTo>
                  <a:lnTo>
                    <a:pt x="227" y="42"/>
                  </a:lnTo>
                  <a:lnTo>
                    <a:pt x="225" y="51"/>
                  </a:lnTo>
                  <a:lnTo>
                    <a:pt x="224" y="62"/>
                  </a:lnTo>
                  <a:lnTo>
                    <a:pt x="213" y="81"/>
                  </a:lnTo>
                  <a:lnTo>
                    <a:pt x="198" y="103"/>
                  </a:lnTo>
                  <a:lnTo>
                    <a:pt x="180" y="123"/>
                  </a:lnTo>
                  <a:lnTo>
                    <a:pt x="162" y="142"/>
                  </a:lnTo>
                  <a:lnTo>
                    <a:pt x="144" y="159"/>
                  </a:lnTo>
                  <a:lnTo>
                    <a:pt x="128" y="171"/>
                  </a:lnTo>
                  <a:lnTo>
                    <a:pt x="139" y="166"/>
                  </a:lnTo>
                  <a:lnTo>
                    <a:pt x="152" y="162"/>
                  </a:lnTo>
                  <a:lnTo>
                    <a:pt x="168" y="160"/>
                  </a:lnTo>
                  <a:lnTo>
                    <a:pt x="182" y="159"/>
                  </a:lnTo>
                  <a:lnTo>
                    <a:pt x="197" y="160"/>
                  </a:lnTo>
                  <a:lnTo>
                    <a:pt x="204" y="164"/>
                  </a:lnTo>
                  <a:lnTo>
                    <a:pt x="209" y="168"/>
                  </a:lnTo>
                  <a:lnTo>
                    <a:pt x="215" y="173"/>
                  </a:lnTo>
                  <a:lnTo>
                    <a:pt x="220" y="180"/>
                  </a:lnTo>
                  <a:lnTo>
                    <a:pt x="215" y="178"/>
                  </a:lnTo>
                  <a:lnTo>
                    <a:pt x="206" y="177"/>
                  </a:lnTo>
                  <a:lnTo>
                    <a:pt x="200" y="175"/>
                  </a:lnTo>
                  <a:lnTo>
                    <a:pt x="195" y="177"/>
                  </a:lnTo>
                  <a:lnTo>
                    <a:pt x="189" y="180"/>
                  </a:lnTo>
                  <a:lnTo>
                    <a:pt x="184" y="184"/>
                  </a:lnTo>
                  <a:lnTo>
                    <a:pt x="179" y="180"/>
                  </a:lnTo>
                  <a:lnTo>
                    <a:pt x="170" y="177"/>
                  </a:lnTo>
                  <a:lnTo>
                    <a:pt x="159" y="175"/>
                  </a:lnTo>
                  <a:lnTo>
                    <a:pt x="146" y="175"/>
                  </a:lnTo>
                  <a:lnTo>
                    <a:pt x="130" y="180"/>
                  </a:lnTo>
                  <a:lnTo>
                    <a:pt x="121" y="184"/>
                  </a:lnTo>
                  <a:lnTo>
                    <a:pt x="110" y="189"/>
                  </a:lnTo>
                  <a:lnTo>
                    <a:pt x="99" y="196"/>
                  </a:lnTo>
                  <a:lnTo>
                    <a:pt x="89" y="204"/>
                  </a:lnTo>
                  <a:lnTo>
                    <a:pt x="58" y="227"/>
                  </a:lnTo>
                  <a:lnTo>
                    <a:pt x="29" y="245"/>
                  </a:lnTo>
                  <a:lnTo>
                    <a:pt x="4" y="258"/>
                  </a:lnTo>
                  <a:lnTo>
                    <a:pt x="2" y="258"/>
                  </a:lnTo>
                  <a:lnTo>
                    <a:pt x="0" y="256"/>
                  </a:lnTo>
                  <a:lnTo>
                    <a:pt x="0" y="254"/>
                  </a:lnTo>
                  <a:close/>
                </a:path>
              </a:pathLst>
            </a:custGeom>
            <a:solidFill>
              <a:srgbClr val="F1AB5E"/>
            </a:solidFill>
            <a:ln w="9525">
              <a:noFill/>
              <a:round/>
              <a:headEnd/>
              <a:tailEnd/>
            </a:ln>
          </p:spPr>
          <p:txBody>
            <a:bodyPr/>
            <a:lstStyle/>
            <a:p>
              <a:endParaRPr lang="ru-RU"/>
            </a:p>
          </p:txBody>
        </p:sp>
        <p:sp>
          <p:nvSpPr>
            <p:cNvPr id="43025" name="Freeform 30"/>
            <p:cNvSpPr>
              <a:spLocks/>
            </p:cNvSpPr>
            <p:nvPr/>
          </p:nvSpPr>
          <p:spPr bwMode="auto">
            <a:xfrm>
              <a:off x="387" y="220"/>
              <a:ext cx="113" cy="52"/>
            </a:xfrm>
            <a:custGeom>
              <a:avLst/>
              <a:gdLst>
                <a:gd name="T0" fmla="*/ 4 w 113"/>
                <a:gd name="T1" fmla="*/ 48 h 52"/>
                <a:gd name="T2" fmla="*/ 4 w 113"/>
                <a:gd name="T3" fmla="*/ 48 h 52"/>
                <a:gd name="T4" fmla="*/ 14 w 113"/>
                <a:gd name="T5" fmla="*/ 39 h 52"/>
                <a:gd name="T6" fmla="*/ 40 w 113"/>
                <a:gd name="T7" fmla="*/ 21 h 52"/>
                <a:gd name="T8" fmla="*/ 58 w 113"/>
                <a:gd name="T9" fmla="*/ 12 h 52"/>
                <a:gd name="T10" fmla="*/ 76 w 113"/>
                <a:gd name="T11" fmla="*/ 5 h 52"/>
                <a:gd name="T12" fmla="*/ 94 w 113"/>
                <a:gd name="T13" fmla="*/ 0 h 52"/>
                <a:gd name="T14" fmla="*/ 103 w 113"/>
                <a:gd name="T15" fmla="*/ 0 h 52"/>
                <a:gd name="T16" fmla="*/ 112 w 113"/>
                <a:gd name="T17" fmla="*/ 0 h 52"/>
                <a:gd name="T18" fmla="*/ 112 w 113"/>
                <a:gd name="T19" fmla="*/ 0 h 52"/>
                <a:gd name="T20" fmla="*/ 113 w 113"/>
                <a:gd name="T21" fmla="*/ 1 h 52"/>
                <a:gd name="T22" fmla="*/ 113 w 113"/>
                <a:gd name="T23" fmla="*/ 3 h 52"/>
                <a:gd name="T24" fmla="*/ 112 w 113"/>
                <a:gd name="T25" fmla="*/ 5 h 52"/>
                <a:gd name="T26" fmla="*/ 112 w 113"/>
                <a:gd name="T27" fmla="*/ 5 h 52"/>
                <a:gd name="T28" fmla="*/ 103 w 113"/>
                <a:gd name="T29" fmla="*/ 7 h 52"/>
                <a:gd name="T30" fmla="*/ 79 w 113"/>
                <a:gd name="T31" fmla="*/ 12 h 52"/>
                <a:gd name="T32" fmla="*/ 63 w 113"/>
                <a:gd name="T33" fmla="*/ 18 h 52"/>
                <a:gd name="T34" fmla="*/ 47 w 113"/>
                <a:gd name="T35" fmla="*/ 26 h 52"/>
                <a:gd name="T36" fmla="*/ 29 w 113"/>
                <a:gd name="T37" fmla="*/ 35 h 52"/>
                <a:gd name="T38" fmla="*/ 9 w 113"/>
                <a:gd name="T39" fmla="*/ 50 h 52"/>
                <a:gd name="T40" fmla="*/ 9 w 113"/>
                <a:gd name="T41" fmla="*/ 50 h 52"/>
                <a:gd name="T42" fmla="*/ 2 w 113"/>
                <a:gd name="T43" fmla="*/ 52 h 52"/>
                <a:gd name="T44" fmla="*/ 0 w 113"/>
                <a:gd name="T45" fmla="*/ 52 h 52"/>
                <a:gd name="T46" fmla="*/ 4 w 113"/>
                <a:gd name="T47" fmla="*/ 48 h 52"/>
                <a:gd name="T48" fmla="*/ 4 w 113"/>
                <a:gd name="T49" fmla="*/ 48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3"/>
                <a:gd name="T76" fmla="*/ 0 h 52"/>
                <a:gd name="T77" fmla="*/ 113 w 113"/>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3" h="52">
                  <a:moveTo>
                    <a:pt x="4" y="48"/>
                  </a:moveTo>
                  <a:lnTo>
                    <a:pt x="4" y="48"/>
                  </a:lnTo>
                  <a:lnTo>
                    <a:pt x="14" y="39"/>
                  </a:lnTo>
                  <a:lnTo>
                    <a:pt x="40" y="21"/>
                  </a:lnTo>
                  <a:lnTo>
                    <a:pt x="58" y="12"/>
                  </a:lnTo>
                  <a:lnTo>
                    <a:pt x="76" y="5"/>
                  </a:lnTo>
                  <a:lnTo>
                    <a:pt x="94" y="0"/>
                  </a:lnTo>
                  <a:lnTo>
                    <a:pt x="103" y="0"/>
                  </a:lnTo>
                  <a:lnTo>
                    <a:pt x="112" y="0"/>
                  </a:lnTo>
                  <a:lnTo>
                    <a:pt x="113" y="1"/>
                  </a:lnTo>
                  <a:lnTo>
                    <a:pt x="113" y="3"/>
                  </a:lnTo>
                  <a:lnTo>
                    <a:pt x="112" y="5"/>
                  </a:lnTo>
                  <a:lnTo>
                    <a:pt x="103" y="7"/>
                  </a:lnTo>
                  <a:lnTo>
                    <a:pt x="79" y="12"/>
                  </a:lnTo>
                  <a:lnTo>
                    <a:pt x="63" y="18"/>
                  </a:lnTo>
                  <a:lnTo>
                    <a:pt x="47" y="26"/>
                  </a:lnTo>
                  <a:lnTo>
                    <a:pt x="29" y="35"/>
                  </a:lnTo>
                  <a:lnTo>
                    <a:pt x="9" y="50"/>
                  </a:lnTo>
                  <a:lnTo>
                    <a:pt x="2" y="52"/>
                  </a:lnTo>
                  <a:lnTo>
                    <a:pt x="0" y="52"/>
                  </a:lnTo>
                  <a:lnTo>
                    <a:pt x="4" y="48"/>
                  </a:lnTo>
                  <a:close/>
                </a:path>
              </a:pathLst>
            </a:custGeom>
            <a:solidFill>
              <a:srgbClr val="F1AB5E"/>
            </a:solidFill>
            <a:ln w="9525">
              <a:noFill/>
              <a:round/>
              <a:headEnd/>
              <a:tailEnd/>
            </a:ln>
          </p:spPr>
          <p:txBody>
            <a:bodyPr/>
            <a:lstStyle/>
            <a:p>
              <a:endParaRPr lang="ru-RU"/>
            </a:p>
          </p:txBody>
        </p:sp>
        <p:sp>
          <p:nvSpPr>
            <p:cNvPr id="43026" name="Freeform 31"/>
            <p:cNvSpPr>
              <a:spLocks/>
            </p:cNvSpPr>
            <p:nvPr/>
          </p:nvSpPr>
          <p:spPr bwMode="auto">
            <a:xfrm>
              <a:off x="495" y="173"/>
              <a:ext cx="52" cy="82"/>
            </a:xfrm>
            <a:custGeom>
              <a:avLst/>
              <a:gdLst>
                <a:gd name="T0" fmla="*/ 7 w 52"/>
                <a:gd name="T1" fmla="*/ 47 h 82"/>
                <a:gd name="T2" fmla="*/ 7 w 52"/>
                <a:gd name="T3" fmla="*/ 47 h 82"/>
                <a:gd name="T4" fmla="*/ 9 w 52"/>
                <a:gd name="T5" fmla="*/ 43 h 82"/>
                <a:gd name="T6" fmla="*/ 13 w 52"/>
                <a:gd name="T7" fmla="*/ 38 h 82"/>
                <a:gd name="T8" fmla="*/ 16 w 52"/>
                <a:gd name="T9" fmla="*/ 34 h 82"/>
                <a:gd name="T10" fmla="*/ 20 w 52"/>
                <a:gd name="T11" fmla="*/ 34 h 82"/>
                <a:gd name="T12" fmla="*/ 23 w 52"/>
                <a:gd name="T13" fmla="*/ 34 h 82"/>
                <a:gd name="T14" fmla="*/ 29 w 52"/>
                <a:gd name="T15" fmla="*/ 38 h 82"/>
                <a:gd name="T16" fmla="*/ 29 w 52"/>
                <a:gd name="T17" fmla="*/ 38 h 82"/>
                <a:gd name="T18" fmla="*/ 31 w 52"/>
                <a:gd name="T19" fmla="*/ 38 h 82"/>
                <a:gd name="T20" fmla="*/ 32 w 52"/>
                <a:gd name="T21" fmla="*/ 36 h 82"/>
                <a:gd name="T22" fmla="*/ 32 w 52"/>
                <a:gd name="T23" fmla="*/ 32 h 82"/>
                <a:gd name="T24" fmla="*/ 29 w 52"/>
                <a:gd name="T25" fmla="*/ 27 h 82"/>
                <a:gd name="T26" fmla="*/ 29 w 52"/>
                <a:gd name="T27" fmla="*/ 27 h 82"/>
                <a:gd name="T28" fmla="*/ 25 w 52"/>
                <a:gd name="T29" fmla="*/ 23 h 82"/>
                <a:gd name="T30" fmla="*/ 23 w 52"/>
                <a:gd name="T31" fmla="*/ 20 h 82"/>
                <a:gd name="T32" fmla="*/ 20 w 52"/>
                <a:gd name="T33" fmla="*/ 11 h 82"/>
                <a:gd name="T34" fmla="*/ 20 w 52"/>
                <a:gd name="T35" fmla="*/ 0 h 82"/>
                <a:gd name="T36" fmla="*/ 20 w 52"/>
                <a:gd name="T37" fmla="*/ 0 h 82"/>
                <a:gd name="T38" fmla="*/ 29 w 52"/>
                <a:gd name="T39" fmla="*/ 2 h 82"/>
                <a:gd name="T40" fmla="*/ 36 w 52"/>
                <a:gd name="T41" fmla="*/ 5 h 82"/>
                <a:gd name="T42" fmla="*/ 43 w 52"/>
                <a:gd name="T43" fmla="*/ 9 h 82"/>
                <a:gd name="T44" fmla="*/ 50 w 52"/>
                <a:gd name="T45" fmla="*/ 16 h 82"/>
                <a:gd name="T46" fmla="*/ 52 w 52"/>
                <a:gd name="T47" fmla="*/ 20 h 82"/>
                <a:gd name="T48" fmla="*/ 52 w 52"/>
                <a:gd name="T49" fmla="*/ 25 h 82"/>
                <a:gd name="T50" fmla="*/ 52 w 52"/>
                <a:gd name="T51" fmla="*/ 30 h 82"/>
                <a:gd name="T52" fmla="*/ 52 w 52"/>
                <a:gd name="T53" fmla="*/ 36 h 82"/>
                <a:gd name="T54" fmla="*/ 49 w 52"/>
                <a:gd name="T55" fmla="*/ 43 h 82"/>
                <a:gd name="T56" fmla="*/ 43 w 52"/>
                <a:gd name="T57" fmla="*/ 50 h 82"/>
                <a:gd name="T58" fmla="*/ 43 w 52"/>
                <a:gd name="T59" fmla="*/ 50 h 82"/>
                <a:gd name="T60" fmla="*/ 43 w 52"/>
                <a:gd name="T61" fmla="*/ 56 h 82"/>
                <a:gd name="T62" fmla="*/ 41 w 52"/>
                <a:gd name="T63" fmla="*/ 66 h 82"/>
                <a:gd name="T64" fmla="*/ 38 w 52"/>
                <a:gd name="T65" fmla="*/ 72 h 82"/>
                <a:gd name="T66" fmla="*/ 36 w 52"/>
                <a:gd name="T67" fmla="*/ 77 h 82"/>
                <a:gd name="T68" fmla="*/ 31 w 52"/>
                <a:gd name="T69" fmla="*/ 81 h 82"/>
                <a:gd name="T70" fmla="*/ 25 w 52"/>
                <a:gd name="T71" fmla="*/ 82 h 82"/>
                <a:gd name="T72" fmla="*/ 25 w 52"/>
                <a:gd name="T73" fmla="*/ 82 h 82"/>
                <a:gd name="T74" fmla="*/ 20 w 52"/>
                <a:gd name="T75" fmla="*/ 82 h 82"/>
                <a:gd name="T76" fmla="*/ 14 w 52"/>
                <a:gd name="T77" fmla="*/ 81 h 82"/>
                <a:gd name="T78" fmla="*/ 7 w 52"/>
                <a:gd name="T79" fmla="*/ 75 h 82"/>
                <a:gd name="T80" fmla="*/ 2 w 52"/>
                <a:gd name="T81" fmla="*/ 68 h 82"/>
                <a:gd name="T82" fmla="*/ 0 w 52"/>
                <a:gd name="T83" fmla="*/ 65 h 82"/>
                <a:gd name="T84" fmla="*/ 0 w 52"/>
                <a:gd name="T85" fmla="*/ 65 h 82"/>
                <a:gd name="T86" fmla="*/ 4 w 52"/>
                <a:gd name="T87" fmla="*/ 66 h 82"/>
                <a:gd name="T88" fmla="*/ 13 w 52"/>
                <a:gd name="T89" fmla="*/ 68 h 82"/>
                <a:gd name="T90" fmla="*/ 16 w 52"/>
                <a:gd name="T91" fmla="*/ 68 h 82"/>
                <a:gd name="T92" fmla="*/ 22 w 52"/>
                <a:gd name="T93" fmla="*/ 68 h 82"/>
                <a:gd name="T94" fmla="*/ 25 w 52"/>
                <a:gd name="T95" fmla="*/ 65 h 82"/>
                <a:gd name="T96" fmla="*/ 25 w 52"/>
                <a:gd name="T97" fmla="*/ 59 h 82"/>
                <a:gd name="T98" fmla="*/ 25 w 52"/>
                <a:gd name="T99" fmla="*/ 59 h 82"/>
                <a:gd name="T100" fmla="*/ 22 w 52"/>
                <a:gd name="T101" fmla="*/ 61 h 82"/>
                <a:gd name="T102" fmla="*/ 13 w 52"/>
                <a:gd name="T103" fmla="*/ 61 h 82"/>
                <a:gd name="T104" fmla="*/ 9 w 52"/>
                <a:gd name="T105" fmla="*/ 59 h 82"/>
                <a:gd name="T106" fmla="*/ 5 w 52"/>
                <a:gd name="T107" fmla="*/ 57 h 82"/>
                <a:gd name="T108" fmla="*/ 5 w 52"/>
                <a:gd name="T109" fmla="*/ 54 h 82"/>
                <a:gd name="T110" fmla="*/ 7 w 52"/>
                <a:gd name="T111" fmla="*/ 47 h 82"/>
                <a:gd name="T112" fmla="*/ 7 w 52"/>
                <a:gd name="T113" fmla="*/ 47 h 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
                <a:gd name="T172" fmla="*/ 0 h 82"/>
                <a:gd name="T173" fmla="*/ 52 w 52"/>
                <a:gd name="T174" fmla="*/ 82 h 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 h="82">
                  <a:moveTo>
                    <a:pt x="7" y="47"/>
                  </a:moveTo>
                  <a:lnTo>
                    <a:pt x="7" y="47"/>
                  </a:lnTo>
                  <a:lnTo>
                    <a:pt x="9" y="43"/>
                  </a:lnTo>
                  <a:lnTo>
                    <a:pt x="13" y="38"/>
                  </a:lnTo>
                  <a:lnTo>
                    <a:pt x="16" y="34"/>
                  </a:lnTo>
                  <a:lnTo>
                    <a:pt x="20" y="34"/>
                  </a:lnTo>
                  <a:lnTo>
                    <a:pt x="23" y="34"/>
                  </a:lnTo>
                  <a:lnTo>
                    <a:pt x="29" y="38"/>
                  </a:lnTo>
                  <a:lnTo>
                    <a:pt x="31" y="38"/>
                  </a:lnTo>
                  <a:lnTo>
                    <a:pt x="32" y="36"/>
                  </a:lnTo>
                  <a:lnTo>
                    <a:pt x="32" y="32"/>
                  </a:lnTo>
                  <a:lnTo>
                    <a:pt x="29" y="27"/>
                  </a:lnTo>
                  <a:lnTo>
                    <a:pt x="25" y="23"/>
                  </a:lnTo>
                  <a:lnTo>
                    <a:pt x="23" y="20"/>
                  </a:lnTo>
                  <a:lnTo>
                    <a:pt x="20" y="11"/>
                  </a:lnTo>
                  <a:lnTo>
                    <a:pt x="20" y="0"/>
                  </a:lnTo>
                  <a:lnTo>
                    <a:pt x="29" y="2"/>
                  </a:lnTo>
                  <a:lnTo>
                    <a:pt x="36" y="5"/>
                  </a:lnTo>
                  <a:lnTo>
                    <a:pt x="43" y="9"/>
                  </a:lnTo>
                  <a:lnTo>
                    <a:pt x="50" y="16"/>
                  </a:lnTo>
                  <a:lnTo>
                    <a:pt x="52" y="20"/>
                  </a:lnTo>
                  <a:lnTo>
                    <a:pt x="52" y="25"/>
                  </a:lnTo>
                  <a:lnTo>
                    <a:pt x="52" y="30"/>
                  </a:lnTo>
                  <a:lnTo>
                    <a:pt x="52" y="36"/>
                  </a:lnTo>
                  <a:lnTo>
                    <a:pt x="49" y="43"/>
                  </a:lnTo>
                  <a:lnTo>
                    <a:pt x="43" y="50"/>
                  </a:lnTo>
                  <a:lnTo>
                    <a:pt x="43" y="56"/>
                  </a:lnTo>
                  <a:lnTo>
                    <a:pt x="41" y="66"/>
                  </a:lnTo>
                  <a:lnTo>
                    <a:pt x="38" y="72"/>
                  </a:lnTo>
                  <a:lnTo>
                    <a:pt x="36" y="77"/>
                  </a:lnTo>
                  <a:lnTo>
                    <a:pt x="31" y="81"/>
                  </a:lnTo>
                  <a:lnTo>
                    <a:pt x="25" y="82"/>
                  </a:lnTo>
                  <a:lnTo>
                    <a:pt x="20" y="82"/>
                  </a:lnTo>
                  <a:lnTo>
                    <a:pt x="14" y="81"/>
                  </a:lnTo>
                  <a:lnTo>
                    <a:pt x="7" y="75"/>
                  </a:lnTo>
                  <a:lnTo>
                    <a:pt x="2" y="68"/>
                  </a:lnTo>
                  <a:lnTo>
                    <a:pt x="0" y="65"/>
                  </a:lnTo>
                  <a:lnTo>
                    <a:pt x="4" y="66"/>
                  </a:lnTo>
                  <a:lnTo>
                    <a:pt x="13" y="68"/>
                  </a:lnTo>
                  <a:lnTo>
                    <a:pt x="16" y="68"/>
                  </a:lnTo>
                  <a:lnTo>
                    <a:pt x="22" y="68"/>
                  </a:lnTo>
                  <a:lnTo>
                    <a:pt x="25" y="65"/>
                  </a:lnTo>
                  <a:lnTo>
                    <a:pt x="25" y="59"/>
                  </a:lnTo>
                  <a:lnTo>
                    <a:pt x="22" y="61"/>
                  </a:lnTo>
                  <a:lnTo>
                    <a:pt x="13" y="61"/>
                  </a:lnTo>
                  <a:lnTo>
                    <a:pt x="9" y="59"/>
                  </a:lnTo>
                  <a:lnTo>
                    <a:pt x="5" y="57"/>
                  </a:lnTo>
                  <a:lnTo>
                    <a:pt x="5" y="54"/>
                  </a:lnTo>
                  <a:lnTo>
                    <a:pt x="7" y="47"/>
                  </a:lnTo>
                  <a:close/>
                </a:path>
              </a:pathLst>
            </a:custGeom>
            <a:solidFill>
              <a:srgbClr val="F0A553"/>
            </a:solidFill>
            <a:ln w="9525">
              <a:noFill/>
              <a:round/>
              <a:headEnd/>
              <a:tailEnd/>
            </a:ln>
          </p:spPr>
          <p:txBody>
            <a:bodyPr/>
            <a:lstStyle/>
            <a:p>
              <a:endParaRPr lang="ru-RU"/>
            </a:p>
          </p:txBody>
        </p:sp>
        <p:sp>
          <p:nvSpPr>
            <p:cNvPr id="43027" name="Freeform 32"/>
            <p:cNvSpPr>
              <a:spLocks/>
            </p:cNvSpPr>
            <p:nvPr/>
          </p:nvSpPr>
          <p:spPr bwMode="auto">
            <a:xfrm>
              <a:off x="279" y="223"/>
              <a:ext cx="49" cy="81"/>
            </a:xfrm>
            <a:custGeom>
              <a:avLst/>
              <a:gdLst>
                <a:gd name="T0" fmla="*/ 2 w 49"/>
                <a:gd name="T1" fmla="*/ 81 h 81"/>
                <a:gd name="T2" fmla="*/ 2 w 49"/>
                <a:gd name="T3" fmla="*/ 81 h 81"/>
                <a:gd name="T4" fmla="*/ 9 w 49"/>
                <a:gd name="T5" fmla="*/ 76 h 81"/>
                <a:gd name="T6" fmla="*/ 23 w 49"/>
                <a:gd name="T7" fmla="*/ 59 h 81"/>
                <a:gd name="T8" fmla="*/ 31 w 49"/>
                <a:gd name="T9" fmla="*/ 49 h 81"/>
                <a:gd name="T10" fmla="*/ 38 w 49"/>
                <a:gd name="T11" fmla="*/ 36 h 81"/>
                <a:gd name="T12" fmla="*/ 45 w 49"/>
                <a:gd name="T13" fmla="*/ 20 h 81"/>
                <a:gd name="T14" fmla="*/ 49 w 49"/>
                <a:gd name="T15" fmla="*/ 4 h 81"/>
                <a:gd name="T16" fmla="*/ 49 w 49"/>
                <a:gd name="T17" fmla="*/ 4 h 81"/>
                <a:gd name="T18" fmla="*/ 45 w 49"/>
                <a:gd name="T19" fmla="*/ 2 h 81"/>
                <a:gd name="T20" fmla="*/ 43 w 49"/>
                <a:gd name="T21" fmla="*/ 0 h 81"/>
                <a:gd name="T22" fmla="*/ 41 w 49"/>
                <a:gd name="T23" fmla="*/ 2 h 81"/>
                <a:gd name="T24" fmla="*/ 41 w 49"/>
                <a:gd name="T25" fmla="*/ 2 h 81"/>
                <a:gd name="T26" fmla="*/ 41 w 49"/>
                <a:gd name="T27" fmla="*/ 9 h 81"/>
                <a:gd name="T28" fmla="*/ 36 w 49"/>
                <a:gd name="T29" fmla="*/ 25 h 81"/>
                <a:gd name="T30" fmla="*/ 31 w 49"/>
                <a:gd name="T31" fmla="*/ 36 h 81"/>
                <a:gd name="T32" fmla="*/ 23 w 49"/>
                <a:gd name="T33" fmla="*/ 47 h 81"/>
                <a:gd name="T34" fmla="*/ 14 w 49"/>
                <a:gd name="T35" fmla="*/ 61 h 81"/>
                <a:gd name="T36" fmla="*/ 4 w 49"/>
                <a:gd name="T37" fmla="*/ 74 h 81"/>
                <a:gd name="T38" fmla="*/ 4 w 49"/>
                <a:gd name="T39" fmla="*/ 74 h 81"/>
                <a:gd name="T40" fmla="*/ 0 w 49"/>
                <a:gd name="T41" fmla="*/ 77 h 81"/>
                <a:gd name="T42" fmla="*/ 0 w 49"/>
                <a:gd name="T43" fmla="*/ 79 h 81"/>
                <a:gd name="T44" fmla="*/ 2 w 49"/>
                <a:gd name="T45" fmla="*/ 81 h 81"/>
                <a:gd name="T46" fmla="*/ 2 w 49"/>
                <a:gd name="T47" fmla="*/ 81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
                <a:gd name="T73" fmla="*/ 0 h 81"/>
                <a:gd name="T74" fmla="*/ 49 w 49"/>
                <a:gd name="T75" fmla="*/ 81 h 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 h="81">
                  <a:moveTo>
                    <a:pt x="2" y="81"/>
                  </a:moveTo>
                  <a:lnTo>
                    <a:pt x="2" y="81"/>
                  </a:lnTo>
                  <a:lnTo>
                    <a:pt x="9" y="76"/>
                  </a:lnTo>
                  <a:lnTo>
                    <a:pt x="23" y="59"/>
                  </a:lnTo>
                  <a:lnTo>
                    <a:pt x="31" y="49"/>
                  </a:lnTo>
                  <a:lnTo>
                    <a:pt x="38" y="36"/>
                  </a:lnTo>
                  <a:lnTo>
                    <a:pt x="45" y="20"/>
                  </a:lnTo>
                  <a:lnTo>
                    <a:pt x="49" y="4"/>
                  </a:lnTo>
                  <a:lnTo>
                    <a:pt x="45" y="2"/>
                  </a:lnTo>
                  <a:lnTo>
                    <a:pt x="43" y="0"/>
                  </a:lnTo>
                  <a:lnTo>
                    <a:pt x="41" y="2"/>
                  </a:lnTo>
                  <a:lnTo>
                    <a:pt x="41" y="9"/>
                  </a:lnTo>
                  <a:lnTo>
                    <a:pt x="36" y="25"/>
                  </a:lnTo>
                  <a:lnTo>
                    <a:pt x="31" y="36"/>
                  </a:lnTo>
                  <a:lnTo>
                    <a:pt x="23" y="47"/>
                  </a:lnTo>
                  <a:lnTo>
                    <a:pt x="14" y="61"/>
                  </a:lnTo>
                  <a:lnTo>
                    <a:pt x="4" y="74"/>
                  </a:lnTo>
                  <a:lnTo>
                    <a:pt x="0" y="77"/>
                  </a:lnTo>
                  <a:lnTo>
                    <a:pt x="0" y="79"/>
                  </a:lnTo>
                  <a:lnTo>
                    <a:pt x="2" y="81"/>
                  </a:lnTo>
                  <a:close/>
                </a:path>
              </a:pathLst>
            </a:custGeom>
            <a:solidFill>
              <a:srgbClr val="F1AB5E"/>
            </a:solidFill>
            <a:ln w="9525">
              <a:noFill/>
              <a:round/>
              <a:headEnd/>
              <a:tailEnd/>
            </a:ln>
          </p:spPr>
          <p:txBody>
            <a:bodyPr/>
            <a:lstStyle/>
            <a:p>
              <a:endParaRPr lang="ru-RU"/>
            </a:p>
          </p:txBody>
        </p:sp>
        <p:sp>
          <p:nvSpPr>
            <p:cNvPr id="43028" name="Freeform 33"/>
            <p:cNvSpPr>
              <a:spLocks/>
            </p:cNvSpPr>
            <p:nvPr/>
          </p:nvSpPr>
          <p:spPr bwMode="auto">
            <a:xfrm>
              <a:off x="274" y="176"/>
              <a:ext cx="102" cy="45"/>
            </a:xfrm>
            <a:custGeom>
              <a:avLst/>
              <a:gdLst>
                <a:gd name="T0" fmla="*/ 52 w 102"/>
                <a:gd name="T1" fmla="*/ 45 h 45"/>
                <a:gd name="T2" fmla="*/ 52 w 102"/>
                <a:gd name="T3" fmla="*/ 45 h 45"/>
                <a:gd name="T4" fmla="*/ 57 w 102"/>
                <a:gd name="T5" fmla="*/ 42 h 45"/>
                <a:gd name="T6" fmla="*/ 66 w 102"/>
                <a:gd name="T7" fmla="*/ 36 h 45"/>
                <a:gd name="T8" fmla="*/ 68 w 102"/>
                <a:gd name="T9" fmla="*/ 31 h 45"/>
                <a:gd name="T10" fmla="*/ 70 w 102"/>
                <a:gd name="T11" fmla="*/ 26 h 45"/>
                <a:gd name="T12" fmla="*/ 70 w 102"/>
                <a:gd name="T13" fmla="*/ 20 h 45"/>
                <a:gd name="T14" fmla="*/ 64 w 102"/>
                <a:gd name="T15" fmla="*/ 13 h 45"/>
                <a:gd name="T16" fmla="*/ 64 w 102"/>
                <a:gd name="T17" fmla="*/ 13 h 45"/>
                <a:gd name="T18" fmla="*/ 66 w 102"/>
                <a:gd name="T19" fmla="*/ 11 h 45"/>
                <a:gd name="T20" fmla="*/ 68 w 102"/>
                <a:gd name="T21" fmla="*/ 11 h 45"/>
                <a:gd name="T22" fmla="*/ 72 w 102"/>
                <a:gd name="T23" fmla="*/ 15 h 45"/>
                <a:gd name="T24" fmla="*/ 75 w 102"/>
                <a:gd name="T25" fmla="*/ 26 h 45"/>
                <a:gd name="T26" fmla="*/ 75 w 102"/>
                <a:gd name="T27" fmla="*/ 26 h 45"/>
                <a:gd name="T28" fmla="*/ 77 w 102"/>
                <a:gd name="T29" fmla="*/ 24 h 45"/>
                <a:gd name="T30" fmla="*/ 82 w 102"/>
                <a:gd name="T31" fmla="*/ 20 h 45"/>
                <a:gd name="T32" fmla="*/ 86 w 102"/>
                <a:gd name="T33" fmla="*/ 20 h 45"/>
                <a:gd name="T34" fmla="*/ 91 w 102"/>
                <a:gd name="T35" fmla="*/ 20 h 45"/>
                <a:gd name="T36" fmla="*/ 97 w 102"/>
                <a:gd name="T37" fmla="*/ 24 h 45"/>
                <a:gd name="T38" fmla="*/ 102 w 102"/>
                <a:gd name="T39" fmla="*/ 27 h 45"/>
                <a:gd name="T40" fmla="*/ 102 w 102"/>
                <a:gd name="T41" fmla="*/ 27 h 45"/>
                <a:gd name="T42" fmla="*/ 100 w 102"/>
                <a:gd name="T43" fmla="*/ 22 h 45"/>
                <a:gd name="T44" fmla="*/ 99 w 102"/>
                <a:gd name="T45" fmla="*/ 17 h 45"/>
                <a:gd name="T46" fmla="*/ 95 w 102"/>
                <a:gd name="T47" fmla="*/ 11 h 45"/>
                <a:gd name="T48" fmla="*/ 90 w 102"/>
                <a:gd name="T49" fmla="*/ 6 h 45"/>
                <a:gd name="T50" fmla="*/ 81 w 102"/>
                <a:gd name="T51" fmla="*/ 0 h 45"/>
                <a:gd name="T52" fmla="*/ 68 w 102"/>
                <a:gd name="T53" fmla="*/ 0 h 45"/>
                <a:gd name="T54" fmla="*/ 52 w 102"/>
                <a:gd name="T55" fmla="*/ 2 h 45"/>
                <a:gd name="T56" fmla="*/ 52 w 102"/>
                <a:gd name="T57" fmla="*/ 2 h 45"/>
                <a:gd name="T58" fmla="*/ 45 w 102"/>
                <a:gd name="T59" fmla="*/ 2 h 45"/>
                <a:gd name="T60" fmla="*/ 36 w 102"/>
                <a:gd name="T61" fmla="*/ 2 h 45"/>
                <a:gd name="T62" fmla="*/ 27 w 102"/>
                <a:gd name="T63" fmla="*/ 4 h 45"/>
                <a:gd name="T64" fmla="*/ 18 w 102"/>
                <a:gd name="T65" fmla="*/ 6 h 45"/>
                <a:gd name="T66" fmla="*/ 10 w 102"/>
                <a:gd name="T67" fmla="*/ 11 h 45"/>
                <a:gd name="T68" fmla="*/ 3 w 102"/>
                <a:gd name="T69" fmla="*/ 20 h 45"/>
                <a:gd name="T70" fmla="*/ 1 w 102"/>
                <a:gd name="T71" fmla="*/ 26 h 45"/>
                <a:gd name="T72" fmla="*/ 0 w 102"/>
                <a:gd name="T73" fmla="*/ 31 h 45"/>
                <a:gd name="T74" fmla="*/ 0 w 102"/>
                <a:gd name="T75" fmla="*/ 31 h 45"/>
                <a:gd name="T76" fmla="*/ 3 w 102"/>
                <a:gd name="T77" fmla="*/ 29 h 45"/>
                <a:gd name="T78" fmla="*/ 9 w 102"/>
                <a:gd name="T79" fmla="*/ 24 h 45"/>
                <a:gd name="T80" fmla="*/ 12 w 102"/>
                <a:gd name="T81" fmla="*/ 22 h 45"/>
                <a:gd name="T82" fmla="*/ 16 w 102"/>
                <a:gd name="T83" fmla="*/ 20 h 45"/>
                <a:gd name="T84" fmla="*/ 21 w 102"/>
                <a:gd name="T85" fmla="*/ 22 h 45"/>
                <a:gd name="T86" fmla="*/ 25 w 102"/>
                <a:gd name="T87" fmla="*/ 26 h 45"/>
                <a:gd name="T88" fmla="*/ 25 w 102"/>
                <a:gd name="T89" fmla="*/ 26 h 45"/>
                <a:gd name="T90" fmla="*/ 28 w 102"/>
                <a:gd name="T91" fmla="*/ 18 h 45"/>
                <a:gd name="T92" fmla="*/ 32 w 102"/>
                <a:gd name="T93" fmla="*/ 15 h 45"/>
                <a:gd name="T94" fmla="*/ 34 w 102"/>
                <a:gd name="T95" fmla="*/ 13 h 45"/>
                <a:gd name="T96" fmla="*/ 37 w 102"/>
                <a:gd name="T97" fmla="*/ 15 h 45"/>
                <a:gd name="T98" fmla="*/ 37 w 102"/>
                <a:gd name="T99" fmla="*/ 15 h 45"/>
                <a:gd name="T100" fmla="*/ 36 w 102"/>
                <a:gd name="T101" fmla="*/ 17 h 45"/>
                <a:gd name="T102" fmla="*/ 34 w 102"/>
                <a:gd name="T103" fmla="*/ 18 h 45"/>
                <a:gd name="T104" fmla="*/ 34 w 102"/>
                <a:gd name="T105" fmla="*/ 22 h 45"/>
                <a:gd name="T106" fmla="*/ 34 w 102"/>
                <a:gd name="T107" fmla="*/ 27 h 45"/>
                <a:gd name="T108" fmla="*/ 37 w 102"/>
                <a:gd name="T109" fmla="*/ 33 h 45"/>
                <a:gd name="T110" fmla="*/ 43 w 102"/>
                <a:gd name="T111" fmla="*/ 38 h 45"/>
                <a:gd name="T112" fmla="*/ 52 w 102"/>
                <a:gd name="T113" fmla="*/ 45 h 45"/>
                <a:gd name="T114" fmla="*/ 52 w 102"/>
                <a:gd name="T115" fmla="*/ 45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
                <a:gd name="T175" fmla="*/ 0 h 45"/>
                <a:gd name="T176" fmla="*/ 102 w 102"/>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 h="45">
                  <a:moveTo>
                    <a:pt x="52" y="45"/>
                  </a:moveTo>
                  <a:lnTo>
                    <a:pt x="52" y="45"/>
                  </a:lnTo>
                  <a:lnTo>
                    <a:pt x="57" y="42"/>
                  </a:lnTo>
                  <a:lnTo>
                    <a:pt x="66" y="36"/>
                  </a:lnTo>
                  <a:lnTo>
                    <a:pt x="68" y="31"/>
                  </a:lnTo>
                  <a:lnTo>
                    <a:pt x="70" y="26"/>
                  </a:lnTo>
                  <a:lnTo>
                    <a:pt x="70" y="20"/>
                  </a:lnTo>
                  <a:lnTo>
                    <a:pt x="64" y="13"/>
                  </a:lnTo>
                  <a:lnTo>
                    <a:pt x="66" y="11"/>
                  </a:lnTo>
                  <a:lnTo>
                    <a:pt x="68" y="11"/>
                  </a:lnTo>
                  <a:lnTo>
                    <a:pt x="72" y="15"/>
                  </a:lnTo>
                  <a:lnTo>
                    <a:pt x="75" y="26"/>
                  </a:lnTo>
                  <a:lnTo>
                    <a:pt x="77" y="24"/>
                  </a:lnTo>
                  <a:lnTo>
                    <a:pt x="82" y="20"/>
                  </a:lnTo>
                  <a:lnTo>
                    <a:pt x="86" y="20"/>
                  </a:lnTo>
                  <a:lnTo>
                    <a:pt x="91" y="20"/>
                  </a:lnTo>
                  <a:lnTo>
                    <a:pt x="97" y="24"/>
                  </a:lnTo>
                  <a:lnTo>
                    <a:pt x="102" y="27"/>
                  </a:lnTo>
                  <a:lnTo>
                    <a:pt x="100" y="22"/>
                  </a:lnTo>
                  <a:lnTo>
                    <a:pt x="99" y="17"/>
                  </a:lnTo>
                  <a:lnTo>
                    <a:pt x="95" y="11"/>
                  </a:lnTo>
                  <a:lnTo>
                    <a:pt x="90" y="6"/>
                  </a:lnTo>
                  <a:lnTo>
                    <a:pt x="81" y="0"/>
                  </a:lnTo>
                  <a:lnTo>
                    <a:pt x="68" y="0"/>
                  </a:lnTo>
                  <a:lnTo>
                    <a:pt x="52" y="2"/>
                  </a:lnTo>
                  <a:lnTo>
                    <a:pt x="45" y="2"/>
                  </a:lnTo>
                  <a:lnTo>
                    <a:pt x="36" y="2"/>
                  </a:lnTo>
                  <a:lnTo>
                    <a:pt x="27" y="4"/>
                  </a:lnTo>
                  <a:lnTo>
                    <a:pt x="18" y="6"/>
                  </a:lnTo>
                  <a:lnTo>
                    <a:pt x="10" y="11"/>
                  </a:lnTo>
                  <a:lnTo>
                    <a:pt x="3" y="20"/>
                  </a:lnTo>
                  <a:lnTo>
                    <a:pt x="1" y="26"/>
                  </a:lnTo>
                  <a:lnTo>
                    <a:pt x="0" y="31"/>
                  </a:lnTo>
                  <a:lnTo>
                    <a:pt x="3" y="29"/>
                  </a:lnTo>
                  <a:lnTo>
                    <a:pt x="9" y="24"/>
                  </a:lnTo>
                  <a:lnTo>
                    <a:pt x="12" y="22"/>
                  </a:lnTo>
                  <a:lnTo>
                    <a:pt x="16" y="20"/>
                  </a:lnTo>
                  <a:lnTo>
                    <a:pt x="21" y="22"/>
                  </a:lnTo>
                  <a:lnTo>
                    <a:pt x="25" y="26"/>
                  </a:lnTo>
                  <a:lnTo>
                    <a:pt x="28" y="18"/>
                  </a:lnTo>
                  <a:lnTo>
                    <a:pt x="32" y="15"/>
                  </a:lnTo>
                  <a:lnTo>
                    <a:pt x="34" y="13"/>
                  </a:lnTo>
                  <a:lnTo>
                    <a:pt x="37" y="15"/>
                  </a:lnTo>
                  <a:lnTo>
                    <a:pt x="36" y="17"/>
                  </a:lnTo>
                  <a:lnTo>
                    <a:pt x="34" y="18"/>
                  </a:lnTo>
                  <a:lnTo>
                    <a:pt x="34" y="22"/>
                  </a:lnTo>
                  <a:lnTo>
                    <a:pt x="34" y="27"/>
                  </a:lnTo>
                  <a:lnTo>
                    <a:pt x="37" y="33"/>
                  </a:lnTo>
                  <a:lnTo>
                    <a:pt x="43" y="38"/>
                  </a:lnTo>
                  <a:lnTo>
                    <a:pt x="52" y="45"/>
                  </a:lnTo>
                  <a:close/>
                </a:path>
              </a:pathLst>
            </a:custGeom>
            <a:solidFill>
              <a:srgbClr val="F0A553"/>
            </a:solidFill>
            <a:ln w="9525">
              <a:noFill/>
              <a:round/>
              <a:headEnd/>
              <a:tailEnd/>
            </a:ln>
          </p:spPr>
          <p:txBody>
            <a:bodyPr/>
            <a:lstStyle/>
            <a:p>
              <a:endParaRPr lang="ru-RU"/>
            </a:p>
          </p:txBody>
        </p:sp>
        <p:sp>
          <p:nvSpPr>
            <p:cNvPr id="43029" name="Freeform 34"/>
            <p:cNvSpPr>
              <a:spLocks/>
            </p:cNvSpPr>
            <p:nvPr/>
          </p:nvSpPr>
          <p:spPr bwMode="auto">
            <a:xfrm>
              <a:off x="221" y="11"/>
              <a:ext cx="182" cy="167"/>
            </a:xfrm>
            <a:custGeom>
              <a:avLst/>
              <a:gdLst>
                <a:gd name="T0" fmla="*/ 99 w 182"/>
                <a:gd name="T1" fmla="*/ 165 h 167"/>
                <a:gd name="T2" fmla="*/ 83 w 182"/>
                <a:gd name="T3" fmla="*/ 165 h 167"/>
                <a:gd name="T4" fmla="*/ 65 w 182"/>
                <a:gd name="T5" fmla="*/ 144 h 167"/>
                <a:gd name="T6" fmla="*/ 53 w 182"/>
                <a:gd name="T7" fmla="*/ 115 h 167"/>
                <a:gd name="T8" fmla="*/ 33 w 182"/>
                <a:gd name="T9" fmla="*/ 97 h 167"/>
                <a:gd name="T10" fmla="*/ 15 w 182"/>
                <a:gd name="T11" fmla="*/ 99 h 167"/>
                <a:gd name="T12" fmla="*/ 0 w 182"/>
                <a:gd name="T13" fmla="*/ 106 h 167"/>
                <a:gd name="T14" fmla="*/ 11 w 182"/>
                <a:gd name="T15" fmla="*/ 86 h 167"/>
                <a:gd name="T16" fmla="*/ 36 w 182"/>
                <a:gd name="T17" fmla="*/ 75 h 167"/>
                <a:gd name="T18" fmla="*/ 60 w 182"/>
                <a:gd name="T19" fmla="*/ 83 h 167"/>
                <a:gd name="T20" fmla="*/ 76 w 182"/>
                <a:gd name="T21" fmla="*/ 101 h 167"/>
                <a:gd name="T22" fmla="*/ 81 w 182"/>
                <a:gd name="T23" fmla="*/ 119 h 167"/>
                <a:gd name="T24" fmla="*/ 87 w 182"/>
                <a:gd name="T25" fmla="*/ 120 h 167"/>
                <a:gd name="T26" fmla="*/ 87 w 182"/>
                <a:gd name="T27" fmla="*/ 111 h 167"/>
                <a:gd name="T28" fmla="*/ 65 w 182"/>
                <a:gd name="T29" fmla="*/ 81 h 167"/>
                <a:gd name="T30" fmla="*/ 49 w 182"/>
                <a:gd name="T31" fmla="*/ 54 h 167"/>
                <a:gd name="T32" fmla="*/ 47 w 182"/>
                <a:gd name="T33" fmla="*/ 34 h 167"/>
                <a:gd name="T34" fmla="*/ 58 w 182"/>
                <a:gd name="T35" fmla="*/ 11 h 167"/>
                <a:gd name="T36" fmla="*/ 81 w 182"/>
                <a:gd name="T37" fmla="*/ 0 h 167"/>
                <a:gd name="T38" fmla="*/ 89 w 182"/>
                <a:gd name="T39" fmla="*/ 3 h 167"/>
                <a:gd name="T40" fmla="*/ 76 w 182"/>
                <a:gd name="T41" fmla="*/ 14 h 167"/>
                <a:gd name="T42" fmla="*/ 85 w 182"/>
                <a:gd name="T43" fmla="*/ 43 h 167"/>
                <a:gd name="T44" fmla="*/ 101 w 182"/>
                <a:gd name="T45" fmla="*/ 63 h 167"/>
                <a:gd name="T46" fmla="*/ 112 w 182"/>
                <a:gd name="T47" fmla="*/ 88 h 167"/>
                <a:gd name="T48" fmla="*/ 110 w 182"/>
                <a:gd name="T49" fmla="*/ 115 h 167"/>
                <a:gd name="T50" fmla="*/ 116 w 182"/>
                <a:gd name="T51" fmla="*/ 111 h 167"/>
                <a:gd name="T52" fmla="*/ 117 w 182"/>
                <a:gd name="T53" fmla="*/ 90 h 167"/>
                <a:gd name="T54" fmla="*/ 119 w 182"/>
                <a:gd name="T55" fmla="*/ 68 h 167"/>
                <a:gd name="T56" fmla="*/ 141 w 182"/>
                <a:gd name="T57" fmla="*/ 47 h 167"/>
                <a:gd name="T58" fmla="*/ 171 w 182"/>
                <a:gd name="T59" fmla="*/ 50 h 167"/>
                <a:gd name="T60" fmla="*/ 177 w 182"/>
                <a:gd name="T61" fmla="*/ 56 h 167"/>
                <a:gd name="T62" fmla="*/ 182 w 182"/>
                <a:gd name="T63" fmla="*/ 77 h 167"/>
                <a:gd name="T64" fmla="*/ 177 w 182"/>
                <a:gd name="T65" fmla="*/ 70 h 167"/>
                <a:gd name="T66" fmla="*/ 162 w 182"/>
                <a:gd name="T67" fmla="*/ 70 h 167"/>
                <a:gd name="T68" fmla="*/ 155 w 182"/>
                <a:gd name="T69" fmla="*/ 70 h 167"/>
                <a:gd name="T70" fmla="*/ 150 w 182"/>
                <a:gd name="T71" fmla="*/ 57 h 167"/>
                <a:gd name="T72" fmla="*/ 137 w 182"/>
                <a:gd name="T73" fmla="*/ 61 h 167"/>
                <a:gd name="T74" fmla="*/ 146 w 182"/>
                <a:gd name="T75" fmla="*/ 63 h 167"/>
                <a:gd name="T76" fmla="*/ 144 w 182"/>
                <a:gd name="T77" fmla="*/ 74 h 167"/>
                <a:gd name="T78" fmla="*/ 132 w 182"/>
                <a:gd name="T79" fmla="*/ 90 h 167"/>
                <a:gd name="T80" fmla="*/ 130 w 182"/>
                <a:gd name="T81" fmla="*/ 122 h 167"/>
                <a:gd name="T82" fmla="*/ 128 w 182"/>
                <a:gd name="T83" fmla="*/ 142 h 167"/>
                <a:gd name="T84" fmla="*/ 119 w 182"/>
                <a:gd name="T85" fmla="*/ 158 h 167"/>
                <a:gd name="T86" fmla="*/ 105 w 182"/>
                <a:gd name="T87" fmla="*/ 162 h 1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
                <a:gd name="T133" fmla="*/ 0 h 167"/>
                <a:gd name="T134" fmla="*/ 182 w 182"/>
                <a:gd name="T135" fmla="*/ 167 h 1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 h="167">
                  <a:moveTo>
                    <a:pt x="105" y="162"/>
                  </a:moveTo>
                  <a:lnTo>
                    <a:pt x="105" y="162"/>
                  </a:lnTo>
                  <a:lnTo>
                    <a:pt x="99" y="165"/>
                  </a:lnTo>
                  <a:lnTo>
                    <a:pt x="96" y="165"/>
                  </a:lnTo>
                  <a:lnTo>
                    <a:pt x="89" y="167"/>
                  </a:lnTo>
                  <a:lnTo>
                    <a:pt x="83" y="165"/>
                  </a:lnTo>
                  <a:lnTo>
                    <a:pt x="76" y="162"/>
                  </a:lnTo>
                  <a:lnTo>
                    <a:pt x="71" y="156"/>
                  </a:lnTo>
                  <a:lnTo>
                    <a:pt x="65" y="144"/>
                  </a:lnTo>
                  <a:lnTo>
                    <a:pt x="58" y="124"/>
                  </a:lnTo>
                  <a:lnTo>
                    <a:pt x="53" y="115"/>
                  </a:lnTo>
                  <a:lnTo>
                    <a:pt x="47" y="106"/>
                  </a:lnTo>
                  <a:lnTo>
                    <a:pt x="38" y="101"/>
                  </a:lnTo>
                  <a:lnTo>
                    <a:pt x="33" y="97"/>
                  </a:lnTo>
                  <a:lnTo>
                    <a:pt x="27" y="97"/>
                  </a:lnTo>
                  <a:lnTo>
                    <a:pt x="22" y="97"/>
                  </a:lnTo>
                  <a:lnTo>
                    <a:pt x="15" y="99"/>
                  </a:lnTo>
                  <a:lnTo>
                    <a:pt x="9" y="101"/>
                  </a:lnTo>
                  <a:lnTo>
                    <a:pt x="0" y="106"/>
                  </a:lnTo>
                  <a:lnTo>
                    <a:pt x="4" y="99"/>
                  </a:lnTo>
                  <a:lnTo>
                    <a:pt x="6" y="93"/>
                  </a:lnTo>
                  <a:lnTo>
                    <a:pt x="11" y="86"/>
                  </a:lnTo>
                  <a:lnTo>
                    <a:pt x="17" y="81"/>
                  </a:lnTo>
                  <a:lnTo>
                    <a:pt x="26" y="77"/>
                  </a:lnTo>
                  <a:lnTo>
                    <a:pt x="36" y="75"/>
                  </a:lnTo>
                  <a:lnTo>
                    <a:pt x="51" y="77"/>
                  </a:lnTo>
                  <a:lnTo>
                    <a:pt x="60" y="83"/>
                  </a:lnTo>
                  <a:lnTo>
                    <a:pt x="67" y="88"/>
                  </a:lnTo>
                  <a:lnTo>
                    <a:pt x="72" y="95"/>
                  </a:lnTo>
                  <a:lnTo>
                    <a:pt x="76" y="101"/>
                  </a:lnTo>
                  <a:lnTo>
                    <a:pt x="81" y="113"/>
                  </a:lnTo>
                  <a:lnTo>
                    <a:pt x="81" y="119"/>
                  </a:lnTo>
                  <a:lnTo>
                    <a:pt x="83" y="119"/>
                  </a:lnTo>
                  <a:lnTo>
                    <a:pt x="87" y="120"/>
                  </a:lnTo>
                  <a:lnTo>
                    <a:pt x="89" y="119"/>
                  </a:lnTo>
                  <a:lnTo>
                    <a:pt x="87" y="111"/>
                  </a:lnTo>
                  <a:lnTo>
                    <a:pt x="85" y="104"/>
                  </a:lnTo>
                  <a:lnTo>
                    <a:pt x="80" y="97"/>
                  </a:lnTo>
                  <a:lnTo>
                    <a:pt x="65" y="81"/>
                  </a:lnTo>
                  <a:lnTo>
                    <a:pt x="60" y="72"/>
                  </a:lnTo>
                  <a:lnTo>
                    <a:pt x="53" y="63"/>
                  </a:lnTo>
                  <a:lnTo>
                    <a:pt x="49" y="54"/>
                  </a:lnTo>
                  <a:lnTo>
                    <a:pt x="47" y="43"/>
                  </a:lnTo>
                  <a:lnTo>
                    <a:pt x="47" y="34"/>
                  </a:lnTo>
                  <a:lnTo>
                    <a:pt x="49" y="27"/>
                  </a:lnTo>
                  <a:lnTo>
                    <a:pt x="53" y="18"/>
                  </a:lnTo>
                  <a:lnTo>
                    <a:pt x="58" y="11"/>
                  </a:lnTo>
                  <a:lnTo>
                    <a:pt x="63" y="5"/>
                  </a:lnTo>
                  <a:lnTo>
                    <a:pt x="72" y="2"/>
                  </a:lnTo>
                  <a:lnTo>
                    <a:pt x="81" y="0"/>
                  </a:lnTo>
                  <a:lnTo>
                    <a:pt x="94" y="2"/>
                  </a:lnTo>
                  <a:lnTo>
                    <a:pt x="89" y="3"/>
                  </a:lnTo>
                  <a:lnTo>
                    <a:pt x="85" y="5"/>
                  </a:lnTo>
                  <a:lnTo>
                    <a:pt x="80" y="9"/>
                  </a:lnTo>
                  <a:lnTo>
                    <a:pt x="76" y="14"/>
                  </a:lnTo>
                  <a:lnTo>
                    <a:pt x="74" y="21"/>
                  </a:lnTo>
                  <a:lnTo>
                    <a:pt x="78" y="30"/>
                  </a:lnTo>
                  <a:lnTo>
                    <a:pt x="85" y="43"/>
                  </a:lnTo>
                  <a:lnTo>
                    <a:pt x="96" y="57"/>
                  </a:lnTo>
                  <a:lnTo>
                    <a:pt x="101" y="63"/>
                  </a:lnTo>
                  <a:lnTo>
                    <a:pt x="105" y="70"/>
                  </a:lnTo>
                  <a:lnTo>
                    <a:pt x="108" y="77"/>
                  </a:lnTo>
                  <a:lnTo>
                    <a:pt x="112" y="88"/>
                  </a:lnTo>
                  <a:lnTo>
                    <a:pt x="112" y="101"/>
                  </a:lnTo>
                  <a:lnTo>
                    <a:pt x="110" y="115"/>
                  </a:lnTo>
                  <a:lnTo>
                    <a:pt x="112" y="115"/>
                  </a:lnTo>
                  <a:lnTo>
                    <a:pt x="116" y="113"/>
                  </a:lnTo>
                  <a:lnTo>
                    <a:pt x="116" y="111"/>
                  </a:lnTo>
                  <a:lnTo>
                    <a:pt x="117" y="106"/>
                  </a:lnTo>
                  <a:lnTo>
                    <a:pt x="117" y="99"/>
                  </a:lnTo>
                  <a:lnTo>
                    <a:pt x="117" y="90"/>
                  </a:lnTo>
                  <a:lnTo>
                    <a:pt x="117" y="77"/>
                  </a:lnTo>
                  <a:lnTo>
                    <a:pt x="119" y="68"/>
                  </a:lnTo>
                  <a:lnTo>
                    <a:pt x="125" y="59"/>
                  </a:lnTo>
                  <a:lnTo>
                    <a:pt x="132" y="52"/>
                  </a:lnTo>
                  <a:lnTo>
                    <a:pt x="141" y="47"/>
                  </a:lnTo>
                  <a:lnTo>
                    <a:pt x="150" y="45"/>
                  </a:lnTo>
                  <a:lnTo>
                    <a:pt x="161" y="47"/>
                  </a:lnTo>
                  <a:lnTo>
                    <a:pt x="171" y="50"/>
                  </a:lnTo>
                  <a:lnTo>
                    <a:pt x="173" y="52"/>
                  </a:lnTo>
                  <a:lnTo>
                    <a:pt x="177" y="56"/>
                  </a:lnTo>
                  <a:lnTo>
                    <a:pt x="180" y="65"/>
                  </a:lnTo>
                  <a:lnTo>
                    <a:pt x="182" y="70"/>
                  </a:lnTo>
                  <a:lnTo>
                    <a:pt x="182" y="77"/>
                  </a:lnTo>
                  <a:lnTo>
                    <a:pt x="180" y="75"/>
                  </a:lnTo>
                  <a:lnTo>
                    <a:pt x="177" y="70"/>
                  </a:lnTo>
                  <a:lnTo>
                    <a:pt x="173" y="68"/>
                  </a:lnTo>
                  <a:lnTo>
                    <a:pt x="168" y="68"/>
                  </a:lnTo>
                  <a:lnTo>
                    <a:pt x="162" y="70"/>
                  </a:lnTo>
                  <a:lnTo>
                    <a:pt x="155" y="74"/>
                  </a:lnTo>
                  <a:lnTo>
                    <a:pt x="155" y="70"/>
                  </a:lnTo>
                  <a:lnTo>
                    <a:pt x="155" y="63"/>
                  </a:lnTo>
                  <a:lnTo>
                    <a:pt x="153" y="59"/>
                  </a:lnTo>
                  <a:lnTo>
                    <a:pt x="150" y="57"/>
                  </a:lnTo>
                  <a:lnTo>
                    <a:pt x="144" y="59"/>
                  </a:lnTo>
                  <a:lnTo>
                    <a:pt x="137" y="61"/>
                  </a:lnTo>
                  <a:lnTo>
                    <a:pt x="139" y="61"/>
                  </a:lnTo>
                  <a:lnTo>
                    <a:pt x="144" y="61"/>
                  </a:lnTo>
                  <a:lnTo>
                    <a:pt x="146" y="63"/>
                  </a:lnTo>
                  <a:lnTo>
                    <a:pt x="148" y="65"/>
                  </a:lnTo>
                  <a:lnTo>
                    <a:pt x="148" y="68"/>
                  </a:lnTo>
                  <a:lnTo>
                    <a:pt x="144" y="74"/>
                  </a:lnTo>
                  <a:lnTo>
                    <a:pt x="137" y="83"/>
                  </a:lnTo>
                  <a:lnTo>
                    <a:pt x="132" y="90"/>
                  </a:lnTo>
                  <a:lnTo>
                    <a:pt x="130" y="95"/>
                  </a:lnTo>
                  <a:lnTo>
                    <a:pt x="128" y="102"/>
                  </a:lnTo>
                  <a:lnTo>
                    <a:pt x="130" y="122"/>
                  </a:lnTo>
                  <a:lnTo>
                    <a:pt x="130" y="133"/>
                  </a:lnTo>
                  <a:lnTo>
                    <a:pt x="128" y="142"/>
                  </a:lnTo>
                  <a:lnTo>
                    <a:pt x="126" y="149"/>
                  </a:lnTo>
                  <a:lnTo>
                    <a:pt x="123" y="155"/>
                  </a:lnTo>
                  <a:lnTo>
                    <a:pt x="119" y="158"/>
                  </a:lnTo>
                  <a:lnTo>
                    <a:pt x="114" y="162"/>
                  </a:lnTo>
                  <a:lnTo>
                    <a:pt x="105" y="162"/>
                  </a:lnTo>
                  <a:close/>
                </a:path>
              </a:pathLst>
            </a:custGeom>
            <a:solidFill>
              <a:srgbClr val="F7CFA1"/>
            </a:solidFill>
            <a:ln w="9525">
              <a:noFill/>
              <a:round/>
              <a:headEnd/>
              <a:tailEnd/>
            </a:ln>
          </p:spPr>
          <p:txBody>
            <a:bodyPr/>
            <a:lstStyle/>
            <a:p>
              <a:endParaRPr lang="ru-RU"/>
            </a:p>
          </p:txBody>
        </p:sp>
        <p:sp>
          <p:nvSpPr>
            <p:cNvPr id="43030" name="Freeform 35"/>
            <p:cNvSpPr>
              <a:spLocks/>
            </p:cNvSpPr>
            <p:nvPr/>
          </p:nvSpPr>
          <p:spPr bwMode="auto">
            <a:xfrm>
              <a:off x="194" y="0"/>
              <a:ext cx="80" cy="34"/>
            </a:xfrm>
            <a:custGeom>
              <a:avLst/>
              <a:gdLst>
                <a:gd name="T0" fmla="*/ 72 w 80"/>
                <a:gd name="T1" fmla="*/ 34 h 34"/>
                <a:gd name="T2" fmla="*/ 72 w 80"/>
                <a:gd name="T3" fmla="*/ 34 h 34"/>
                <a:gd name="T4" fmla="*/ 69 w 80"/>
                <a:gd name="T5" fmla="*/ 31 h 34"/>
                <a:gd name="T6" fmla="*/ 56 w 80"/>
                <a:gd name="T7" fmla="*/ 22 h 34"/>
                <a:gd name="T8" fmla="*/ 45 w 80"/>
                <a:gd name="T9" fmla="*/ 16 h 34"/>
                <a:gd name="T10" fmla="*/ 33 w 80"/>
                <a:gd name="T11" fmla="*/ 13 h 34"/>
                <a:gd name="T12" fmla="*/ 18 w 80"/>
                <a:gd name="T13" fmla="*/ 9 h 34"/>
                <a:gd name="T14" fmla="*/ 0 w 80"/>
                <a:gd name="T15" fmla="*/ 7 h 34"/>
                <a:gd name="T16" fmla="*/ 0 w 80"/>
                <a:gd name="T17" fmla="*/ 7 h 34"/>
                <a:gd name="T18" fmla="*/ 6 w 80"/>
                <a:gd name="T19" fmla="*/ 4 h 34"/>
                <a:gd name="T20" fmla="*/ 13 w 80"/>
                <a:gd name="T21" fmla="*/ 2 h 34"/>
                <a:gd name="T22" fmla="*/ 24 w 80"/>
                <a:gd name="T23" fmla="*/ 0 h 34"/>
                <a:gd name="T24" fmla="*/ 35 w 80"/>
                <a:gd name="T25" fmla="*/ 0 h 34"/>
                <a:gd name="T26" fmla="*/ 49 w 80"/>
                <a:gd name="T27" fmla="*/ 4 h 34"/>
                <a:gd name="T28" fmla="*/ 63 w 80"/>
                <a:gd name="T29" fmla="*/ 11 h 34"/>
                <a:gd name="T30" fmla="*/ 80 w 80"/>
                <a:gd name="T31" fmla="*/ 20 h 34"/>
                <a:gd name="T32" fmla="*/ 80 w 80"/>
                <a:gd name="T33" fmla="*/ 20 h 34"/>
                <a:gd name="T34" fmla="*/ 76 w 80"/>
                <a:gd name="T35" fmla="*/ 23 h 34"/>
                <a:gd name="T36" fmla="*/ 74 w 80"/>
                <a:gd name="T37" fmla="*/ 29 h 34"/>
                <a:gd name="T38" fmla="*/ 72 w 80"/>
                <a:gd name="T39" fmla="*/ 34 h 34"/>
                <a:gd name="T40" fmla="*/ 72 w 80"/>
                <a:gd name="T41" fmla="*/ 34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34"/>
                <a:gd name="T65" fmla="*/ 80 w 80"/>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34">
                  <a:moveTo>
                    <a:pt x="72" y="34"/>
                  </a:moveTo>
                  <a:lnTo>
                    <a:pt x="72" y="34"/>
                  </a:lnTo>
                  <a:lnTo>
                    <a:pt x="69" y="31"/>
                  </a:lnTo>
                  <a:lnTo>
                    <a:pt x="56" y="22"/>
                  </a:lnTo>
                  <a:lnTo>
                    <a:pt x="45" y="16"/>
                  </a:lnTo>
                  <a:lnTo>
                    <a:pt x="33" y="13"/>
                  </a:lnTo>
                  <a:lnTo>
                    <a:pt x="18" y="9"/>
                  </a:lnTo>
                  <a:lnTo>
                    <a:pt x="0" y="7"/>
                  </a:lnTo>
                  <a:lnTo>
                    <a:pt x="6" y="4"/>
                  </a:lnTo>
                  <a:lnTo>
                    <a:pt x="13" y="2"/>
                  </a:lnTo>
                  <a:lnTo>
                    <a:pt x="24" y="0"/>
                  </a:lnTo>
                  <a:lnTo>
                    <a:pt x="35" y="0"/>
                  </a:lnTo>
                  <a:lnTo>
                    <a:pt x="49" y="4"/>
                  </a:lnTo>
                  <a:lnTo>
                    <a:pt x="63" y="11"/>
                  </a:lnTo>
                  <a:lnTo>
                    <a:pt x="80" y="20"/>
                  </a:lnTo>
                  <a:lnTo>
                    <a:pt x="76" y="23"/>
                  </a:lnTo>
                  <a:lnTo>
                    <a:pt x="74" y="29"/>
                  </a:lnTo>
                  <a:lnTo>
                    <a:pt x="72" y="34"/>
                  </a:lnTo>
                  <a:close/>
                </a:path>
              </a:pathLst>
            </a:custGeom>
            <a:solidFill>
              <a:srgbClr val="F1AB5E"/>
            </a:solidFill>
            <a:ln w="9525">
              <a:noFill/>
              <a:round/>
              <a:headEnd/>
              <a:tailEnd/>
            </a:ln>
          </p:spPr>
          <p:txBody>
            <a:bodyPr/>
            <a:lstStyle/>
            <a:p>
              <a:endParaRPr lang="ru-RU"/>
            </a:p>
          </p:txBody>
        </p:sp>
        <p:sp>
          <p:nvSpPr>
            <p:cNvPr id="43031" name="Freeform 36"/>
            <p:cNvSpPr>
              <a:spLocks/>
            </p:cNvSpPr>
            <p:nvPr/>
          </p:nvSpPr>
          <p:spPr bwMode="auto">
            <a:xfrm>
              <a:off x="540" y="223"/>
              <a:ext cx="16" cy="13"/>
            </a:xfrm>
            <a:custGeom>
              <a:avLst/>
              <a:gdLst>
                <a:gd name="T0" fmla="*/ 0 w 16"/>
                <a:gd name="T1" fmla="*/ 6 h 13"/>
                <a:gd name="T2" fmla="*/ 0 w 16"/>
                <a:gd name="T3" fmla="*/ 6 h 13"/>
                <a:gd name="T4" fmla="*/ 2 w 16"/>
                <a:gd name="T5" fmla="*/ 2 h 13"/>
                <a:gd name="T6" fmla="*/ 2 w 16"/>
                <a:gd name="T7" fmla="*/ 0 h 13"/>
                <a:gd name="T8" fmla="*/ 4 w 16"/>
                <a:gd name="T9" fmla="*/ 0 h 13"/>
                <a:gd name="T10" fmla="*/ 4 w 16"/>
                <a:gd name="T11" fmla="*/ 0 h 13"/>
                <a:gd name="T12" fmla="*/ 11 w 16"/>
                <a:gd name="T13" fmla="*/ 4 h 13"/>
                <a:gd name="T14" fmla="*/ 16 w 16"/>
                <a:gd name="T15" fmla="*/ 9 h 13"/>
                <a:gd name="T16" fmla="*/ 16 w 16"/>
                <a:gd name="T17" fmla="*/ 9 h 13"/>
                <a:gd name="T18" fmla="*/ 14 w 16"/>
                <a:gd name="T19" fmla="*/ 11 h 13"/>
                <a:gd name="T20" fmla="*/ 14 w 16"/>
                <a:gd name="T21" fmla="*/ 11 h 13"/>
                <a:gd name="T22" fmla="*/ 11 w 16"/>
                <a:gd name="T23" fmla="*/ 13 h 13"/>
                <a:gd name="T24" fmla="*/ 0 w 16"/>
                <a:gd name="T25" fmla="*/ 6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3"/>
                <a:gd name="T41" fmla="*/ 16 w 16"/>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3">
                  <a:moveTo>
                    <a:pt x="0" y="6"/>
                  </a:moveTo>
                  <a:lnTo>
                    <a:pt x="0" y="6"/>
                  </a:lnTo>
                  <a:lnTo>
                    <a:pt x="2" y="2"/>
                  </a:lnTo>
                  <a:lnTo>
                    <a:pt x="2" y="0"/>
                  </a:lnTo>
                  <a:lnTo>
                    <a:pt x="4" y="0"/>
                  </a:lnTo>
                  <a:lnTo>
                    <a:pt x="11" y="4"/>
                  </a:lnTo>
                  <a:lnTo>
                    <a:pt x="16" y="9"/>
                  </a:lnTo>
                  <a:lnTo>
                    <a:pt x="14" y="11"/>
                  </a:lnTo>
                  <a:lnTo>
                    <a:pt x="11" y="13"/>
                  </a:lnTo>
                  <a:lnTo>
                    <a:pt x="0" y="6"/>
                  </a:lnTo>
                  <a:close/>
                </a:path>
              </a:pathLst>
            </a:custGeom>
            <a:solidFill>
              <a:srgbClr val="F1AB5E"/>
            </a:solidFill>
            <a:ln w="9525">
              <a:noFill/>
              <a:round/>
              <a:headEnd/>
              <a:tailEnd/>
            </a:ln>
          </p:spPr>
          <p:txBody>
            <a:bodyPr/>
            <a:lstStyle/>
            <a:p>
              <a:endParaRPr lang="ru-RU"/>
            </a:p>
          </p:txBody>
        </p:sp>
        <p:sp>
          <p:nvSpPr>
            <p:cNvPr id="43032" name="Freeform 37"/>
            <p:cNvSpPr>
              <a:spLocks/>
            </p:cNvSpPr>
            <p:nvPr/>
          </p:nvSpPr>
          <p:spPr bwMode="auto">
            <a:xfrm>
              <a:off x="544" y="218"/>
              <a:ext cx="165" cy="97"/>
            </a:xfrm>
            <a:custGeom>
              <a:avLst/>
              <a:gdLst>
                <a:gd name="T0" fmla="*/ 14 w 165"/>
                <a:gd name="T1" fmla="*/ 14 h 97"/>
                <a:gd name="T2" fmla="*/ 21 w 165"/>
                <a:gd name="T3" fmla="*/ 3 h 97"/>
                <a:gd name="T4" fmla="*/ 32 w 165"/>
                <a:gd name="T5" fmla="*/ 0 h 97"/>
                <a:gd name="T6" fmla="*/ 45 w 165"/>
                <a:gd name="T7" fmla="*/ 9 h 97"/>
                <a:gd name="T8" fmla="*/ 66 w 165"/>
                <a:gd name="T9" fmla="*/ 34 h 97"/>
                <a:gd name="T10" fmla="*/ 95 w 165"/>
                <a:gd name="T11" fmla="*/ 63 h 97"/>
                <a:gd name="T12" fmla="*/ 120 w 165"/>
                <a:gd name="T13" fmla="*/ 81 h 97"/>
                <a:gd name="T14" fmla="*/ 138 w 165"/>
                <a:gd name="T15" fmla="*/ 88 h 97"/>
                <a:gd name="T16" fmla="*/ 156 w 165"/>
                <a:gd name="T17" fmla="*/ 88 h 97"/>
                <a:gd name="T18" fmla="*/ 165 w 165"/>
                <a:gd name="T19" fmla="*/ 84 h 97"/>
                <a:gd name="T20" fmla="*/ 154 w 165"/>
                <a:gd name="T21" fmla="*/ 93 h 97"/>
                <a:gd name="T22" fmla="*/ 133 w 165"/>
                <a:gd name="T23" fmla="*/ 97 h 97"/>
                <a:gd name="T24" fmla="*/ 104 w 165"/>
                <a:gd name="T25" fmla="*/ 88 h 97"/>
                <a:gd name="T26" fmla="*/ 86 w 165"/>
                <a:gd name="T27" fmla="*/ 73 h 97"/>
                <a:gd name="T28" fmla="*/ 81 w 165"/>
                <a:gd name="T29" fmla="*/ 73 h 97"/>
                <a:gd name="T30" fmla="*/ 59 w 165"/>
                <a:gd name="T31" fmla="*/ 61 h 97"/>
                <a:gd name="T32" fmla="*/ 50 w 165"/>
                <a:gd name="T33" fmla="*/ 50 h 97"/>
                <a:gd name="T34" fmla="*/ 45 w 165"/>
                <a:gd name="T35" fmla="*/ 37 h 97"/>
                <a:gd name="T36" fmla="*/ 30 w 165"/>
                <a:gd name="T37" fmla="*/ 23 h 97"/>
                <a:gd name="T38" fmla="*/ 25 w 165"/>
                <a:gd name="T39" fmla="*/ 25 h 97"/>
                <a:gd name="T40" fmla="*/ 23 w 165"/>
                <a:gd name="T41" fmla="*/ 28 h 97"/>
                <a:gd name="T42" fmla="*/ 28 w 165"/>
                <a:gd name="T43" fmla="*/ 36 h 97"/>
                <a:gd name="T44" fmla="*/ 37 w 165"/>
                <a:gd name="T45" fmla="*/ 43 h 97"/>
                <a:gd name="T46" fmla="*/ 48 w 165"/>
                <a:gd name="T47" fmla="*/ 54 h 97"/>
                <a:gd name="T48" fmla="*/ 46 w 165"/>
                <a:gd name="T49" fmla="*/ 59 h 97"/>
                <a:gd name="T50" fmla="*/ 46 w 165"/>
                <a:gd name="T51" fmla="*/ 63 h 97"/>
                <a:gd name="T52" fmla="*/ 50 w 165"/>
                <a:gd name="T53" fmla="*/ 64 h 97"/>
                <a:gd name="T54" fmla="*/ 54 w 165"/>
                <a:gd name="T55" fmla="*/ 70 h 97"/>
                <a:gd name="T56" fmla="*/ 52 w 165"/>
                <a:gd name="T57" fmla="*/ 86 h 97"/>
                <a:gd name="T58" fmla="*/ 50 w 165"/>
                <a:gd name="T59" fmla="*/ 82 h 97"/>
                <a:gd name="T60" fmla="*/ 39 w 165"/>
                <a:gd name="T61" fmla="*/ 64 h 97"/>
                <a:gd name="T62" fmla="*/ 21 w 165"/>
                <a:gd name="T63" fmla="*/ 48 h 97"/>
                <a:gd name="T64" fmla="*/ 7 w 165"/>
                <a:gd name="T65" fmla="*/ 39 h 97"/>
                <a:gd name="T66" fmla="*/ 0 w 165"/>
                <a:gd name="T67" fmla="*/ 32 h 97"/>
                <a:gd name="T68" fmla="*/ 3 w 165"/>
                <a:gd name="T69" fmla="*/ 23 h 97"/>
                <a:gd name="T70" fmla="*/ 14 w 165"/>
                <a:gd name="T71" fmla="*/ 14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5"/>
                <a:gd name="T109" fmla="*/ 0 h 97"/>
                <a:gd name="T110" fmla="*/ 165 w 165"/>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5" h="97">
                  <a:moveTo>
                    <a:pt x="14" y="14"/>
                  </a:moveTo>
                  <a:lnTo>
                    <a:pt x="14" y="14"/>
                  </a:lnTo>
                  <a:lnTo>
                    <a:pt x="16" y="11"/>
                  </a:lnTo>
                  <a:lnTo>
                    <a:pt x="21" y="3"/>
                  </a:lnTo>
                  <a:lnTo>
                    <a:pt x="27" y="2"/>
                  </a:lnTo>
                  <a:lnTo>
                    <a:pt x="32" y="0"/>
                  </a:lnTo>
                  <a:lnTo>
                    <a:pt x="37" y="3"/>
                  </a:lnTo>
                  <a:lnTo>
                    <a:pt x="45" y="9"/>
                  </a:lnTo>
                  <a:lnTo>
                    <a:pt x="66" y="34"/>
                  </a:lnTo>
                  <a:lnTo>
                    <a:pt x="79" y="48"/>
                  </a:lnTo>
                  <a:lnTo>
                    <a:pt x="95" y="63"/>
                  </a:lnTo>
                  <a:lnTo>
                    <a:pt x="111" y="75"/>
                  </a:lnTo>
                  <a:lnTo>
                    <a:pt x="120" y="81"/>
                  </a:lnTo>
                  <a:lnTo>
                    <a:pt x="129" y="84"/>
                  </a:lnTo>
                  <a:lnTo>
                    <a:pt x="138" y="88"/>
                  </a:lnTo>
                  <a:lnTo>
                    <a:pt x="147" y="88"/>
                  </a:lnTo>
                  <a:lnTo>
                    <a:pt x="156" y="88"/>
                  </a:lnTo>
                  <a:lnTo>
                    <a:pt x="165" y="84"/>
                  </a:lnTo>
                  <a:lnTo>
                    <a:pt x="160" y="90"/>
                  </a:lnTo>
                  <a:lnTo>
                    <a:pt x="154" y="93"/>
                  </a:lnTo>
                  <a:lnTo>
                    <a:pt x="145" y="97"/>
                  </a:lnTo>
                  <a:lnTo>
                    <a:pt x="133" y="97"/>
                  </a:lnTo>
                  <a:lnTo>
                    <a:pt x="120" y="95"/>
                  </a:lnTo>
                  <a:lnTo>
                    <a:pt x="104" y="88"/>
                  </a:lnTo>
                  <a:lnTo>
                    <a:pt x="95" y="82"/>
                  </a:lnTo>
                  <a:lnTo>
                    <a:pt x="86" y="73"/>
                  </a:lnTo>
                  <a:lnTo>
                    <a:pt x="81" y="73"/>
                  </a:lnTo>
                  <a:lnTo>
                    <a:pt x="72" y="68"/>
                  </a:lnTo>
                  <a:lnTo>
                    <a:pt x="59" y="61"/>
                  </a:lnTo>
                  <a:lnTo>
                    <a:pt x="54" y="57"/>
                  </a:lnTo>
                  <a:lnTo>
                    <a:pt x="50" y="50"/>
                  </a:lnTo>
                  <a:lnTo>
                    <a:pt x="45" y="37"/>
                  </a:lnTo>
                  <a:lnTo>
                    <a:pt x="37" y="28"/>
                  </a:lnTo>
                  <a:lnTo>
                    <a:pt x="30" y="23"/>
                  </a:lnTo>
                  <a:lnTo>
                    <a:pt x="27" y="23"/>
                  </a:lnTo>
                  <a:lnTo>
                    <a:pt x="25" y="25"/>
                  </a:lnTo>
                  <a:lnTo>
                    <a:pt x="23" y="28"/>
                  </a:lnTo>
                  <a:lnTo>
                    <a:pt x="23" y="30"/>
                  </a:lnTo>
                  <a:lnTo>
                    <a:pt x="28" y="36"/>
                  </a:lnTo>
                  <a:lnTo>
                    <a:pt x="37" y="43"/>
                  </a:lnTo>
                  <a:lnTo>
                    <a:pt x="45" y="48"/>
                  </a:lnTo>
                  <a:lnTo>
                    <a:pt x="48" y="54"/>
                  </a:lnTo>
                  <a:lnTo>
                    <a:pt x="48" y="55"/>
                  </a:lnTo>
                  <a:lnTo>
                    <a:pt x="46" y="59"/>
                  </a:lnTo>
                  <a:lnTo>
                    <a:pt x="46" y="63"/>
                  </a:lnTo>
                  <a:lnTo>
                    <a:pt x="50" y="64"/>
                  </a:lnTo>
                  <a:lnTo>
                    <a:pt x="54" y="66"/>
                  </a:lnTo>
                  <a:lnTo>
                    <a:pt x="54" y="70"/>
                  </a:lnTo>
                  <a:lnTo>
                    <a:pt x="54" y="77"/>
                  </a:lnTo>
                  <a:lnTo>
                    <a:pt x="52" y="86"/>
                  </a:lnTo>
                  <a:lnTo>
                    <a:pt x="50" y="82"/>
                  </a:lnTo>
                  <a:lnTo>
                    <a:pt x="45" y="72"/>
                  </a:lnTo>
                  <a:lnTo>
                    <a:pt x="39" y="64"/>
                  </a:lnTo>
                  <a:lnTo>
                    <a:pt x="32" y="57"/>
                  </a:lnTo>
                  <a:lnTo>
                    <a:pt x="21" y="48"/>
                  </a:lnTo>
                  <a:lnTo>
                    <a:pt x="7" y="39"/>
                  </a:lnTo>
                  <a:lnTo>
                    <a:pt x="1" y="36"/>
                  </a:lnTo>
                  <a:lnTo>
                    <a:pt x="0" y="32"/>
                  </a:lnTo>
                  <a:lnTo>
                    <a:pt x="1" y="27"/>
                  </a:lnTo>
                  <a:lnTo>
                    <a:pt x="3" y="23"/>
                  </a:lnTo>
                  <a:lnTo>
                    <a:pt x="10" y="18"/>
                  </a:lnTo>
                  <a:lnTo>
                    <a:pt x="14" y="14"/>
                  </a:lnTo>
                  <a:close/>
                </a:path>
              </a:pathLst>
            </a:custGeom>
            <a:solidFill>
              <a:srgbClr val="F3B776"/>
            </a:solidFill>
            <a:ln w="9525">
              <a:noFill/>
              <a:round/>
              <a:headEnd/>
              <a:tailEnd/>
            </a:ln>
          </p:spPr>
          <p:txBody>
            <a:bodyPr/>
            <a:lstStyle/>
            <a:p>
              <a:endParaRPr lang="ru-RU"/>
            </a:p>
          </p:txBody>
        </p:sp>
        <p:sp>
          <p:nvSpPr>
            <p:cNvPr id="43033" name="Freeform 38"/>
            <p:cNvSpPr>
              <a:spLocks/>
            </p:cNvSpPr>
            <p:nvPr/>
          </p:nvSpPr>
          <p:spPr bwMode="auto">
            <a:xfrm>
              <a:off x="520" y="291"/>
              <a:ext cx="142" cy="193"/>
            </a:xfrm>
            <a:custGeom>
              <a:avLst/>
              <a:gdLst>
                <a:gd name="T0" fmla="*/ 96 w 142"/>
                <a:gd name="T1" fmla="*/ 0 h 193"/>
                <a:gd name="T2" fmla="*/ 106 w 142"/>
                <a:gd name="T3" fmla="*/ 20 h 193"/>
                <a:gd name="T4" fmla="*/ 114 w 142"/>
                <a:gd name="T5" fmla="*/ 49 h 193"/>
                <a:gd name="T6" fmla="*/ 112 w 142"/>
                <a:gd name="T7" fmla="*/ 78 h 193"/>
                <a:gd name="T8" fmla="*/ 105 w 142"/>
                <a:gd name="T9" fmla="*/ 99 h 193"/>
                <a:gd name="T10" fmla="*/ 97 w 142"/>
                <a:gd name="T11" fmla="*/ 110 h 193"/>
                <a:gd name="T12" fmla="*/ 85 w 142"/>
                <a:gd name="T13" fmla="*/ 126 h 193"/>
                <a:gd name="T14" fmla="*/ 70 w 142"/>
                <a:gd name="T15" fmla="*/ 137 h 193"/>
                <a:gd name="T16" fmla="*/ 43 w 142"/>
                <a:gd name="T17" fmla="*/ 148 h 193"/>
                <a:gd name="T18" fmla="*/ 22 w 142"/>
                <a:gd name="T19" fmla="*/ 146 h 193"/>
                <a:gd name="T20" fmla="*/ 0 w 142"/>
                <a:gd name="T21" fmla="*/ 152 h 193"/>
                <a:gd name="T22" fmla="*/ 9 w 142"/>
                <a:gd name="T23" fmla="*/ 162 h 193"/>
                <a:gd name="T24" fmla="*/ 29 w 142"/>
                <a:gd name="T25" fmla="*/ 161 h 193"/>
                <a:gd name="T26" fmla="*/ 58 w 142"/>
                <a:gd name="T27" fmla="*/ 152 h 193"/>
                <a:gd name="T28" fmla="*/ 87 w 142"/>
                <a:gd name="T29" fmla="*/ 135 h 193"/>
                <a:gd name="T30" fmla="*/ 99 w 142"/>
                <a:gd name="T31" fmla="*/ 121 h 193"/>
                <a:gd name="T32" fmla="*/ 94 w 142"/>
                <a:gd name="T33" fmla="*/ 137 h 193"/>
                <a:gd name="T34" fmla="*/ 94 w 142"/>
                <a:gd name="T35" fmla="*/ 157 h 193"/>
                <a:gd name="T36" fmla="*/ 105 w 142"/>
                <a:gd name="T37" fmla="*/ 179 h 193"/>
                <a:gd name="T38" fmla="*/ 117 w 142"/>
                <a:gd name="T39" fmla="*/ 189 h 193"/>
                <a:gd name="T40" fmla="*/ 124 w 142"/>
                <a:gd name="T41" fmla="*/ 193 h 193"/>
                <a:gd name="T42" fmla="*/ 142 w 142"/>
                <a:gd name="T43" fmla="*/ 193 h 193"/>
                <a:gd name="T44" fmla="*/ 139 w 142"/>
                <a:gd name="T45" fmla="*/ 191 h 193"/>
                <a:gd name="T46" fmla="*/ 126 w 142"/>
                <a:gd name="T47" fmla="*/ 186 h 193"/>
                <a:gd name="T48" fmla="*/ 121 w 142"/>
                <a:gd name="T49" fmla="*/ 175 h 193"/>
                <a:gd name="T50" fmla="*/ 123 w 142"/>
                <a:gd name="T51" fmla="*/ 170 h 193"/>
                <a:gd name="T52" fmla="*/ 123 w 142"/>
                <a:gd name="T53" fmla="*/ 157 h 193"/>
                <a:gd name="T54" fmla="*/ 117 w 142"/>
                <a:gd name="T55" fmla="*/ 148 h 193"/>
                <a:gd name="T56" fmla="*/ 106 w 142"/>
                <a:gd name="T57" fmla="*/ 139 h 193"/>
                <a:gd name="T58" fmla="*/ 106 w 142"/>
                <a:gd name="T59" fmla="*/ 135 h 193"/>
                <a:gd name="T60" fmla="*/ 119 w 142"/>
                <a:gd name="T61" fmla="*/ 94 h 193"/>
                <a:gd name="T62" fmla="*/ 123 w 142"/>
                <a:gd name="T63" fmla="*/ 60 h 193"/>
                <a:gd name="T64" fmla="*/ 114 w 142"/>
                <a:gd name="T65" fmla="*/ 24 h 193"/>
                <a:gd name="T66" fmla="*/ 103 w 142"/>
                <a:gd name="T67" fmla="*/ 4 h 193"/>
                <a:gd name="T68" fmla="*/ 101 w 142"/>
                <a:gd name="T69" fmla="*/ 2 h 193"/>
                <a:gd name="T70" fmla="*/ 96 w 142"/>
                <a:gd name="T71" fmla="*/ 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2"/>
                <a:gd name="T109" fmla="*/ 0 h 193"/>
                <a:gd name="T110" fmla="*/ 142 w 142"/>
                <a:gd name="T111" fmla="*/ 193 h 1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2" h="193">
                  <a:moveTo>
                    <a:pt x="96" y="0"/>
                  </a:moveTo>
                  <a:lnTo>
                    <a:pt x="96" y="0"/>
                  </a:lnTo>
                  <a:lnTo>
                    <a:pt x="101" y="9"/>
                  </a:lnTo>
                  <a:lnTo>
                    <a:pt x="106" y="20"/>
                  </a:lnTo>
                  <a:lnTo>
                    <a:pt x="112" y="33"/>
                  </a:lnTo>
                  <a:lnTo>
                    <a:pt x="114" y="49"/>
                  </a:lnTo>
                  <a:lnTo>
                    <a:pt x="114" y="67"/>
                  </a:lnTo>
                  <a:lnTo>
                    <a:pt x="112" y="78"/>
                  </a:lnTo>
                  <a:lnTo>
                    <a:pt x="108" y="89"/>
                  </a:lnTo>
                  <a:lnTo>
                    <a:pt x="105" y="99"/>
                  </a:lnTo>
                  <a:lnTo>
                    <a:pt x="97" y="110"/>
                  </a:lnTo>
                  <a:lnTo>
                    <a:pt x="92" y="119"/>
                  </a:lnTo>
                  <a:lnTo>
                    <a:pt x="85" y="126"/>
                  </a:lnTo>
                  <a:lnTo>
                    <a:pt x="78" y="134"/>
                  </a:lnTo>
                  <a:lnTo>
                    <a:pt x="70" y="137"/>
                  </a:lnTo>
                  <a:lnTo>
                    <a:pt x="58" y="144"/>
                  </a:lnTo>
                  <a:lnTo>
                    <a:pt x="43" y="148"/>
                  </a:lnTo>
                  <a:lnTo>
                    <a:pt x="31" y="148"/>
                  </a:lnTo>
                  <a:lnTo>
                    <a:pt x="22" y="146"/>
                  </a:lnTo>
                  <a:lnTo>
                    <a:pt x="13" y="144"/>
                  </a:lnTo>
                  <a:lnTo>
                    <a:pt x="0" y="152"/>
                  </a:lnTo>
                  <a:lnTo>
                    <a:pt x="9" y="162"/>
                  </a:lnTo>
                  <a:lnTo>
                    <a:pt x="18" y="162"/>
                  </a:lnTo>
                  <a:lnTo>
                    <a:pt x="29" y="161"/>
                  </a:lnTo>
                  <a:lnTo>
                    <a:pt x="43" y="157"/>
                  </a:lnTo>
                  <a:lnTo>
                    <a:pt x="58" y="152"/>
                  </a:lnTo>
                  <a:lnTo>
                    <a:pt x="72" y="144"/>
                  </a:lnTo>
                  <a:lnTo>
                    <a:pt x="87" y="135"/>
                  </a:lnTo>
                  <a:lnTo>
                    <a:pt x="99" y="121"/>
                  </a:lnTo>
                  <a:lnTo>
                    <a:pt x="96" y="128"/>
                  </a:lnTo>
                  <a:lnTo>
                    <a:pt x="94" y="137"/>
                  </a:lnTo>
                  <a:lnTo>
                    <a:pt x="94" y="146"/>
                  </a:lnTo>
                  <a:lnTo>
                    <a:pt x="94" y="157"/>
                  </a:lnTo>
                  <a:lnTo>
                    <a:pt x="97" y="168"/>
                  </a:lnTo>
                  <a:lnTo>
                    <a:pt x="105" y="179"/>
                  </a:lnTo>
                  <a:lnTo>
                    <a:pt x="110" y="184"/>
                  </a:lnTo>
                  <a:lnTo>
                    <a:pt x="117" y="189"/>
                  </a:lnTo>
                  <a:lnTo>
                    <a:pt x="124" y="193"/>
                  </a:lnTo>
                  <a:lnTo>
                    <a:pt x="132" y="193"/>
                  </a:lnTo>
                  <a:lnTo>
                    <a:pt x="142" y="193"/>
                  </a:lnTo>
                  <a:lnTo>
                    <a:pt x="139" y="191"/>
                  </a:lnTo>
                  <a:lnTo>
                    <a:pt x="130" y="188"/>
                  </a:lnTo>
                  <a:lnTo>
                    <a:pt x="126" y="186"/>
                  </a:lnTo>
                  <a:lnTo>
                    <a:pt x="123" y="182"/>
                  </a:lnTo>
                  <a:lnTo>
                    <a:pt x="121" y="175"/>
                  </a:lnTo>
                  <a:lnTo>
                    <a:pt x="123" y="170"/>
                  </a:lnTo>
                  <a:lnTo>
                    <a:pt x="124" y="162"/>
                  </a:lnTo>
                  <a:lnTo>
                    <a:pt x="123" y="157"/>
                  </a:lnTo>
                  <a:lnTo>
                    <a:pt x="121" y="152"/>
                  </a:lnTo>
                  <a:lnTo>
                    <a:pt x="117" y="148"/>
                  </a:lnTo>
                  <a:lnTo>
                    <a:pt x="110" y="143"/>
                  </a:lnTo>
                  <a:lnTo>
                    <a:pt x="106" y="139"/>
                  </a:lnTo>
                  <a:lnTo>
                    <a:pt x="106" y="135"/>
                  </a:lnTo>
                  <a:lnTo>
                    <a:pt x="115" y="108"/>
                  </a:lnTo>
                  <a:lnTo>
                    <a:pt x="119" y="94"/>
                  </a:lnTo>
                  <a:lnTo>
                    <a:pt x="123" y="78"/>
                  </a:lnTo>
                  <a:lnTo>
                    <a:pt x="123" y="60"/>
                  </a:lnTo>
                  <a:lnTo>
                    <a:pt x="121" y="42"/>
                  </a:lnTo>
                  <a:lnTo>
                    <a:pt x="114" y="24"/>
                  </a:lnTo>
                  <a:lnTo>
                    <a:pt x="108" y="13"/>
                  </a:lnTo>
                  <a:lnTo>
                    <a:pt x="103" y="4"/>
                  </a:lnTo>
                  <a:lnTo>
                    <a:pt x="101" y="2"/>
                  </a:lnTo>
                  <a:lnTo>
                    <a:pt x="99" y="0"/>
                  </a:lnTo>
                  <a:lnTo>
                    <a:pt x="96" y="0"/>
                  </a:lnTo>
                  <a:close/>
                </a:path>
              </a:pathLst>
            </a:custGeom>
            <a:solidFill>
              <a:srgbClr val="F1AB5E"/>
            </a:solidFill>
            <a:ln w="9525">
              <a:noFill/>
              <a:round/>
              <a:headEnd/>
              <a:tailEnd/>
            </a:ln>
          </p:spPr>
          <p:txBody>
            <a:bodyPr/>
            <a:lstStyle/>
            <a:p>
              <a:endParaRPr lang="ru-RU"/>
            </a:p>
          </p:txBody>
        </p:sp>
        <p:sp>
          <p:nvSpPr>
            <p:cNvPr id="43034" name="Freeform 39"/>
            <p:cNvSpPr>
              <a:spLocks/>
            </p:cNvSpPr>
            <p:nvPr/>
          </p:nvSpPr>
          <p:spPr bwMode="auto">
            <a:xfrm>
              <a:off x="401" y="394"/>
              <a:ext cx="123" cy="59"/>
            </a:xfrm>
            <a:custGeom>
              <a:avLst/>
              <a:gdLst>
                <a:gd name="T0" fmla="*/ 94 w 123"/>
                <a:gd name="T1" fmla="*/ 0 h 59"/>
                <a:gd name="T2" fmla="*/ 94 w 123"/>
                <a:gd name="T3" fmla="*/ 0 h 59"/>
                <a:gd name="T4" fmla="*/ 92 w 123"/>
                <a:gd name="T5" fmla="*/ 4 h 59"/>
                <a:gd name="T6" fmla="*/ 92 w 123"/>
                <a:gd name="T7" fmla="*/ 7 h 59"/>
                <a:gd name="T8" fmla="*/ 92 w 123"/>
                <a:gd name="T9" fmla="*/ 11 h 59"/>
                <a:gd name="T10" fmla="*/ 94 w 123"/>
                <a:gd name="T11" fmla="*/ 16 h 59"/>
                <a:gd name="T12" fmla="*/ 98 w 123"/>
                <a:gd name="T13" fmla="*/ 22 h 59"/>
                <a:gd name="T14" fmla="*/ 105 w 123"/>
                <a:gd name="T15" fmla="*/ 25 h 59"/>
                <a:gd name="T16" fmla="*/ 116 w 123"/>
                <a:gd name="T17" fmla="*/ 29 h 59"/>
                <a:gd name="T18" fmla="*/ 116 w 123"/>
                <a:gd name="T19" fmla="*/ 29 h 59"/>
                <a:gd name="T20" fmla="*/ 117 w 123"/>
                <a:gd name="T21" fmla="*/ 31 h 59"/>
                <a:gd name="T22" fmla="*/ 123 w 123"/>
                <a:gd name="T23" fmla="*/ 34 h 59"/>
                <a:gd name="T24" fmla="*/ 123 w 123"/>
                <a:gd name="T25" fmla="*/ 36 h 59"/>
                <a:gd name="T26" fmla="*/ 123 w 123"/>
                <a:gd name="T27" fmla="*/ 40 h 59"/>
                <a:gd name="T28" fmla="*/ 121 w 123"/>
                <a:gd name="T29" fmla="*/ 43 h 59"/>
                <a:gd name="T30" fmla="*/ 117 w 123"/>
                <a:gd name="T31" fmla="*/ 49 h 59"/>
                <a:gd name="T32" fmla="*/ 117 w 123"/>
                <a:gd name="T33" fmla="*/ 49 h 59"/>
                <a:gd name="T34" fmla="*/ 117 w 123"/>
                <a:gd name="T35" fmla="*/ 50 h 59"/>
                <a:gd name="T36" fmla="*/ 114 w 123"/>
                <a:gd name="T37" fmla="*/ 56 h 59"/>
                <a:gd name="T38" fmla="*/ 110 w 123"/>
                <a:gd name="T39" fmla="*/ 58 h 59"/>
                <a:gd name="T40" fmla="*/ 107 w 123"/>
                <a:gd name="T41" fmla="*/ 59 h 59"/>
                <a:gd name="T42" fmla="*/ 103 w 123"/>
                <a:gd name="T43" fmla="*/ 58 h 59"/>
                <a:gd name="T44" fmla="*/ 98 w 123"/>
                <a:gd name="T45" fmla="*/ 56 h 59"/>
                <a:gd name="T46" fmla="*/ 98 w 123"/>
                <a:gd name="T47" fmla="*/ 56 h 59"/>
                <a:gd name="T48" fmla="*/ 81 w 123"/>
                <a:gd name="T49" fmla="*/ 45 h 59"/>
                <a:gd name="T50" fmla="*/ 56 w 123"/>
                <a:gd name="T51" fmla="*/ 32 h 59"/>
                <a:gd name="T52" fmla="*/ 42 w 123"/>
                <a:gd name="T53" fmla="*/ 27 h 59"/>
                <a:gd name="T54" fmla="*/ 27 w 123"/>
                <a:gd name="T55" fmla="*/ 25 h 59"/>
                <a:gd name="T56" fmla="*/ 13 w 123"/>
                <a:gd name="T57" fmla="*/ 23 h 59"/>
                <a:gd name="T58" fmla="*/ 0 w 123"/>
                <a:gd name="T59" fmla="*/ 25 h 59"/>
                <a:gd name="T60" fmla="*/ 0 w 123"/>
                <a:gd name="T61" fmla="*/ 25 h 59"/>
                <a:gd name="T62" fmla="*/ 6 w 123"/>
                <a:gd name="T63" fmla="*/ 22 h 59"/>
                <a:gd name="T64" fmla="*/ 15 w 123"/>
                <a:gd name="T65" fmla="*/ 18 h 59"/>
                <a:gd name="T66" fmla="*/ 26 w 123"/>
                <a:gd name="T67" fmla="*/ 14 h 59"/>
                <a:gd name="T68" fmla="*/ 38 w 123"/>
                <a:gd name="T69" fmla="*/ 13 h 59"/>
                <a:gd name="T70" fmla="*/ 53 w 123"/>
                <a:gd name="T71" fmla="*/ 16 h 59"/>
                <a:gd name="T72" fmla="*/ 62 w 123"/>
                <a:gd name="T73" fmla="*/ 18 h 59"/>
                <a:gd name="T74" fmla="*/ 71 w 123"/>
                <a:gd name="T75" fmla="*/ 23 h 59"/>
                <a:gd name="T76" fmla="*/ 80 w 123"/>
                <a:gd name="T77" fmla="*/ 29 h 59"/>
                <a:gd name="T78" fmla="*/ 89 w 123"/>
                <a:gd name="T79" fmla="*/ 36 h 59"/>
                <a:gd name="T80" fmla="*/ 89 w 123"/>
                <a:gd name="T81" fmla="*/ 36 h 59"/>
                <a:gd name="T82" fmla="*/ 96 w 123"/>
                <a:gd name="T83" fmla="*/ 41 h 59"/>
                <a:gd name="T84" fmla="*/ 99 w 123"/>
                <a:gd name="T85" fmla="*/ 43 h 59"/>
                <a:gd name="T86" fmla="*/ 103 w 123"/>
                <a:gd name="T87" fmla="*/ 43 h 59"/>
                <a:gd name="T88" fmla="*/ 103 w 123"/>
                <a:gd name="T89" fmla="*/ 41 h 59"/>
                <a:gd name="T90" fmla="*/ 103 w 123"/>
                <a:gd name="T91" fmla="*/ 41 h 59"/>
                <a:gd name="T92" fmla="*/ 105 w 123"/>
                <a:gd name="T93" fmla="*/ 38 h 59"/>
                <a:gd name="T94" fmla="*/ 103 w 123"/>
                <a:gd name="T95" fmla="*/ 36 h 59"/>
                <a:gd name="T96" fmla="*/ 101 w 123"/>
                <a:gd name="T97" fmla="*/ 32 h 59"/>
                <a:gd name="T98" fmla="*/ 92 w 123"/>
                <a:gd name="T99" fmla="*/ 29 h 59"/>
                <a:gd name="T100" fmla="*/ 92 w 123"/>
                <a:gd name="T101" fmla="*/ 29 h 59"/>
                <a:gd name="T102" fmla="*/ 89 w 123"/>
                <a:gd name="T103" fmla="*/ 25 h 59"/>
                <a:gd name="T104" fmla="*/ 83 w 123"/>
                <a:gd name="T105" fmla="*/ 18 h 59"/>
                <a:gd name="T106" fmla="*/ 83 w 123"/>
                <a:gd name="T107" fmla="*/ 14 h 59"/>
                <a:gd name="T108" fmla="*/ 83 w 123"/>
                <a:gd name="T109" fmla="*/ 9 h 59"/>
                <a:gd name="T110" fmla="*/ 87 w 123"/>
                <a:gd name="T111" fmla="*/ 5 h 59"/>
                <a:gd name="T112" fmla="*/ 94 w 123"/>
                <a:gd name="T113" fmla="*/ 0 h 59"/>
                <a:gd name="T114" fmla="*/ 94 w 123"/>
                <a:gd name="T115" fmla="*/ 0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
                <a:gd name="T175" fmla="*/ 0 h 59"/>
                <a:gd name="T176" fmla="*/ 123 w 123"/>
                <a:gd name="T177" fmla="*/ 59 h 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 h="59">
                  <a:moveTo>
                    <a:pt x="94" y="0"/>
                  </a:moveTo>
                  <a:lnTo>
                    <a:pt x="94" y="0"/>
                  </a:lnTo>
                  <a:lnTo>
                    <a:pt x="92" y="4"/>
                  </a:lnTo>
                  <a:lnTo>
                    <a:pt x="92" y="7"/>
                  </a:lnTo>
                  <a:lnTo>
                    <a:pt x="92" y="11"/>
                  </a:lnTo>
                  <a:lnTo>
                    <a:pt x="94" y="16"/>
                  </a:lnTo>
                  <a:lnTo>
                    <a:pt x="98" y="22"/>
                  </a:lnTo>
                  <a:lnTo>
                    <a:pt x="105" y="25"/>
                  </a:lnTo>
                  <a:lnTo>
                    <a:pt x="116" y="29"/>
                  </a:lnTo>
                  <a:lnTo>
                    <a:pt x="117" y="31"/>
                  </a:lnTo>
                  <a:lnTo>
                    <a:pt x="123" y="34"/>
                  </a:lnTo>
                  <a:lnTo>
                    <a:pt x="123" y="36"/>
                  </a:lnTo>
                  <a:lnTo>
                    <a:pt x="123" y="40"/>
                  </a:lnTo>
                  <a:lnTo>
                    <a:pt x="121" y="43"/>
                  </a:lnTo>
                  <a:lnTo>
                    <a:pt x="117" y="49"/>
                  </a:lnTo>
                  <a:lnTo>
                    <a:pt x="117" y="50"/>
                  </a:lnTo>
                  <a:lnTo>
                    <a:pt x="114" y="56"/>
                  </a:lnTo>
                  <a:lnTo>
                    <a:pt x="110" y="58"/>
                  </a:lnTo>
                  <a:lnTo>
                    <a:pt x="107" y="59"/>
                  </a:lnTo>
                  <a:lnTo>
                    <a:pt x="103" y="58"/>
                  </a:lnTo>
                  <a:lnTo>
                    <a:pt x="98" y="56"/>
                  </a:lnTo>
                  <a:lnTo>
                    <a:pt x="81" y="45"/>
                  </a:lnTo>
                  <a:lnTo>
                    <a:pt x="56" y="32"/>
                  </a:lnTo>
                  <a:lnTo>
                    <a:pt x="42" y="27"/>
                  </a:lnTo>
                  <a:lnTo>
                    <a:pt x="27" y="25"/>
                  </a:lnTo>
                  <a:lnTo>
                    <a:pt x="13" y="23"/>
                  </a:lnTo>
                  <a:lnTo>
                    <a:pt x="0" y="25"/>
                  </a:lnTo>
                  <a:lnTo>
                    <a:pt x="6" y="22"/>
                  </a:lnTo>
                  <a:lnTo>
                    <a:pt x="15" y="18"/>
                  </a:lnTo>
                  <a:lnTo>
                    <a:pt x="26" y="14"/>
                  </a:lnTo>
                  <a:lnTo>
                    <a:pt x="38" y="13"/>
                  </a:lnTo>
                  <a:lnTo>
                    <a:pt x="53" y="16"/>
                  </a:lnTo>
                  <a:lnTo>
                    <a:pt x="62" y="18"/>
                  </a:lnTo>
                  <a:lnTo>
                    <a:pt x="71" y="23"/>
                  </a:lnTo>
                  <a:lnTo>
                    <a:pt x="80" y="29"/>
                  </a:lnTo>
                  <a:lnTo>
                    <a:pt x="89" y="36"/>
                  </a:lnTo>
                  <a:lnTo>
                    <a:pt x="96" y="41"/>
                  </a:lnTo>
                  <a:lnTo>
                    <a:pt x="99" y="43"/>
                  </a:lnTo>
                  <a:lnTo>
                    <a:pt x="103" y="43"/>
                  </a:lnTo>
                  <a:lnTo>
                    <a:pt x="103" y="41"/>
                  </a:lnTo>
                  <a:lnTo>
                    <a:pt x="105" y="38"/>
                  </a:lnTo>
                  <a:lnTo>
                    <a:pt x="103" y="36"/>
                  </a:lnTo>
                  <a:lnTo>
                    <a:pt x="101" y="32"/>
                  </a:lnTo>
                  <a:lnTo>
                    <a:pt x="92" y="29"/>
                  </a:lnTo>
                  <a:lnTo>
                    <a:pt x="89" y="25"/>
                  </a:lnTo>
                  <a:lnTo>
                    <a:pt x="83" y="18"/>
                  </a:lnTo>
                  <a:lnTo>
                    <a:pt x="83" y="14"/>
                  </a:lnTo>
                  <a:lnTo>
                    <a:pt x="83" y="9"/>
                  </a:lnTo>
                  <a:lnTo>
                    <a:pt x="87" y="5"/>
                  </a:lnTo>
                  <a:lnTo>
                    <a:pt x="94" y="0"/>
                  </a:lnTo>
                  <a:close/>
                </a:path>
              </a:pathLst>
            </a:custGeom>
            <a:solidFill>
              <a:srgbClr val="F3B776"/>
            </a:solidFill>
            <a:ln w="9525">
              <a:noFill/>
              <a:round/>
              <a:headEnd/>
              <a:tailEnd/>
            </a:ln>
          </p:spPr>
          <p:txBody>
            <a:bodyPr/>
            <a:lstStyle/>
            <a:p>
              <a:endParaRPr lang="ru-RU"/>
            </a:p>
          </p:txBody>
        </p:sp>
        <p:sp>
          <p:nvSpPr>
            <p:cNvPr id="43035" name="Freeform 40"/>
            <p:cNvSpPr>
              <a:spLocks/>
            </p:cNvSpPr>
            <p:nvPr/>
          </p:nvSpPr>
          <p:spPr bwMode="auto">
            <a:xfrm>
              <a:off x="450" y="281"/>
              <a:ext cx="148" cy="140"/>
            </a:xfrm>
            <a:custGeom>
              <a:avLst/>
              <a:gdLst>
                <a:gd name="T0" fmla="*/ 34 w 148"/>
                <a:gd name="T1" fmla="*/ 138 h 140"/>
                <a:gd name="T2" fmla="*/ 22 w 148"/>
                <a:gd name="T3" fmla="*/ 120 h 140"/>
                <a:gd name="T4" fmla="*/ 11 w 148"/>
                <a:gd name="T5" fmla="*/ 91 h 140"/>
                <a:gd name="T6" fmla="*/ 9 w 148"/>
                <a:gd name="T7" fmla="*/ 75 h 140"/>
                <a:gd name="T8" fmla="*/ 13 w 148"/>
                <a:gd name="T9" fmla="*/ 55 h 140"/>
                <a:gd name="T10" fmla="*/ 23 w 148"/>
                <a:gd name="T11" fmla="*/ 37 h 140"/>
                <a:gd name="T12" fmla="*/ 32 w 148"/>
                <a:gd name="T13" fmla="*/ 28 h 140"/>
                <a:gd name="T14" fmla="*/ 49 w 148"/>
                <a:gd name="T15" fmla="*/ 16 h 140"/>
                <a:gd name="T16" fmla="*/ 65 w 148"/>
                <a:gd name="T17" fmla="*/ 10 h 140"/>
                <a:gd name="T18" fmla="*/ 86 w 148"/>
                <a:gd name="T19" fmla="*/ 10 h 140"/>
                <a:gd name="T20" fmla="*/ 110 w 148"/>
                <a:gd name="T21" fmla="*/ 18 h 140"/>
                <a:gd name="T22" fmla="*/ 119 w 148"/>
                <a:gd name="T23" fmla="*/ 21 h 140"/>
                <a:gd name="T24" fmla="*/ 131 w 148"/>
                <a:gd name="T25" fmla="*/ 36 h 140"/>
                <a:gd name="T26" fmla="*/ 139 w 148"/>
                <a:gd name="T27" fmla="*/ 48 h 140"/>
                <a:gd name="T28" fmla="*/ 140 w 148"/>
                <a:gd name="T29" fmla="*/ 64 h 140"/>
                <a:gd name="T30" fmla="*/ 144 w 148"/>
                <a:gd name="T31" fmla="*/ 66 h 140"/>
                <a:gd name="T32" fmla="*/ 148 w 148"/>
                <a:gd name="T33" fmla="*/ 63 h 140"/>
                <a:gd name="T34" fmla="*/ 148 w 148"/>
                <a:gd name="T35" fmla="*/ 54 h 140"/>
                <a:gd name="T36" fmla="*/ 135 w 148"/>
                <a:gd name="T37" fmla="*/ 27 h 140"/>
                <a:gd name="T38" fmla="*/ 122 w 148"/>
                <a:gd name="T39" fmla="*/ 14 h 140"/>
                <a:gd name="T40" fmla="*/ 115 w 148"/>
                <a:gd name="T41" fmla="*/ 9 h 140"/>
                <a:gd name="T42" fmla="*/ 92 w 148"/>
                <a:gd name="T43" fmla="*/ 1 h 140"/>
                <a:gd name="T44" fmla="*/ 61 w 148"/>
                <a:gd name="T45" fmla="*/ 1 h 140"/>
                <a:gd name="T46" fmla="*/ 38 w 148"/>
                <a:gd name="T47" fmla="*/ 12 h 140"/>
                <a:gd name="T48" fmla="*/ 23 w 148"/>
                <a:gd name="T49" fmla="*/ 25 h 140"/>
                <a:gd name="T50" fmla="*/ 16 w 148"/>
                <a:gd name="T51" fmla="*/ 34 h 140"/>
                <a:gd name="T52" fmla="*/ 5 w 148"/>
                <a:gd name="T53" fmla="*/ 52 h 140"/>
                <a:gd name="T54" fmla="*/ 0 w 148"/>
                <a:gd name="T55" fmla="*/ 70 h 140"/>
                <a:gd name="T56" fmla="*/ 4 w 148"/>
                <a:gd name="T57" fmla="*/ 102 h 140"/>
                <a:gd name="T58" fmla="*/ 16 w 148"/>
                <a:gd name="T59" fmla="*/ 126 h 140"/>
                <a:gd name="T60" fmla="*/ 25 w 148"/>
                <a:gd name="T61" fmla="*/ 136 h 140"/>
                <a:gd name="T62" fmla="*/ 31 w 148"/>
                <a:gd name="T63" fmla="*/ 140 h 140"/>
                <a:gd name="T64" fmla="*/ 34 w 148"/>
                <a:gd name="T65" fmla="*/ 140 h 140"/>
                <a:gd name="T66" fmla="*/ 34 w 148"/>
                <a:gd name="T67" fmla="*/ 138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8"/>
                <a:gd name="T103" fmla="*/ 0 h 140"/>
                <a:gd name="T104" fmla="*/ 148 w 148"/>
                <a:gd name="T105" fmla="*/ 140 h 1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8" h="140">
                  <a:moveTo>
                    <a:pt x="34" y="138"/>
                  </a:moveTo>
                  <a:lnTo>
                    <a:pt x="34" y="138"/>
                  </a:lnTo>
                  <a:lnTo>
                    <a:pt x="27" y="129"/>
                  </a:lnTo>
                  <a:lnTo>
                    <a:pt x="22" y="120"/>
                  </a:lnTo>
                  <a:lnTo>
                    <a:pt x="14" y="108"/>
                  </a:lnTo>
                  <a:lnTo>
                    <a:pt x="11" y="91"/>
                  </a:lnTo>
                  <a:lnTo>
                    <a:pt x="9" y="84"/>
                  </a:lnTo>
                  <a:lnTo>
                    <a:pt x="9" y="75"/>
                  </a:lnTo>
                  <a:lnTo>
                    <a:pt x="11" y="66"/>
                  </a:lnTo>
                  <a:lnTo>
                    <a:pt x="13" y="55"/>
                  </a:lnTo>
                  <a:lnTo>
                    <a:pt x="18" y="46"/>
                  </a:lnTo>
                  <a:lnTo>
                    <a:pt x="23" y="37"/>
                  </a:lnTo>
                  <a:lnTo>
                    <a:pt x="32" y="28"/>
                  </a:lnTo>
                  <a:lnTo>
                    <a:pt x="40" y="21"/>
                  </a:lnTo>
                  <a:lnTo>
                    <a:pt x="49" y="16"/>
                  </a:lnTo>
                  <a:lnTo>
                    <a:pt x="56" y="12"/>
                  </a:lnTo>
                  <a:lnTo>
                    <a:pt x="65" y="10"/>
                  </a:lnTo>
                  <a:lnTo>
                    <a:pt x="72" y="10"/>
                  </a:lnTo>
                  <a:lnTo>
                    <a:pt x="86" y="10"/>
                  </a:lnTo>
                  <a:lnTo>
                    <a:pt x="99" y="14"/>
                  </a:lnTo>
                  <a:lnTo>
                    <a:pt x="110" y="18"/>
                  </a:lnTo>
                  <a:lnTo>
                    <a:pt x="119" y="21"/>
                  </a:lnTo>
                  <a:lnTo>
                    <a:pt x="122" y="25"/>
                  </a:lnTo>
                  <a:lnTo>
                    <a:pt x="131" y="36"/>
                  </a:lnTo>
                  <a:lnTo>
                    <a:pt x="135" y="41"/>
                  </a:lnTo>
                  <a:lnTo>
                    <a:pt x="139" y="48"/>
                  </a:lnTo>
                  <a:lnTo>
                    <a:pt x="140" y="55"/>
                  </a:lnTo>
                  <a:lnTo>
                    <a:pt x="140" y="64"/>
                  </a:lnTo>
                  <a:lnTo>
                    <a:pt x="144" y="66"/>
                  </a:lnTo>
                  <a:lnTo>
                    <a:pt x="146" y="66"/>
                  </a:lnTo>
                  <a:lnTo>
                    <a:pt x="148" y="63"/>
                  </a:lnTo>
                  <a:lnTo>
                    <a:pt x="148" y="54"/>
                  </a:lnTo>
                  <a:lnTo>
                    <a:pt x="144" y="41"/>
                  </a:lnTo>
                  <a:lnTo>
                    <a:pt x="135" y="27"/>
                  </a:lnTo>
                  <a:lnTo>
                    <a:pt x="130" y="21"/>
                  </a:lnTo>
                  <a:lnTo>
                    <a:pt x="122" y="14"/>
                  </a:lnTo>
                  <a:lnTo>
                    <a:pt x="115" y="9"/>
                  </a:lnTo>
                  <a:lnTo>
                    <a:pt x="104" y="5"/>
                  </a:lnTo>
                  <a:lnTo>
                    <a:pt x="92" y="1"/>
                  </a:lnTo>
                  <a:lnTo>
                    <a:pt x="77" y="0"/>
                  </a:lnTo>
                  <a:lnTo>
                    <a:pt x="61" y="1"/>
                  </a:lnTo>
                  <a:lnTo>
                    <a:pt x="47" y="9"/>
                  </a:lnTo>
                  <a:lnTo>
                    <a:pt x="38" y="12"/>
                  </a:lnTo>
                  <a:lnTo>
                    <a:pt x="31" y="18"/>
                  </a:lnTo>
                  <a:lnTo>
                    <a:pt x="23" y="25"/>
                  </a:lnTo>
                  <a:lnTo>
                    <a:pt x="16" y="34"/>
                  </a:lnTo>
                  <a:lnTo>
                    <a:pt x="9" y="43"/>
                  </a:lnTo>
                  <a:lnTo>
                    <a:pt x="5" y="52"/>
                  </a:lnTo>
                  <a:lnTo>
                    <a:pt x="2" y="61"/>
                  </a:lnTo>
                  <a:lnTo>
                    <a:pt x="0" y="70"/>
                  </a:lnTo>
                  <a:lnTo>
                    <a:pt x="0" y="86"/>
                  </a:lnTo>
                  <a:lnTo>
                    <a:pt x="4" y="102"/>
                  </a:lnTo>
                  <a:lnTo>
                    <a:pt x="9" y="115"/>
                  </a:lnTo>
                  <a:lnTo>
                    <a:pt x="16" y="126"/>
                  </a:lnTo>
                  <a:lnTo>
                    <a:pt x="22" y="133"/>
                  </a:lnTo>
                  <a:lnTo>
                    <a:pt x="25" y="136"/>
                  </a:lnTo>
                  <a:lnTo>
                    <a:pt x="31" y="140"/>
                  </a:lnTo>
                  <a:lnTo>
                    <a:pt x="34" y="140"/>
                  </a:lnTo>
                  <a:lnTo>
                    <a:pt x="34" y="138"/>
                  </a:lnTo>
                  <a:close/>
                </a:path>
              </a:pathLst>
            </a:custGeom>
            <a:solidFill>
              <a:srgbClr val="F1AB5E"/>
            </a:solidFill>
            <a:ln w="9525">
              <a:noFill/>
              <a:round/>
              <a:headEnd/>
              <a:tailEnd/>
            </a:ln>
          </p:spPr>
          <p:txBody>
            <a:bodyPr/>
            <a:lstStyle/>
            <a:p>
              <a:endParaRPr lang="ru-RU"/>
            </a:p>
          </p:txBody>
        </p:sp>
        <p:sp>
          <p:nvSpPr>
            <p:cNvPr id="43036" name="Freeform 41"/>
            <p:cNvSpPr>
              <a:spLocks/>
            </p:cNvSpPr>
            <p:nvPr/>
          </p:nvSpPr>
          <p:spPr bwMode="auto">
            <a:xfrm>
              <a:off x="500" y="306"/>
              <a:ext cx="116" cy="101"/>
            </a:xfrm>
            <a:custGeom>
              <a:avLst/>
              <a:gdLst>
                <a:gd name="T0" fmla="*/ 81 w 116"/>
                <a:gd name="T1" fmla="*/ 70 h 101"/>
                <a:gd name="T2" fmla="*/ 71 w 116"/>
                <a:gd name="T3" fmla="*/ 81 h 101"/>
                <a:gd name="T4" fmla="*/ 54 w 116"/>
                <a:gd name="T5" fmla="*/ 90 h 101"/>
                <a:gd name="T6" fmla="*/ 33 w 116"/>
                <a:gd name="T7" fmla="*/ 90 h 101"/>
                <a:gd name="T8" fmla="*/ 22 w 116"/>
                <a:gd name="T9" fmla="*/ 84 h 101"/>
                <a:gd name="T10" fmla="*/ 13 w 116"/>
                <a:gd name="T11" fmla="*/ 75 h 101"/>
                <a:gd name="T12" fmla="*/ 9 w 116"/>
                <a:gd name="T13" fmla="*/ 61 h 101"/>
                <a:gd name="T14" fmla="*/ 17 w 116"/>
                <a:gd name="T15" fmla="*/ 50 h 101"/>
                <a:gd name="T16" fmla="*/ 24 w 116"/>
                <a:gd name="T17" fmla="*/ 43 h 101"/>
                <a:gd name="T18" fmla="*/ 22 w 116"/>
                <a:gd name="T19" fmla="*/ 50 h 101"/>
                <a:gd name="T20" fmla="*/ 24 w 116"/>
                <a:gd name="T21" fmla="*/ 63 h 101"/>
                <a:gd name="T22" fmla="*/ 33 w 116"/>
                <a:gd name="T23" fmla="*/ 75 h 101"/>
                <a:gd name="T24" fmla="*/ 56 w 116"/>
                <a:gd name="T25" fmla="*/ 79 h 101"/>
                <a:gd name="T26" fmla="*/ 49 w 116"/>
                <a:gd name="T27" fmla="*/ 72 h 101"/>
                <a:gd name="T28" fmla="*/ 42 w 116"/>
                <a:gd name="T29" fmla="*/ 63 h 101"/>
                <a:gd name="T30" fmla="*/ 42 w 116"/>
                <a:gd name="T31" fmla="*/ 57 h 101"/>
                <a:gd name="T32" fmla="*/ 38 w 116"/>
                <a:gd name="T33" fmla="*/ 47 h 101"/>
                <a:gd name="T34" fmla="*/ 35 w 116"/>
                <a:gd name="T35" fmla="*/ 41 h 101"/>
                <a:gd name="T36" fmla="*/ 71 w 116"/>
                <a:gd name="T37" fmla="*/ 63 h 101"/>
                <a:gd name="T38" fmla="*/ 78 w 116"/>
                <a:gd name="T39" fmla="*/ 66 h 101"/>
                <a:gd name="T40" fmla="*/ 96 w 116"/>
                <a:gd name="T41" fmla="*/ 66 h 101"/>
                <a:gd name="T42" fmla="*/ 108 w 116"/>
                <a:gd name="T43" fmla="*/ 57 h 101"/>
                <a:gd name="T44" fmla="*/ 116 w 116"/>
                <a:gd name="T45" fmla="*/ 45 h 101"/>
                <a:gd name="T46" fmla="*/ 116 w 116"/>
                <a:gd name="T47" fmla="*/ 38 h 101"/>
                <a:gd name="T48" fmla="*/ 94 w 116"/>
                <a:gd name="T49" fmla="*/ 47 h 101"/>
                <a:gd name="T50" fmla="*/ 83 w 116"/>
                <a:gd name="T51" fmla="*/ 45 h 101"/>
                <a:gd name="T52" fmla="*/ 67 w 116"/>
                <a:gd name="T53" fmla="*/ 38 h 101"/>
                <a:gd name="T54" fmla="*/ 38 w 116"/>
                <a:gd name="T55" fmla="*/ 32 h 101"/>
                <a:gd name="T56" fmla="*/ 44 w 116"/>
                <a:gd name="T57" fmla="*/ 27 h 101"/>
                <a:gd name="T58" fmla="*/ 49 w 116"/>
                <a:gd name="T59" fmla="*/ 14 h 101"/>
                <a:gd name="T60" fmla="*/ 51 w 116"/>
                <a:gd name="T61" fmla="*/ 11 h 101"/>
                <a:gd name="T62" fmla="*/ 58 w 116"/>
                <a:gd name="T63" fmla="*/ 7 h 101"/>
                <a:gd name="T64" fmla="*/ 65 w 116"/>
                <a:gd name="T65" fmla="*/ 9 h 101"/>
                <a:gd name="T66" fmla="*/ 49 w 116"/>
                <a:gd name="T67" fmla="*/ 2 h 101"/>
                <a:gd name="T68" fmla="*/ 33 w 116"/>
                <a:gd name="T69" fmla="*/ 0 h 101"/>
                <a:gd name="T70" fmla="*/ 15 w 116"/>
                <a:gd name="T71" fmla="*/ 9 h 101"/>
                <a:gd name="T72" fmla="*/ 13 w 116"/>
                <a:gd name="T73" fmla="*/ 14 h 101"/>
                <a:gd name="T74" fmla="*/ 13 w 116"/>
                <a:gd name="T75" fmla="*/ 21 h 101"/>
                <a:gd name="T76" fmla="*/ 20 w 116"/>
                <a:gd name="T77" fmla="*/ 32 h 101"/>
                <a:gd name="T78" fmla="*/ 24 w 116"/>
                <a:gd name="T79" fmla="*/ 34 h 101"/>
                <a:gd name="T80" fmla="*/ 11 w 116"/>
                <a:gd name="T81" fmla="*/ 45 h 101"/>
                <a:gd name="T82" fmla="*/ 0 w 116"/>
                <a:gd name="T83" fmla="*/ 59 h 101"/>
                <a:gd name="T84" fmla="*/ 0 w 116"/>
                <a:gd name="T85" fmla="*/ 68 h 101"/>
                <a:gd name="T86" fmla="*/ 6 w 116"/>
                <a:gd name="T87" fmla="*/ 79 h 101"/>
                <a:gd name="T88" fmla="*/ 17 w 116"/>
                <a:gd name="T89" fmla="*/ 90 h 101"/>
                <a:gd name="T90" fmla="*/ 24 w 116"/>
                <a:gd name="T91" fmla="*/ 95 h 101"/>
                <a:gd name="T92" fmla="*/ 38 w 116"/>
                <a:gd name="T93" fmla="*/ 101 h 101"/>
                <a:gd name="T94" fmla="*/ 56 w 116"/>
                <a:gd name="T95" fmla="*/ 99 h 101"/>
                <a:gd name="T96" fmla="*/ 76 w 116"/>
                <a:gd name="T97" fmla="*/ 88 h 101"/>
                <a:gd name="T98" fmla="*/ 89 w 116"/>
                <a:gd name="T99" fmla="*/ 75 h 101"/>
                <a:gd name="T100" fmla="*/ 87 w 116"/>
                <a:gd name="T101" fmla="*/ 72 h 101"/>
                <a:gd name="T102" fmla="*/ 81 w 116"/>
                <a:gd name="T103" fmla="*/ 70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
                <a:gd name="T157" fmla="*/ 0 h 101"/>
                <a:gd name="T158" fmla="*/ 116 w 116"/>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 h="101">
                  <a:moveTo>
                    <a:pt x="81" y="70"/>
                  </a:moveTo>
                  <a:lnTo>
                    <a:pt x="81" y="70"/>
                  </a:lnTo>
                  <a:lnTo>
                    <a:pt x="76" y="75"/>
                  </a:lnTo>
                  <a:lnTo>
                    <a:pt x="71" y="81"/>
                  </a:lnTo>
                  <a:lnTo>
                    <a:pt x="63" y="86"/>
                  </a:lnTo>
                  <a:lnTo>
                    <a:pt x="54" y="90"/>
                  </a:lnTo>
                  <a:lnTo>
                    <a:pt x="45" y="92"/>
                  </a:lnTo>
                  <a:lnTo>
                    <a:pt x="33" y="90"/>
                  </a:lnTo>
                  <a:lnTo>
                    <a:pt x="27" y="88"/>
                  </a:lnTo>
                  <a:lnTo>
                    <a:pt x="22" y="84"/>
                  </a:lnTo>
                  <a:lnTo>
                    <a:pt x="13" y="75"/>
                  </a:lnTo>
                  <a:lnTo>
                    <a:pt x="9" y="68"/>
                  </a:lnTo>
                  <a:lnTo>
                    <a:pt x="9" y="61"/>
                  </a:lnTo>
                  <a:lnTo>
                    <a:pt x="13" y="56"/>
                  </a:lnTo>
                  <a:lnTo>
                    <a:pt x="17" y="50"/>
                  </a:lnTo>
                  <a:lnTo>
                    <a:pt x="20" y="47"/>
                  </a:lnTo>
                  <a:lnTo>
                    <a:pt x="24" y="43"/>
                  </a:lnTo>
                  <a:lnTo>
                    <a:pt x="22" y="50"/>
                  </a:lnTo>
                  <a:lnTo>
                    <a:pt x="22" y="56"/>
                  </a:lnTo>
                  <a:lnTo>
                    <a:pt x="24" y="63"/>
                  </a:lnTo>
                  <a:lnTo>
                    <a:pt x="26" y="70"/>
                  </a:lnTo>
                  <a:lnTo>
                    <a:pt x="33" y="75"/>
                  </a:lnTo>
                  <a:lnTo>
                    <a:pt x="42" y="79"/>
                  </a:lnTo>
                  <a:lnTo>
                    <a:pt x="56" y="79"/>
                  </a:lnTo>
                  <a:lnTo>
                    <a:pt x="49" y="72"/>
                  </a:lnTo>
                  <a:lnTo>
                    <a:pt x="44" y="66"/>
                  </a:lnTo>
                  <a:lnTo>
                    <a:pt x="42" y="63"/>
                  </a:lnTo>
                  <a:lnTo>
                    <a:pt x="42" y="57"/>
                  </a:lnTo>
                  <a:lnTo>
                    <a:pt x="42" y="52"/>
                  </a:lnTo>
                  <a:lnTo>
                    <a:pt x="38" y="47"/>
                  </a:lnTo>
                  <a:lnTo>
                    <a:pt x="35" y="41"/>
                  </a:lnTo>
                  <a:lnTo>
                    <a:pt x="44" y="47"/>
                  </a:lnTo>
                  <a:lnTo>
                    <a:pt x="71" y="63"/>
                  </a:lnTo>
                  <a:lnTo>
                    <a:pt x="78" y="66"/>
                  </a:lnTo>
                  <a:lnTo>
                    <a:pt x="87" y="68"/>
                  </a:lnTo>
                  <a:lnTo>
                    <a:pt x="96" y="66"/>
                  </a:lnTo>
                  <a:lnTo>
                    <a:pt x="103" y="63"/>
                  </a:lnTo>
                  <a:lnTo>
                    <a:pt x="108" y="57"/>
                  </a:lnTo>
                  <a:lnTo>
                    <a:pt x="114" y="50"/>
                  </a:lnTo>
                  <a:lnTo>
                    <a:pt x="116" y="45"/>
                  </a:lnTo>
                  <a:lnTo>
                    <a:pt x="116" y="38"/>
                  </a:lnTo>
                  <a:lnTo>
                    <a:pt x="105" y="43"/>
                  </a:lnTo>
                  <a:lnTo>
                    <a:pt x="94" y="47"/>
                  </a:lnTo>
                  <a:lnTo>
                    <a:pt x="89" y="47"/>
                  </a:lnTo>
                  <a:lnTo>
                    <a:pt x="83" y="45"/>
                  </a:lnTo>
                  <a:lnTo>
                    <a:pt x="67" y="38"/>
                  </a:lnTo>
                  <a:lnTo>
                    <a:pt x="56" y="34"/>
                  </a:lnTo>
                  <a:lnTo>
                    <a:pt x="38" y="32"/>
                  </a:lnTo>
                  <a:lnTo>
                    <a:pt x="44" y="27"/>
                  </a:lnTo>
                  <a:lnTo>
                    <a:pt x="47" y="21"/>
                  </a:lnTo>
                  <a:lnTo>
                    <a:pt x="49" y="14"/>
                  </a:lnTo>
                  <a:lnTo>
                    <a:pt x="51" y="11"/>
                  </a:lnTo>
                  <a:lnTo>
                    <a:pt x="53" y="9"/>
                  </a:lnTo>
                  <a:lnTo>
                    <a:pt x="58" y="7"/>
                  </a:lnTo>
                  <a:lnTo>
                    <a:pt x="65" y="9"/>
                  </a:lnTo>
                  <a:lnTo>
                    <a:pt x="62" y="5"/>
                  </a:lnTo>
                  <a:lnTo>
                    <a:pt x="49" y="2"/>
                  </a:lnTo>
                  <a:lnTo>
                    <a:pt x="42" y="0"/>
                  </a:lnTo>
                  <a:lnTo>
                    <a:pt x="33" y="0"/>
                  </a:lnTo>
                  <a:lnTo>
                    <a:pt x="24" y="3"/>
                  </a:lnTo>
                  <a:lnTo>
                    <a:pt x="15" y="9"/>
                  </a:lnTo>
                  <a:lnTo>
                    <a:pt x="13" y="14"/>
                  </a:lnTo>
                  <a:lnTo>
                    <a:pt x="13" y="18"/>
                  </a:lnTo>
                  <a:lnTo>
                    <a:pt x="13" y="21"/>
                  </a:lnTo>
                  <a:lnTo>
                    <a:pt x="15" y="27"/>
                  </a:lnTo>
                  <a:lnTo>
                    <a:pt x="20" y="32"/>
                  </a:lnTo>
                  <a:lnTo>
                    <a:pt x="24" y="34"/>
                  </a:lnTo>
                  <a:lnTo>
                    <a:pt x="17" y="39"/>
                  </a:lnTo>
                  <a:lnTo>
                    <a:pt x="11" y="45"/>
                  </a:lnTo>
                  <a:lnTo>
                    <a:pt x="6" y="52"/>
                  </a:lnTo>
                  <a:lnTo>
                    <a:pt x="0" y="59"/>
                  </a:lnTo>
                  <a:lnTo>
                    <a:pt x="0" y="65"/>
                  </a:lnTo>
                  <a:lnTo>
                    <a:pt x="0" y="68"/>
                  </a:lnTo>
                  <a:lnTo>
                    <a:pt x="2" y="74"/>
                  </a:lnTo>
                  <a:lnTo>
                    <a:pt x="6" y="79"/>
                  </a:lnTo>
                  <a:lnTo>
                    <a:pt x="9" y="84"/>
                  </a:lnTo>
                  <a:lnTo>
                    <a:pt x="17" y="90"/>
                  </a:lnTo>
                  <a:lnTo>
                    <a:pt x="24" y="95"/>
                  </a:lnTo>
                  <a:lnTo>
                    <a:pt x="31" y="99"/>
                  </a:lnTo>
                  <a:lnTo>
                    <a:pt x="38" y="101"/>
                  </a:lnTo>
                  <a:lnTo>
                    <a:pt x="44" y="101"/>
                  </a:lnTo>
                  <a:lnTo>
                    <a:pt x="56" y="99"/>
                  </a:lnTo>
                  <a:lnTo>
                    <a:pt x="67" y="95"/>
                  </a:lnTo>
                  <a:lnTo>
                    <a:pt x="76" y="88"/>
                  </a:lnTo>
                  <a:lnTo>
                    <a:pt x="83" y="83"/>
                  </a:lnTo>
                  <a:lnTo>
                    <a:pt x="89" y="75"/>
                  </a:lnTo>
                  <a:lnTo>
                    <a:pt x="87" y="72"/>
                  </a:lnTo>
                  <a:lnTo>
                    <a:pt x="85" y="70"/>
                  </a:lnTo>
                  <a:lnTo>
                    <a:pt x="81" y="70"/>
                  </a:lnTo>
                  <a:close/>
                </a:path>
              </a:pathLst>
            </a:custGeom>
            <a:solidFill>
              <a:srgbClr val="F1AB5E"/>
            </a:solidFill>
            <a:ln w="9525">
              <a:noFill/>
              <a:round/>
              <a:headEnd/>
              <a:tailEnd/>
            </a:ln>
          </p:spPr>
          <p:txBody>
            <a:bodyPr/>
            <a:lstStyle/>
            <a:p>
              <a:endParaRPr lang="ru-RU"/>
            </a:p>
          </p:txBody>
        </p:sp>
        <p:sp>
          <p:nvSpPr>
            <p:cNvPr id="43037" name="Freeform 42"/>
            <p:cNvSpPr>
              <a:spLocks/>
            </p:cNvSpPr>
            <p:nvPr/>
          </p:nvSpPr>
          <p:spPr bwMode="auto">
            <a:xfrm>
              <a:off x="639" y="306"/>
              <a:ext cx="81" cy="68"/>
            </a:xfrm>
            <a:custGeom>
              <a:avLst/>
              <a:gdLst>
                <a:gd name="T0" fmla="*/ 0 w 81"/>
                <a:gd name="T1" fmla="*/ 0 h 68"/>
                <a:gd name="T2" fmla="*/ 0 w 81"/>
                <a:gd name="T3" fmla="*/ 0 h 68"/>
                <a:gd name="T4" fmla="*/ 4 w 81"/>
                <a:gd name="T5" fmla="*/ 7 h 68"/>
                <a:gd name="T6" fmla="*/ 11 w 81"/>
                <a:gd name="T7" fmla="*/ 21 h 68"/>
                <a:gd name="T8" fmla="*/ 22 w 81"/>
                <a:gd name="T9" fmla="*/ 39 h 68"/>
                <a:gd name="T10" fmla="*/ 29 w 81"/>
                <a:gd name="T11" fmla="*/ 48 h 68"/>
                <a:gd name="T12" fmla="*/ 36 w 81"/>
                <a:gd name="T13" fmla="*/ 54 h 68"/>
                <a:gd name="T14" fmla="*/ 36 w 81"/>
                <a:gd name="T15" fmla="*/ 54 h 68"/>
                <a:gd name="T16" fmla="*/ 50 w 81"/>
                <a:gd name="T17" fmla="*/ 63 h 68"/>
                <a:gd name="T18" fmla="*/ 63 w 81"/>
                <a:gd name="T19" fmla="*/ 66 h 68"/>
                <a:gd name="T20" fmla="*/ 72 w 81"/>
                <a:gd name="T21" fmla="*/ 68 h 68"/>
                <a:gd name="T22" fmla="*/ 81 w 81"/>
                <a:gd name="T23" fmla="*/ 66 h 68"/>
                <a:gd name="T24" fmla="*/ 81 w 81"/>
                <a:gd name="T25" fmla="*/ 66 h 68"/>
                <a:gd name="T26" fmla="*/ 74 w 81"/>
                <a:gd name="T27" fmla="*/ 65 h 68"/>
                <a:gd name="T28" fmla="*/ 67 w 81"/>
                <a:gd name="T29" fmla="*/ 63 h 68"/>
                <a:gd name="T30" fmla="*/ 59 w 81"/>
                <a:gd name="T31" fmla="*/ 57 h 68"/>
                <a:gd name="T32" fmla="*/ 59 w 81"/>
                <a:gd name="T33" fmla="*/ 57 h 68"/>
                <a:gd name="T34" fmla="*/ 58 w 81"/>
                <a:gd name="T35" fmla="*/ 54 h 68"/>
                <a:gd name="T36" fmla="*/ 56 w 81"/>
                <a:gd name="T37" fmla="*/ 50 h 68"/>
                <a:gd name="T38" fmla="*/ 54 w 81"/>
                <a:gd name="T39" fmla="*/ 45 h 68"/>
                <a:gd name="T40" fmla="*/ 52 w 81"/>
                <a:gd name="T41" fmla="*/ 41 h 68"/>
                <a:gd name="T42" fmla="*/ 49 w 81"/>
                <a:gd name="T43" fmla="*/ 38 h 68"/>
                <a:gd name="T44" fmla="*/ 41 w 81"/>
                <a:gd name="T45" fmla="*/ 34 h 68"/>
                <a:gd name="T46" fmla="*/ 32 w 81"/>
                <a:gd name="T47" fmla="*/ 29 h 68"/>
                <a:gd name="T48" fmla="*/ 32 w 81"/>
                <a:gd name="T49" fmla="*/ 29 h 68"/>
                <a:gd name="T50" fmla="*/ 22 w 81"/>
                <a:gd name="T51" fmla="*/ 21 h 68"/>
                <a:gd name="T52" fmla="*/ 14 w 81"/>
                <a:gd name="T53" fmla="*/ 14 h 68"/>
                <a:gd name="T54" fmla="*/ 7 w 81"/>
                <a:gd name="T55" fmla="*/ 7 h 68"/>
                <a:gd name="T56" fmla="*/ 0 w 81"/>
                <a:gd name="T57" fmla="*/ 0 h 68"/>
                <a:gd name="T58" fmla="*/ 0 w 81"/>
                <a:gd name="T59" fmla="*/ 0 h 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
                <a:gd name="T91" fmla="*/ 0 h 68"/>
                <a:gd name="T92" fmla="*/ 81 w 81"/>
                <a:gd name="T93" fmla="*/ 68 h 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 h="68">
                  <a:moveTo>
                    <a:pt x="0" y="0"/>
                  </a:moveTo>
                  <a:lnTo>
                    <a:pt x="0" y="0"/>
                  </a:lnTo>
                  <a:lnTo>
                    <a:pt x="4" y="7"/>
                  </a:lnTo>
                  <a:lnTo>
                    <a:pt x="11" y="21"/>
                  </a:lnTo>
                  <a:lnTo>
                    <a:pt x="22" y="39"/>
                  </a:lnTo>
                  <a:lnTo>
                    <a:pt x="29" y="48"/>
                  </a:lnTo>
                  <a:lnTo>
                    <a:pt x="36" y="54"/>
                  </a:lnTo>
                  <a:lnTo>
                    <a:pt x="50" y="63"/>
                  </a:lnTo>
                  <a:lnTo>
                    <a:pt x="63" y="66"/>
                  </a:lnTo>
                  <a:lnTo>
                    <a:pt x="72" y="68"/>
                  </a:lnTo>
                  <a:lnTo>
                    <a:pt x="81" y="66"/>
                  </a:lnTo>
                  <a:lnTo>
                    <a:pt x="74" y="65"/>
                  </a:lnTo>
                  <a:lnTo>
                    <a:pt x="67" y="63"/>
                  </a:lnTo>
                  <a:lnTo>
                    <a:pt x="59" y="57"/>
                  </a:lnTo>
                  <a:lnTo>
                    <a:pt x="58" y="54"/>
                  </a:lnTo>
                  <a:lnTo>
                    <a:pt x="56" y="50"/>
                  </a:lnTo>
                  <a:lnTo>
                    <a:pt x="54" y="45"/>
                  </a:lnTo>
                  <a:lnTo>
                    <a:pt x="52" y="41"/>
                  </a:lnTo>
                  <a:lnTo>
                    <a:pt x="49" y="38"/>
                  </a:lnTo>
                  <a:lnTo>
                    <a:pt x="41" y="34"/>
                  </a:lnTo>
                  <a:lnTo>
                    <a:pt x="32" y="29"/>
                  </a:lnTo>
                  <a:lnTo>
                    <a:pt x="22" y="21"/>
                  </a:lnTo>
                  <a:lnTo>
                    <a:pt x="14" y="14"/>
                  </a:lnTo>
                  <a:lnTo>
                    <a:pt x="7" y="7"/>
                  </a:lnTo>
                  <a:lnTo>
                    <a:pt x="0" y="0"/>
                  </a:lnTo>
                  <a:close/>
                </a:path>
              </a:pathLst>
            </a:custGeom>
            <a:solidFill>
              <a:srgbClr val="F1AB5E"/>
            </a:solidFill>
            <a:ln w="9525">
              <a:noFill/>
              <a:round/>
              <a:headEnd/>
              <a:tailEnd/>
            </a:ln>
          </p:spPr>
          <p:txBody>
            <a:bodyPr/>
            <a:lstStyle/>
            <a:p>
              <a:endParaRPr lang="ru-RU"/>
            </a:p>
          </p:txBody>
        </p:sp>
      </p:grpSp>
      <p:pic>
        <p:nvPicPr>
          <p:cNvPr id="43011" name="Picture 17" descr="corner"/>
          <p:cNvPicPr>
            <a:picLocks noChangeAspect="1" noChangeArrowheads="1"/>
          </p:cNvPicPr>
          <p:nvPr/>
        </p:nvPicPr>
        <p:blipFill>
          <a:blip r:embed="rId3"/>
          <a:srcRect/>
          <a:stretch>
            <a:fillRect/>
          </a:stretch>
        </p:blipFill>
        <p:spPr bwMode="auto">
          <a:xfrm rot="10800000">
            <a:off x="7696200" y="0"/>
            <a:ext cx="1447800" cy="974725"/>
          </a:xfrm>
          <a:prstGeom prst="rect">
            <a:avLst/>
          </a:prstGeom>
          <a:noFill/>
          <a:ln w="9525">
            <a:noFill/>
            <a:miter lim="800000"/>
            <a:headEnd/>
            <a:tailEnd/>
          </a:ln>
        </p:spPr>
      </p:pic>
      <p:pic>
        <p:nvPicPr>
          <p:cNvPr id="43012" name="Picture 14" descr="bord2"/>
          <p:cNvPicPr>
            <a:picLocks noChangeAspect="1" noChangeArrowheads="1"/>
          </p:cNvPicPr>
          <p:nvPr/>
        </p:nvPicPr>
        <p:blipFill>
          <a:blip r:embed="rId4"/>
          <a:srcRect/>
          <a:stretch>
            <a:fillRect/>
          </a:stretch>
        </p:blipFill>
        <p:spPr bwMode="auto">
          <a:xfrm rot="10800000">
            <a:off x="457200" y="2590800"/>
            <a:ext cx="1077913" cy="1143000"/>
          </a:xfrm>
          <a:prstGeom prst="rect">
            <a:avLst/>
          </a:prstGeom>
          <a:noFill/>
          <a:ln w="9525">
            <a:noFill/>
            <a:miter lim="800000"/>
            <a:headEnd/>
            <a:tailEnd/>
          </a:ln>
        </p:spPr>
      </p:pic>
      <p:pic>
        <p:nvPicPr>
          <p:cNvPr id="43013" name="Picture 13" descr="bord2"/>
          <p:cNvPicPr>
            <a:picLocks noChangeAspect="1" noChangeArrowheads="1"/>
          </p:cNvPicPr>
          <p:nvPr/>
        </p:nvPicPr>
        <p:blipFill>
          <a:blip r:embed="rId4"/>
          <a:srcRect/>
          <a:stretch>
            <a:fillRect/>
          </a:stretch>
        </p:blipFill>
        <p:spPr bwMode="auto">
          <a:xfrm>
            <a:off x="7239000" y="2590800"/>
            <a:ext cx="1077913" cy="1143000"/>
          </a:xfrm>
          <a:prstGeom prst="rect">
            <a:avLst/>
          </a:prstGeom>
          <a:noFill/>
          <a:ln w="9525">
            <a:noFill/>
            <a:miter lim="800000"/>
            <a:headEnd/>
            <a:tailEnd/>
          </a:ln>
        </p:spPr>
      </p:pic>
      <p:sp>
        <p:nvSpPr>
          <p:cNvPr id="31" name="TextBox 30"/>
          <p:cNvSpPr txBox="1"/>
          <p:nvPr/>
        </p:nvSpPr>
        <p:spPr>
          <a:xfrm>
            <a:off x="1524000" y="2667000"/>
            <a:ext cx="5715000" cy="1198563"/>
          </a:xfrm>
          <a:prstGeom prst="rect">
            <a:avLst/>
          </a:prstGeom>
          <a:noFill/>
        </p:spPr>
        <p:txBody>
          <a:bodyPr>
            <a:spAutoFit/>
          </a:bodyPr>
          <a:lstStyle/>
          <a:p>
            <a:pPr algn="ctr">
              <a:lnSpc>
                <a:spcPct val="50000"/>
              </a:lnSpc>
              <a:defRPr/>
            </a:pPr>
            <a:r>
              <a:rPr lang="en-US" sz="11500" i="1" dirty="0">
                <a:solidFill>
                  <a:srgbClr val="FFFF00"/>
                </a:solidFill>
                <a:effectLst>
                  <a:outerShdw blurRad="38100" dist="38100" dir="2700000" algn="tl">
                    <a:srgbClr val="000000">
                      <a:alpha val="43137"/>
                    </a:srgbClr>
                  </a:outerShdw>
                </a:effectLst>
                <a:latin typeface="Monotype Corsiva" pitchFamily="66" charset="0"/>
                <a:cs typeface="+mn-cs"/>
              </a:rPr>
              <a:t>Gallery</a:t>
            </a:r>
            <a:endParaRPr lang="ru-RU" sz="11500" i="1" dirty="0">
              <a:solidFill>
                <a:srgbClr val="FFFF00"/>
              </a:solidFill>
              <a:effectLst>
                <a:outerShdw blurRad="38100" dist="38100" dir="2700000" algn="tl">
                  <a:srgbClr val="000000">
                    <a:alpha val="43137"/>
                  </a:srgbClr>
                </a:outerShdw>
              </a:effectLst>
              <a:latin typeface="Monotype Corsiva" pitchFamily="66" charset="0"/>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1" descr="elizaredsieve.jpg"/>
          <p:cNvPicPr>
            <a:picLocks noChangeAspect="1"/>
          </p:cNvPicPr>
          <p:nvPr/>
        </p:nvPicPr>
        <p:blipFill>
          <a:blip r:embed="rId2">
            <a:lum bright="-10000" contrast="10000"/>
          </a:blip>
          <a:srcRect/>
          <a:stretch>
            <a:fillRect/>
          </a:stretch>
        </p:blipFill>
        <p:spPr bwMode="auto">
          <a:xfrm>
            <a:off x="4686300" y="762000"/>
            <a:ext cx="4210050" cy="5565775"/>
          </a:xfrm>
          <a:prstGeom prst="rect">
            <a:avLst/>
          </a:prstGeom>
          <a:noFill/>
          <a:ln w="9525">
            <a:noFill/>
            <a:miter lim="800000"/>
            <a:headEnd/>
            <a:tailEnd/>
          </a:ln>
        </p:spPr>
      </p:pic>
      <p:pic>
        <p:nvPicPr>
          <p:cNvPr id="44034" name="Picture 4" descr="Безымянный"/>
          <p:cNvPicPr>
            <a:picLocks noChangeAspect="1" noChangeArrowheads="1"/>
          </p:cNvPicPr>
          <p:nvPr/>
        </p:nvPicPr>
        <p:blipFill>
          <a:blip r:embed="rId3"/>
          <a:srcRect/>
          <a:stretch>
            <a:fillRect/>
          </a:stretch>
        </p:blipFill>
        <p:spPr bwMode="auto">
          <a:xfrm>
            <a:off x="0" y="838200"/>
            <a:ext cx="4506913" cy="5334000"/>
          </a:xfrm>
          <a:prstGeom prst="rect">
            <a:avLst/>
          </a:prstGeom>
          <a:noFill/>
          <a:ln w="50800">
            <a:solidFill>
              <a:srgbClr val="FFCC99"/>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descr="Catherine_young_s.jpg"/>
          <p:cNvPicPr>
            <a:picLocks noChangeAspect="1"/>
          </p:cNvPicPr>
          <p:nvPr/>
        </p:nvPicPr>
        <p:blipFill>
          <a:blip r:embed="rId2"/>
          <a:srcRect/>
          <a:stretch>
            <a:fillRect/>
          </a:stretch>
        </p:blipFill>
        <p:spPr bwMode="auto">
          <a:xfrm>
            <a:off x="2438400" y="914400"/>
            <a:ext cx="3657600" cy="5441950"/>
          </a:xfrm>
          <a:prstGeom prst="rect">
            <a:avLst/>
          </a:prstGeom>
          <a:noFill/>
          <a:ln w="9525">
            <a:noFill/>
            <a:miter lim="800000"/>
            <a:headEnd/>
            <a:tailEnd/>
          </a:ln>
        </p:spPr>
      </p:pic>
      <p:sp>
        <p:nvSpPr>
          <p:cNvPr id="3" name="TextBox 2"/>
          <p:cNvSpPr txBox="1"/>
          <p:nvPr/>
        </p:nvSpPr>
        <p:spPr>
          <a:xfrm>
            <a:off x="685800" y="533400"/>
            <a:ext cx="7239000" cy="301625"/>
          </a:xfrm>
          <a:prstGeom prst="rect">
            <a:avLst/>
          </a:prstGeom>
          <a:noFill/>
        </p:spPr>
        <p:txBody>
          <a:bodyPr>
            <a:spAutoFit/>
          </a:bodyPr>
          <a:lstStyle/>
          <a:p>
            <a:pPr algn="ctr">
              <a:lnSpc>
                <a:spcPct val="50000"/>
              </a:lnSpc>
              <a:defRPr/>
            </a:pPr>
            <a:r>
              <a:rPr lang="en-US" sz="2400" b="1" i="1" dirty="0">
                <a:solidFill>
                  <a:schemeClr val="bg1">
                    <a:lumMod val="25000"/>
                    <a:lumOff val="75000"/>
                  </a:schemeClr>
                </a:solidFill>
                <a:latin typeface="Georgia" pitchFamily="18" charset="0"/>
                <a:cs typeface="+mn-cs"/>
              </a:rPr>
              <a:t>Catherine of Aragon</a:t>
            </a:r>
            <a:endParaRPr lang="ru-RU" sz="2400" b="1" i="1" dirty="0">
              <a:solidFill>
                <a:schemeClr val="bg1">
                  <a:lumMod val="25000"/>
                  <a:lumOff val="75000"/>
                </a:schemeClr>
              </a:solidFill>
              <a:latin typeface="Georgia" pitchFamily="18" charset="0"/>
              <a:cs typeface="+mn-cs"/>
            </a:endParaRPr>
          </a:p>
        </p:txBody>
      </p:sp>
      <p:pic>
        <p:nvPicPr>
          <p:cNvPr id="17411" name="Picture 5" descr="bord2"/>
          <p:cNvPicPr>
            <a:picLocks noChangeAspect="1" noChangeArrowheads="1"/>
          </p:cNvPicPr>
          <p:nvPr/>
        </p:nvPicPr>
        <p:blipFill>
          <a:blip r:embed="rId3"/>
          <a:srcRect/>
          <a:stretch>
            <a:fillRect/>
          </a:stretch>
        </p:blipFill>
        <p:spPr bwMode="auto">
          <a:xfrm>
            <a:off x="6400800" y="3048000"/>
            <a:ext cx="1077913" cy="1143000"/>
          </a:xfrm>
          <a:prstGeom prst="rect">
            <a:avLst/>
          </a:prstGeom>
          <a:noFill/>
          <a:ln w="9525">
            <a:noFill/>
            <a:miter lim="800000"/>
            <a:headEnd/>
            <a:tailEnd/>
          </a:ln>
        </p:spPr>
      </p:pic>
      <p:pic>
        <p:nvPicPr>
          <p:cNvPr id="17412" name="Picture 6" descr="bord2"/>
          <p:cNvPicPr>
            <a:picLocks noChangeAspect="1" noChangeArrowheads="1"/>
          </p:cNvPicPr>
          <p:nvPr/>
        </p:nvPicPr>
        <p:blipFill>
          <a:blip r:embed="rId3"/>
          <a:srcRect/>
          <a:stretch>
            <a:fillRect/>
          </a:stretch>
        </p:blipFill>
        <p:spPr bwMode="auto">
          <a:xfrm rot="10800000">
            <a:off x="1219200" y="2895600"/>
            <a:ext cx="1077913" cy="1143000"/>
          </a:xfrm>
          <a:prstGeom prst="rect">
            <a:avLst/>
          </a:prstGeom>
          <a:noFill/>
          <a:ln w="9525">
            <a:noFill/>
            <a:miter lim="800000"/>
            <a:headEnd/>
            <a:tailEnd/>
          </a:ln>
        </p:spPr>
      </p:pic>
      <p:pic>
        <p:nvPicPr>
          <p:cNvPr id="17413" name="Picture 19" descr="bottom"/>
          <p:cNvPicPr>
            <a:picLocks noChangeAspect="1" noChangeArrowheads="1"/>
          </p:cNvPicPr>
          <p:nvPr/>
        </p:nvPicPr>
        <p:blipFill>
          <a:blip r:embed="rId4"/>
          <a:srcRect/>
          <a:stretch>
            <a:fillRect/>
          </a:stretch>
        </p:blipFill>
        <p:spPr bwMode="auto">
          <a:xfrm>
            <a:off x="3733800" y="6446838"/>
            <a:ext cx="1295400" cy="411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liza24.jpg"/>
          <p:cNvPicPr>
            <a:picLocks noChangeAspect="1"/>
          </p:cNvPicPr>
          <p:nvPr/>
        </p:nvPicPr>
        <p:blipFill>
          <a:blip r:embed="rId2"/>
          <a:stretch>
            <a:fillRect/>
          </a:stretch>
        </p:blipFill>
        <p:spPr>
          <a:xfrm>
            <a:off x="0" y="304800"/>
            <a:ext cx="4461830" cy="6172200"/>
          </a:xfrm>
          <a:prstGeom prst="ellipse">
            <a:avLst/>
          </a:prstGeom>
          <a:ln>
            <a:noFill/>
          </a:ln>
          <a:effectLst>
            <a:softEdge rad="112500"/>
          </a:effectLst>
        </p:spPr>
      </p:pic>
      <p:pic>
        <p:nvPicPr>
          <p:cNvPr id="3" name="Рисунок 2" descr="elizasieve.jpg"/>
          <p:cNvPicPr>
            <a:picLocks noChangeAspect="1"/>
          </p:cNvPicPr>
          <p:nvPr/>
        </p:nvPicPr>
        <p:blipFill>
          <a:blip r:embed="rId3"/>
          <a:stretch>
            <a:fillRect/>
          </a:stretch>
        </p:blipFill>
        <p:spPr>
          <a:xfrm>
            <a:off x="4572000" y="307554"/>
            <a:ext cx="4572000" cy="616944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1" descr="elizaprocession.jpg"/>
          <p:cNvPicPr>
            <a:picLocks noChangeAspect="1"/>
          </p:cNvPicPr>
          <p:nvPr/>
        </p:nvPicPr>
        <p:blipFill>
          <a:blip r:embed="rId2"/>
          <a:srcRect/>
          <a:stretch>
            <a:fillRect/>
          </a:stretch>
        </p:blipFill>
        <p:spPr bwMode="auto">
          <a:xfrm>
            <a:off x="0" y="0"/>
            <a:ext cx="10463213" cy="701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Рисунок 1" descr="elizagoddesses.jpg"/>
          <p:cNvPicPr>
            <a:picLocks noChangeAspect="1"/>
          </p:cNvPicPr>
          <p:nvPr/>
        </p:nvPicPr>
        <p:blipFill>
          <a:blip r:embed="rId2"/>
          <a:srcRect/>
          <a:stretch>
            <a:fillRect/>
          </a:stretch>
        </p:blipFill>
        <p:spPr bwMode="auto">
          <a:xfrm>
            <a:off x="25400" y="0"/>
            <a:ext cx="90932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Рисунок 1" descr="elizafuneral.jpg"/>
          <p:cNvPicPr>
            <a:picLocks noChangeAspect="1"/>
          </p:cNvPicPr>
          <p:nvPr/>
        </p:nvPicPr>
        <p:blipFill>
          <a:blip r:embed="rId2"/>
          <a:srcRect/>
          <a:stretch>
            <a:fillRect/>
          </a:stretch>
        </p:blipFill>
        <p:spPr bwMode="auto">
          <a:xfrm>
            <a:off x="0" y="1770063"/>
            <a:ext cx="9144000" cy="3317875"/>
          </a:xfrm>
          <a:prstGeom prst="rect">
            <a:avLst/>
          </a:prstGeom>
          <a:noFill/>
          <a:ln w="9525">
            <a:noFill/>
            <a:miter lim="800000"/>
            <a:headEnd/>
            <a:tailEnd/>
          </a:ln>
        </p:spPr>
      </p:pic>
      <p:sp>
        <p:nvSpPr>
          <p:cNvPr id="3" name="TextBox 2"/>
          <p:cNvSpPr txBox="1"/>
          <p:nvPr/>
        </p:nvSpPr>
        <p:spPr>
          <a:xfrm>
            <a:off x="457200" y="381000"/>
            <a:ext cx="7391400" cy="563563"/>
          </a:xfrm>
          <a:prstGeom prst="rect">
            <a:avLst/>
          </a:prstGeom>
          <a:noFill/>
        </p:spPr>
        <p:txBody>
          <a:bodyPr>
            <a:spAutoFit/>
          </a:bodyPr>
          <a:lstStyle/>
          <a:p>
            <a:pPr algn="ctr">
              <a:lnSpc>
                <a:spcPct val="50000"/>
              </a:lnSpc>
              <a:defRPr/>
            </a:pPr>
            <a:r>
              <a:rPr lang="en-US" sz="5400" i="1" dirty="0">
                <a:solidFill>
                  <a:srgbClr val="FFCC99"/>
                </a:solidFill>
                <a:effectLst>
                  <a:outerShdw blurRad="38100" dist="38100" dir="2700000" algn="tl">
                    <a:srgbClr val="000000">
                      <a:alpha val="43137"/>
                    </a:srgbClr>
                  </a:outerShdw>
                </a:effectLst>
                <a:latin typeface="Georgia" pitchFamily="18" charset="0"/>
                <a:cs typeface="+mn-cs"/>
              </a:rPr>
              <a:t>Funeral procession</a:t>
            </a:r>
            <a:r>
              <a:rPr lang="ru-RU" sz="5400" i="1" dirty="0">
                <a:solidFill>
                  <a:srgbClr val="FFCC99"/>
                </a:solidFill>
                <a:effectLst>
                  <a:outerShdw blurRad="38100" dist="38100" dir="2700000" algn="tl">
                    <a:srgbClr val="000000">
                      <a:alpha val="43137"/>
                    </a:srgbClr>
                  </a:outerShdw>
                </a:effectLst>
                <a:latin typeface="Georgia" pitchFamily="18" charset="0"/>
                <a:cs typeface="+mn-cs"/>
              </a:rPr>
              <a:t>.</a:t>
            </a:r>
          </a:p>
        </p:txBody>
      </p:sp>
      <p:sp>
        <p:nvSpPr>
          <p:cNvPr id="48132" name="WordArt 4"/>
          <p:cNvSpPr>
            <a:spLocks noChangeArrowheads="1" noChangeShapeType="1" noTextEdit="1"/>
          </p:cNvSpPr>
          <p:nvPr/>
        </p:nvSpPr>
        <p:spPr bwMode="auto">
          <a:xfrm>
            <a:off x="3200400" y="5343525"/>
            <a:ext cx="2886075" cy="1514475"/>
          </a:xfrm>
          <a:prstGeom prst="rect">
            <a:avLst/>
          </a:prstGeom>
        </p:spPr>
        <p:txBody>
          <a:bodyPr wrap="none" fromWordArt="1">
            <a:prstTxWarp prst="textChevronInverted">
              <a:avLst>
                <a:gd name="adj" fmla="val 75000"/>
              </a:avLst>
            </a:prstTxWarp>
            <a:scene3d>
              <a:camera prst="legacyPerspectiveTopLeft"/>
              <a:lightRig rig="legacyNormal3" dir="r"/>
            </a:scene3d>
            <a:sp3d extrusionH="201600" prstMaterial="legacyMetal">
              <a:extrusionClr>
                <a:srgbClr val="FFFFFF"/>
              </a:extrusionClr>
            </a:sp3d>
          </a:bodyPr>
          <a:lstStyle/>
          <a:p>
            <a:pPr algn="ctr"/>
            <a:r>
              <a:rPr lang="en-ZA" sz="3600" kern="10">
                <a:ln w="9525">
                  <a:round/>
                  <a:headEnd/>
                  <a:tailEnd/>
                </a:ln>
                <a:solidFill>
                  <a:srgbClr val="FFFFFF"/>
                </a:solidFill>
                <a:latin typeface="Snap ITC"/>
              </a:rPr>
              <a:t>K a t e </a:t>
            </a:r>
          </a:p>
          <a:p>
            <a:pPr algn="ctr"/>
            <a:r>
              <a:rPr lang="en-ZA" sz="3600" kern="10">
                <a:ln w="9525">
                  <a:round/>
                  <a:headEnd/>
                  <a:tailEnd/>
                </a:ln>
                <a:solidFill>
                  <a:srgbClr val="FFFFFF"/>
                </a:solidFill>
                <a:latin typeface="Snap ITC"/>
              </a:rPr>
              <a:t>Fdorenko</a:t>
            </a:r>
            <a:endParaRPr lang="ru-RU" sz="3600" kern="10">
              <a:ln w="9525">
                <a:round/>
                <a:headEnd/>
                <a:tailEnd/>
              </a:ln>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304800"/>
            <a:ext cx="4191000" cy="301625"/>
          </a:xfrm>
          <a:prstGeom prst="rect">
            <a:avLst/>
          </a:prstGeom>
          <a:noFill/>
        </p:spPr>
        <p:txBody>
          <a:bodyPr>
            <a:spAutoFit/>
          </a:bodyPr>
          <a:lstStyle/>
          <a:p>
            <a:pPr algn="ctr">
              <a:lnSpc>
                <a:spcPct val="50000"/>
              </a:lnSpc>
              <a:defRPr/>
            </a:pPr>
            <a:r>
              <a:rPr lang="en-US" sz="2400" b="1" i="1" dirty="0">
                <a:solidFill>
                  <a:schemeClr val="bg1">
                    <a:lumMod val="25000"/>
                    <a:lumOff val="75000"/>
                  </a:schemeClr>
                </a:solidFill>
                <a:latin typeface="Georgia" pitchFamily="18" charset="0"/>
                <a:cs typeface="+mn-cs"/>
              </a:rPr>
              <a:t>Anne Boleyn</a:t>
            </a:r>
            <a:endParaRPr lang="ru-RU" sz="2400" b="1" i="1" dirty="0">
              <a:solidFill>
                <a:schemeClr val="bg1">
                  <a:lumMod val="25000"/>
                  <a:lumOff val="75000"/>
                </a:schemeClr>
              </a:solidFill>
              <a:latin typeface="Georgia" pitchFamily="18" charset="0"/>
              <a:cs typeface="+mn-cs"/>
            </a:endParaRPr>
          </a:p>
        </p:txBody>
      </p:sp>
      <p:pic>
        <p:nvPicPr>
          <p:cNvPr id="18434" name="Picture 5" descr="bord2"/>
          <p:cNvPicPr>
            <a:picLocks noChangeAspect="1" noChangeArrowheads="1"/>
          </p:cNvPicPr>
          <p:nvPr/>
        </p:nvPicPr>
        <p:blipFill>
          <a:blip r:embed="rId2"/>
          <a:srcRect/>
          <a:stretch>
            <a:fillRect/>
          </a:stretch>
        </p:blipFill>
        <p:spPr bwMode="auto">
          <a:xfrm>
            <a:off x="7162800" y="2895600"/>
            <a:ext cx="1077913" cy="1143000"/>
          </a:xfrm>
          <a:prstGeom prst="rect">
            <a:avLst/>
          </a:prstGeom>
          <a:noFill/>
          <a:ln w="9525">
            <a:noFill/>
            <a:miter lim="800000"/>
            <a:headEnd/>
            <a:tailEnd/>
          </a:ln>
        </p:spPr>
      </p:pic>
      <p:pic>
        <p:nvPicPr>
          <p:cNvPr id="18435" name="Picture 6" descr="bord2"/>
          <p:cNvPicPr>
            <a:picLocks noChangeAspect="1" noChangeArrowheads="1"/>
          </p:cNvPicPr>
          <p:nvPr/>
        </p:nvPicPr>
        <p:blipFill>
          <a:blip r:embed="rId2"/>
          <a:srcRect/>
          <a:stretch>
            <a:fillRect/>
          </a:stretch>
        </p:blipFill>
        <p:spPr bwMode="auto">
          <a:xfrm rot="10800000">
            <a:off x="914400" y="2895600"/>
            <a:ext cx="1077913" cy="1143000"/>
          </a:xfrm>
          <a:prstGeom prst="rect">
            <a:avLst/>
          </a:prstGeom>
          <a:noFill/>
          <a:ln w="9525">
            <a:noFill/>
            <a:miter lim="800000"/>
            <a:headEnd/>
            <a:tailEnd/>
          </a:ln>
        </p:spPr>
      </p:pic>
      <p:pic>
        <p:nvPicPr>
          <p:cNvPr id="18436" name="Picture 19" descr="bottom"/>
          <p:cNvPicPr>
            <a:picLocks noChangeAspect="1" noChangeArrowheads="1"/>
          </p:cNvPicPr>
          <p:nvPr/>
        </p:nvPicPr>
        <p:blipFill>
          <a:blip r:embed="rId3"/>
          <a:srcRect/>
          <a:stretch>
            <a:fillRect/>
          </a:stretch>
        </p:blipFill>
        <p:spPr bwMode="auto">
          <a:xfrm>
            <a:off x="3657600" y="6446838"/>
            <a:ext cx="1295400" cy="411162"/>
          </a:xfrm>
          <a:prstGeom prst="rect">
            <a:avLst/>
          </a:prstGeom>
          <a:noFill/>
          <a:ln w="9525">
            <a:noFill/>
            <a:miter lim="800000"/>
            <a:headEnd/>
            <a:tailEnd/>
          </a:ln>
        </p:spPr>
      </p:pic>
      <p:pic>
        <p:nvPicPr>
          <p:cNvPr id="7" name="Рисунок 7" descr="Рисунок1.jpg"/>
          <p:cNvPicPr>
            <a:picLocks noChangeAspect="1"/>
          </p:cNvPicPr>
          <p:nvPr/>
        </p:nvPicPr>
        <p:blipFill>
          <a:blip r:embed="rId4"/>
          <a:srcRect/>
          <a:stretch>
            <a:fillRect/>
          </a:stretch>
        </p:blipFill>
        <p:spPr bwMode="auto">
          <a:xfrm>
            <a:off x="2438400" y="762000"/>
            <a:ext cx="4322763" cy="558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8" descr="372px-Hans_Holbein_d._J._032b.jpg"/>
          <p:cNvPicPr>
            <a:picLocks noChangeAspect="1"/>
          </p:cNvPicPr>
          <p:nvPr/>
        </p:nvPicPr>
        <p:blipFill>
          <a:blip r:embed="rId2"/>
          <a:srcRect/>
          <a:stretch>
            <a:fillRect/>
          </a:stretch>
        </p:blipFill>
        <p:spPr bwMode="auto">
          <a:xfrm>
            <a:off x="2362200" y="762000"/>
            <a:ext cx="3411538" cy="5495925"/>
          </a:xfrm>
          <a:prstGeom prst="rect">
            <a:avLst/>
          </a:prstGeom>
          <a:noFill/>
          <a:ln w="9525">
            <a:noFill/>
            <a:miter lim="800000"/>
            <a:headEnd/>
            <a:tailEnd/>
          </a:ln>
        </p:spPr>
      </p:pic>
      <p:sp>
        <p:nvSpPr>
          <p:cNvPr id="3" name="TextBox 2"/>
          <p:cNvSpPr txBox="1"/>
          <p:nvPr/>
        </p:nvSpPr>
        <p:spPr>
          <a:xfrm>
            <a:off x="2438400" y="381000"/>
            <a:ext cx="3124200" cy="301625"/>
          </a:xfrm>
          <a:prstGeom prst="rect">
            <a:avLst/>
          </a:prstGeom>
          <a:noFill/>
        </p:spPr>
        <p:txBody>
          <a:bodyPr>
            <a:spAutoFit/>
          </a:bodyPr>
          <a:lstStyle/>
          <a:p>
            <a:pPr algn="ctr">
              <a:lnSpc>
                <a:spcPct val="50000"/>
              </a:lnSpc>
              <a:defRPr/>
            </a:pPr>
            <a:r>
              <a:rPr lang="en-US" sz="2400" b="1" i="1" dirty="0">
                <a:solidFill>
                  <a:schemeClr val="bg1">
                    <a:lumMod val="25000"/>
                    <a:lumOff val="75000"/>
                  </a:schemeClr>
                </a:solidFill>
                <a:latin typeface="Georgia" pitchFamily="18" charset="0"/>
                <a:cs typeface="+mn-cs"/>
              </a:rPr>
              <a:t>Jane Seymour</a:t>
            </a:r>
            <a:endParaRPr lang="ru-RU" sz="2400" b="1" i="1" dirty="0">
              <a:solidFill>
                <a:schemeClr val="bg1">
                  <a:lumMod val="25000"/>
                  <a:lumOff val="75000"/>
                </a:schemeClr>
              </a:solidFill>
              <a:latin typeface="Georgia" pitchFamily="18" charset="0"/>
              <a:cs typeface="+mn-cs"/>
            </a:endParaRPr>
          </a:p>
        </p:txBody>
      </p:sp>
      <p:pic>
        <p:nvPicPr>
          <p:cNvPr id="19459" name="Picture 5" descr="bord2"/>
          <p:cNvPicPr>
            <a:picLocks noChangeAspect="1" noChangeArrowheads="1"/>
          </p:cNvPicPr>
          <p:nvPr/>
        </p:nvPicPr>
        <p:blipFill>
          <a:blip r:embed="rId3"/>
          <a:srcRect/>
          <a:stretch>
            <a:fillRect/>
          </a:stretch>
        </p:blipFill>
        <p:spPr bwMode="auto">
          <a:xfrm>
            <a:off x="6477000" y="2286000"/>
            <a:ext cx="1077913" cy="1143000"/>
          </a:xfrm>
          <a:prstGeom prst="rect">
            <a:avLst/>
          </a:prstGeom>
          <a:noFill/>
          <a:ln w="9525">
            <a:noFill/>
            <a:miter lim="800000"/>
            <a:headEnd/>
            <a:tailEnd/>
          </a:ln>
        </p:spPr>
      </p:pic>
      <p:pic>
        <p:nvPicPr>
          <p:cNvPr id="19460" name="Picture 6" descr="bord2"/>
          <p:cNvPicPr>
            <a:picLocks noChangeAspect="1" noChangeArrowheads="1"/>
          </p:cNvPicPr>
          <p:nvPr/>
        </p:nvPicPr>
        <p:blipFill>
          <a:blip r:embed="rId3"/>
          <a:srcRect/>
          <a:stretch>
            <a:fillRect/>
          </a:stretch>
        </p:blipFill>
        <p:spPr bwMode="auto">
          <a:xfrm rot="10800000">
            <a:off x="914400" y="2362200"/>
            <a:ext cx="1077913" cy="1143000"/>
          </a:xfrm>
          <a:prstGeom prst="rect">
            <a:avLst/>
          </a:prstGeom>
          <a:noFill/>
          <a:ln w="9525">
            <a:noFill/>
            <a:miter lim="800000"/>
            <a:headEnd/>
            <a:tailEnd/>
          </a:ln>
        </p:spPr>
      </p:pic>
      <p:pic>
        <p:nvPicPr>
          <p:cNvPr id="19461" name="Picture 19" descr="bottom"/>
          <p:cNvPicPr>
            <a:picLocks noChangeAspect="1" noChangeArrowheads="1"/>
          </p:cNvPicPr>
          <p:nvPr/>
        </p:nvPicPr>
        <p:blipFill>
          <a:blip r:embed="rId4"/>
          <a:srcRect/>
          <a:stretch>
            <a:fillRect/>
          </a:stretch>
        </p:blipFill>
        <p:spPr bwMode="auto">
          <a:xfrm>
            <a:off x="3581400" y="6446838"/>
            <a:ext cx="1295400" cy="411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3" descr="408px-Hans_Holbein_d._J._027.jpg"/>
          <p:cNvPicPr>
            <a:picLocks noChangeAspect="1"/>
          </p:cNvPicPr>
          <p:nvPr/>
        </p:nvPicPr>
        <p:blipFill>
          <a:blip r:embed="rId2"/>
          <a:srcRect/>
          <a:stretch>
            <a:fillRect/>
          </a:stretch>
        </p:blipFill>
        <p:spPr bwMode="auto">
          <a:xfrm>
            <a:off x="2286000" y="838200"/>
            <a:ext cx="3733800" cy="5481638"/>
          </a:xfrm>
          <a:prstGeom prst="rect">
            <a:avLst/>
          </a:prstGeom>
          <a:noFill/>
          <a:ln w="9525">
            <a:noFill/>
            <a:miter lim="800000"/>
            <a:headEnd/>
            <a:tailEnd/>
          </a:ln>
        </p:spPr>
      </p:pic>
      <p:sp>
        <p:nvSpPr>
          <p:cNvPr id="3" name="TextBox 2"/>
          <p:cNvSpPr txBox="1"/>
          <p:nvPr/>
        </p:nvSpPr>
        <p:spPr>
          <a:xfrm>
            <a:off x="2057400" y="533400"/>
            <a:ext cx="4648200" cy="301625"/>
          </a:xfrm>
          <a:prstGeom prst="rect">
            <a:avLst/>
          </a:prstGeom>
          <a:noFill/>
        </p:spPr>
        <p:txBody>
          <a:bodyPr>
            <a:spAutoFit/>
          </a:bodyPr>
          <a:lstStyle/>
          <a:p>
            <a:pPr algn="ctr">
              <a:lnSpc>
                <a:spcPct val="50000"/>
              </a:lnSpc>
              <a:defRPr/>
            </a:pPr>
            <a:r>
              <a:rPr lang="en-US" sz="2400" b="1" i="1" dirty="0">
                <a:solidFill>
                  <a:schemeClr val="bg1">
                    <a:lumMod val="25000"/>
                    <a:lumOff val="75000"/>
                  </a:schemeClr>
                </a:solidFill>
                <a:latin typeface="Georgia" pitchFamily="18" charset="0"/>
                <a:cs typeface="+mn-cs"/>
              </a:rPr>
              <a:t>Catherine Howard</a:t>
            </a:r>
            <a:endParaRPr lang="ru-RU" sz="2400" b="1" i="1" dirty="0">
              <a:solidFill>
                <a:schemeClr val="bg1">
                  <a:lumMod val="25000"/>
                  <a:lumOff val="75000"/>
                </a:schemeClr>
              </a:solidFill>
              <a:latin typeface="Georgia" pitchFamily="18" charset="0"/>
              <a:cs typeface="+mn-cs"/>
            </a:endParaRPr>
          </a:p>
        </p:txBody>
      </p:sp>
      <p:pic>
        <p:nvPicPr>
          <p:cNvPr id="20483" name="Picture 5" descr="bord2"/>
          <p:cNvPicPr>
            <a:picLocks noChangeAspect="1" noChangeArrowheads="1"/>
          </p:cNvPicPr>
          <p:nvPr/>
        </p:nvPicPr>
        <p:blipFill>
          <a:blip r:embed="rId3"/>
          <a:srcRect/>
          <a:stretch>
            <a:fillRect/>
          </a:stretch>
        </p:blipFill>
        <p:spPr bwMode="auto">
          <a:xfrm>
            <a:off x="6553200" y="2819400"/>
            <a:ext cx="1077913" cy="1143000"/>
          </a:xfrm>
          <a:prstGeom prst="rect">
            <a:avLst/>
          </a:prstGeom>
          <a:noFill/>
          <a:ln w="9525">
            <a:noFill/>
            <a:miter lim="800000"/>
            <a:headEnd/>
            <a:tailEnd/>
          </a:ln>
        </p:spPr>
      </p:pic>
      <p:pic>
        <p:nvPicPr>
          <p:cNvPr id="20484" name="Picture 6" descr="bord2"/>
          <p:cNvPicPr>
            <a:picLocks noChangeAspect="1" noChangeArrowheads="1"/>
          </p:cNvPicPr>
          <p:nvPr/>
        </p:nvPicPr>
        <p:blipFill>
          <a:blip r:embed="rId3"/>
          <a:srcRect/>
          <a:stretch>
            <a:fillRect/>
          </a:stretch>
        </p:blipFill>
        <p:spPr bwMode="auto">
          <a:xfrm rot="10800000">
            <a:off x="914400" y="2895600"/>
            <a:ext cx="1077913" cy="1143000"/>
          </a:xfrm>
          <a:prstGeom prst="rect">
            <a:avLst/>
          </a:prstGeom>
          <a:noFill/>
          <a:ln w="9525">
            <a:noFill/>
            <a:miter lim="800000"/>
            <a:headEnd/>
            <a:tailEnd/>
          </a:ln>
        </p:spPr>
      </p:pic>
      <p:pic>
        <p:nvPicPr>
          <p:cNvPr id="20485" name="Picture 19" descr="bottom"/>
          <p:cNvPicPr>
            <a:picLocks noChangeAspect="1" noChangeArrowheads="1"/>
          </p:cNvPicPr>
          <p:nvPr/>
        </p:nvPicPr>
        <p:blipFill>
          <a:blip r:embed="rId4"/>
          <a:srcRect/>
          <a:stretch>
            <a:fillRect/>
          </a:stretch>
        </p:blipFill>
        <p:spPr bwMode="auto">
          <a:xfrm>
            <a:off x="3581400" y="6446838"/>
            <a:ext cx="1295400" cy="411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49px-AnneCleves.jpg"/>
          <p:cNvPicPr>
            <a:picLocks noChangeAspect="1"/>
          </p:cNvPicPr>
          <p:nvPr/>
        </p:nvPicPr>
        <p:blipFill>
          <a:blip r:embed="rId2"/>
          <a:srcRect/>
          <a:stretch>
            <a:fillRect/>
          </a:stretch>
        </p:blipFill>
        <p:spPr bwMode="auto">
          <a:xfrm>
            <a:off x="2286000" y="787400"/>
            <a:ext cx="4114800" cy="5489575"/>
          </a:xfrm>
          <a:prstGeom prst="rect">
            <a:avLst/>
          </a:prstGeom>
          <a:noFill/>
          <a:ln w="9525">
            <a:noFill/>
            <a:miter lim="800000"/>
            <a:headEnd/>
            <a:tailEnd/>
          </a:ln>
        </p:spPr>
      </p:pic>
      <p:sp>
        <p:nvSpPr>
          <p:cNvPr id="3" name="TextBox 2"/>
          <p:cNvSpPr txBox="1"/>
          <p:nvPr/>
        </p:nvSpPr>
        <p:spPr>
          <a:xfrm>
            <a:off x="3048000" y="457200"/>
            <a:ext cx="3048000" cy="301625"/>
          </a:xfrm>
          <a:prstGeom prst="rect">
            <a:avLst/>
          </a:prstGeom>
          <a:noFill/>
        </p:spPr>
        <p:txBody>
          <a:bodyPr>
            <a:spAutoFit/>
          </a:bodyPr>
          <a:lstStyle/>
          <a:p>
            <a:pPr>
              <a:lnSpc>
                <a:spcPct val="50000"/>
              </a:lnSpc>
              <a:defRPr/>
            </a:pPr>
            <a:r>
              <a:rPr lang="en-US" sz="2400" b="1" i="1" dirty="0">
                <a:solidFill>
                  <a:schemeClr val="bg1">
                    <a:lumMod val="25000"/>
                    <a:lumOff val="75000"/>
                  </a:schemeClr>
                </a:solidFill>
                <a:latin typeface="Georgia" pitchFamily="18" charset="0"/>
                <a:cs typeface="+mn-cs"/>
              </a:rPr>
              <a:t>Anne of Cleves</a:t>
            </a:r>
            <a:endParaRPr lang="ru-RU" sz="2400" b="1" i="1" dirty="0">
              <a:solidFill>
                <a:schemeClr val="bg1">
                  <a:lumMod val="25000"/>
                  <a:lumOff val="75000"/>
                </a:schemeClr>
              </a:solidFill>
              <a:latin typeface="Georgia" pitchFamily="18" charset="0"/>
              <a:cs typeface="+mn-cs"/>
            </a:endParaRPr>
          </a:p>
        </p:txBody>
      </p:sp>
      <p:pic>
        <p:nvPicPr>
          <p:cNvPr id="21507" name="Picture 5" descr="bord2"/>
          <p:cNvPicPr>
            <a:picLocks noChangeAspect="1" noChangeArrowheads="1"/>
          </p:cNvPicPr>
          <p:nvPr/>
        </p:nvPicPr>
        <p:blipFill>
          <a:blip r:embed="rId3"/>
          <a:srcRect/>
          <a:stretch>
            <a:fillRect/>
          </a:stretch>
        </p:blipFill>
        <p:spPr bwMode="auto">
          <a:xfrm>
            <a:off x="7162800" y="2895600"/>
            <a:ext cx="1077913" cy="1143000"/>
          </a:xfrm>
          <a:prstGeom prst="rect">
            <a:avLst/>
          </a:prstGeom>
          <a:noFill/>
          <a:ln w="9525">
            <a:noFill/>
            <a:miter lim="800000"/>
            <a:headEnd/>
            <a:tailEnd/>
          </a:ln>
        </p:spPr>
      </p:pic>
      <p:pic>
        <p:nvPicPr>
          <p:cNvPr id="21508" name="Picture 6" descr="bord2"/>
          <p:cNvPicPr>
            <a:picLocks noChangeAspect="1" noChangeArrowheads="1"/>
          </p:cNvPicPr>
          <p:nvPr/>
        </p:nvPicPr>
        <p:blipFill>
          <a:blip r:embed="rId3"/>
          <a:srcRect/>
          <a:stretch>
            <a:fillRect/>
          </a:stretch>
        </p:blipFill>
        <p:spPr bwMode="auto">
          <a:xfrm rot="10800000">
            <a:off x="914400" y="2895600"/>
            <a:ext cx="1077913" cy="1143000"/>
          </a:xfrm>
          <a:prstGeom prst="rect">
            <a:avLst/>
          </a:prstGeom>
          <a:noFill/>
          <a:ln w="9525">
            <a:noFill/>
            <a:miter lim="800000"/>
            <a:headEnd/>
            <a:tailEnd/>
          </a:ln>
        </p:spPr>
      </p:pic>
      <p:pic>
        <p:nvPicPr>
          <p:cNvPr id="21509" name="Picture 19" descr="bottom"/>
          <p:cNvPicPr>
            <a:picLocks noChangeAspect="1" noChangeArrowheads="1"/>
          </p:cNvPicPr>
          <p:nvPr/>
        </p:nvPicPr>
        <p:blipFill>
          <a:blip r:embed="rId4"/>
          <a:srcRect/>
          <a:stretch>
            <a:fillRect/>
          </a:stretch>
        </p:blipFill>
        <p:spPr bwMode="auto">
          <a:xfrm>
            <a:off x="3657600" y="6446838"/>
            <a:ext cx="1295400" cy="411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5" descr="CatherineParr.jpg"/>
          <p:cNvPicPr>
            <a:picLocks noChangeAspect="1"/>
          </p:cNvPicPr>
          <p:nvPr/>
        </p:nvPicPr>
        <p:blipFill>
          <a:blip r:embed="rId2"/>
          <a:srcRect/>
          <a:stretch>
            <a:fillRect/>
          </a:stretch>
        </p:blipFill>
        <p:spPr bwMode="auto">
          <a:xfrm>
            <a:off x="2257425" y="938213"/>
            <a:ext cx="4143375" cy="5233987"/>
          </a:xfrm>
          <a:prstGeom prst="rect">
            <a:avLst/>
          </a:prstGeom>
          <a:noFill/>
          <a:ln w="9525">
            <a:noFill/>
            <a:miter lim="800000"/>
            <a:headEnd/>
            <a:tailEnd/>
          </a:ln>
        </p:spPr>
      </p:pic>
      <p:sp>
        <p:nvSpPr>
          <p:cNvPr id="3" name="TextBox 2"/>
          <p:cNvSpPr txBox="1"/>
          <p:nvPr/>
        </p:nvSpPr>
        <p:spPr>
          <a:xfrm>
            <a:off x="2819400" y="609600"/>
            <a:ext cx="3505200" cy="301625"/>
          </a:xfrm>
          <a:prstGeom prst="rect">
            <a:avLst/>
          </a:prstGeom>
          <a:noFill/>
        </p:spPr>
        <p:txBody>
          <a:bodyPr>
            <a:spAutoFit/>
          </a:bodyPr>
          <a:lstStyle/>
          <a:p>
            <a:pPr>
              <a:lnSpc>
                <a:spcPct val="50000"/>
              </a:lnSpc>
              <a:defRPr/>
            </a:pPr>
            <a:r>
              <a:rPr lang="en-US" sz="2400" b="1" i="1" dirty="0">
                <a:solidFill>
                  <a:schemeClr val="bg1">
                    <a:lumMod val="25000"/>
                    <a:lumOff val="75000"/>
                  </a:schemeClr>
                </a:solidFill>
                <a:latin typeface="Georgia" pitchFamily="18" charset="0"/>
                <a:cs typeface="+mn-cs"/>
              </a:rPr>
              <a:t>Catherine Parr</a:t>
            </a:r>
            <a:endParaRPr lang="ru-RU" sz="2400" b="1" i="1" dirty="0">
              <a:solidFill>
                <a:schemeClr val="bg1">
                  <a:lumMod val="25000"/>
                  <a:lumOff val="75000"/>
                </a:schemeClr>
              </a:solidFill>
              <a:latin typeface="Georgia" pitchFamily="18" charset="0"/>
              <a:cs typeface="+mn-cs"/>
            </a:endParaRPr>
          </a:p>
        </p:txBody>
      </p:sp>
      <p:pic>
        <p:nvPicPr>
          <p:cNvPr id="22531" name="Picture 6" descr="bord2"/>
          <p:cNvPicPr>
            <a:picLocks noChangeAspect="1" noChangeArrowheads="1"/>
          </p:cNvPicPr>
          <p:nvPr/>
        </p:nvPicPr>
        <p:blipFill>
          <a:blip r:embed="rId3"/>
          <a:srcRect/>
          <a:stretch>
            <a:fillRect/>
          </a:stretch>
        </p:blipFill>
        <p:spPr bwMode="auto">
          <a:xfrm rot="10800000">
            <a:off x="914400" y="2895600"/>
            <a:ext cx="1077913" cy="1143000"/>
          </a:xfrm>
          <a:prstGeom prst="rect">
            <a:avLst/>
          </a:prstGeom>
          <a:noFill/>
          <a:ln w="9525">
            <a:noFill/>
            <a:miter lim="800000"/>
            <a:headEnd/>
            <a:tailEnd/>
          </a:ln>
        </p:spPr>
      </p:pic>
      <p:pic>
        <p:nvPicPr>
          <p:cNvPr id="22532" name="Picture 5" descr="bord2"/>
          <p:cNvPicPr>
            <a:picLocks noChangeAspect="1" noChangeArrowheads="1"/>
          </p:cNvPicPr>
          <p:nvPr/>
        </p:nvPicPr>
        <p:blipFill>
          <a:blip r:embed="rId3"/>
          <a:srcRect/>
          <a:stretch>
            <a:fillRect/>
          </a:stretch>
        </p:blipFill>
        <p:spPr bwMode="auto">
          <a:xfrm>
            <a:off x="7162800" y="2895600"/>
            <a:ext cx="1077913" cy="1143000"/>
          </a:xfrm>
          <a:prstGeom prst="rect">
            <a:avLst/>
          </a:prstGeom>
          <a:noFill/>
          <a:ln w="9525">
            <a:noFill/>
            <a:miter lim="800000"/>
            <a:headEnd/>
            <a:tailEnd/>
          </a:ln>
        </p:spPr>
      </p:pic>
      <p:pic>
        <p:nvPicPr>
          <p:cNvPr id="22533" name="Picture 19" descr="bottom"/>
          <p:cNvPicPr>
            <a:picLocks noChangeAspect="1" noChangeArrowheads="1"/>
          </p:cNvPicPr>
          <p:nvPr/>
        </p:nvPicPr>
        <p:blipFill>
          <a:blip r:embed="rId4"/>
          <a:srcRect/>
          <a:stretch>
            <a:fillRect/>
          </a:stretch>
        </p:blipFill>
        <p:spPr bwMode="auto">
          <a:xfrm>
            <a:off x="3733800" y="6446838"/>
            <a:ext cx="1295400" cy="411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ookblue.jpg"/>
          <p:cNvPicPr>
            <a:picLocks noChangeAspect="1"/>
          </p:cNvPicPr>
          <p:nvPr/>
        </p:nvPicPr>
        <p:blipFill>
          <a:blip r:embed="rId2">
            <a:lum bright="-20000" contrast="10000"/>
          </a:blip>
          <a:stretch>
            <a:fillRect/>
          </a:stretch>
        </p:blipFill>
        <p:spPr>
          <a:xfrm>
            <a:off x="304799" y="762000"/>
            <a:ext cx="3623343" cy="5029200"/>
          </a:xfrm>
          <a:prstGeom prst="rect">
            <a:avLst/>
          </a:prstGeom>
          <a:ln>
            <a:noFill/>
          </a:ln>
          <a:effectLst>
            <a:softEdge rad="112500"/>
          </a:effectLst>
        </p:spPr>
      </p:pic>
      <p:sp>
        <p:nvSpPr>
          <p:cNvPr id="3" name="Прямоугольник 2"/>
          <p:cNvSpPr/>
          <p:nvPr/>
        </p:nvSpPr>
        <p:spPr>
          <a:xfrm>
            <a:off x="4114800" y="762000"/>
            <a:ext cx="4572000" cy="4657725"/>
          </a:xfrm>
          <a:prstGeom prst="rect">
            <a:avLst/>
          </a:prstGeom>
        </p:spPr>
        <p:txBody>
          <a:bodyPr>
            <a:spAutoFit/>
          </a:bodyPr>
          <a:lstStyle/>
          <a:p>
            <a:pPr algn="ctr">
              <a:lnSpc>
                <a:spcPct val="50000"/>
              </a:lnSpc>
              <a:defRPr/>
            </a:pPr>
            <a:r>
              <a:rPr lang="en-US" sz="2800" i="1" dirty="0">
                <a:solidFill>
                  <a:srgbClr val="FFC000"/>
                </a:solidFill>
                <a:latin typeface="Baskerville Old Face" pitchFamily="18" charset="0"/>
                <a:cs typeface="+mn-cs"/>
              </a:rPr>
              <a:t>The </a:t>
            </a:r>
            <a:r>
              <a:rPr lang="en-US" sz="2800" i="1" dirty="0" err="1">
                <a:solidFill>
                  <a:srgbClr val="FFC000"/>
                </a:solidFill>
                <a:latin typeface="Baskerville Old Face" pitchFamily="18" charset="0"/>
                <a:cs typeface="+mn-cs"/>
              </a:rPr>
              <a:t>Miroir</a:t>
            </a:r>
            <a:r>
              <a:rPr lang="en-US" sz="2800" i="1" dirty="0">
                <a:solidFill>
                  <a:srgbClr val="FFC000"/>
                </a:solidFill>
                <a:latin typeface="Baskerville Old Face" pitchFamily="18" charset="0"/>
                <a:cs typeface="+mn-cs"/>
              </a:rPr>
              <a:t> or </a:t>
            </a:r>
            <a:r>
              <a:rPr lang="en-US" sz="2800" i="1" dirty="0" err="1">
                <a:solidFill>
                  <a:srgbClr val="FFC000"/>
                </a:solidFill>
                <a:latin typeface="Baskerville Old Face" pitchFamily="18" charset="0"/>
                <a:cs typeface="+mn-cs"/>
              </a:rPr>
              <a:t>Glasse</a:t>
            </a:r>
            <a:r>
              <a:rPr lang="en-US" sz="2800" i="1" dirty="0">
                <a:solidFill>
                  <a:srgbClr val="FFC000"/>
                </a:solidFill>
                <a:latin typeface="Baskerville Old Face" pitchFamily="18" charset="0"/>
                <a:cs typeface="+mn-cs"/>
              </a:rPr>
              <a:t> of the</a:t>
            </a:r>
          </a:p>
          <a:p>
            <a:pPr algn="ctr">
              <a:lnSpc>
                <a:spcPct val="50000"/>
              </a:lnSpc>
              <a:defRPr/>
            </a:pPr>
            <a:endParaRPr lang="en-US" sz="2800" i="1" dirty="0">
              <a:solidFill>
                <a:srgbClr val="FFC000"/>
              </a:solidFill>
              <a:latin typeface="Baskerville Old Face" pitchFamily="18" charset="0"/>
              <a:cs typeface="+mn-cs"/>
            </a:endParaRPr>
          </a:p>
          <a:p>
            <a:pPr algn="ctr">
              <a:lnSpc>
                <a:spcPct val="50000"/>
              </a:lnSpc>
              <a:defRPr/>
            </a:pPr>
            <a:r>
              <a:rPr lang="en-US" sz="2800" i="1" dirty="0">
                <a:solidFill>
                  <a:srgbClr val="FFC000"/>
                </a:solidFill>
                <a:latin typeface="Baskerville Old Face" pitchFamily="18" charset="0"/>
                <a:cs typeface="+mn-cs"/>
              </a:rPr>
              <a:t> </a:t>
            </a:r>
            <a:r>
              <a:rPr lang="en-US" sz="2800" i="1" dirty="0" err="1">
                <a:solidFill>
                  <a:srgbClr val="FFC000"/>
                </a:solidFill>
                <a:latin typeface="Baskerville Old Face" pitchFamily="18" charset="0"/>
                <a:cs typeface="+mn-cs"/>
              </a:rPr>
              <a:t>Synneful</a:t>
            </a:r>
            <a:r>
              <a:rPr lang="en-US" sz="2800" i="1" dirty="0">
                <a:solidFill>
                  <a:srgbClr val="FFC000"/>
                </a:solidFill>
                <a:latin typeface="Baskerville Old Face" pitchFamily="18" charset="0"/>
                <a:cs typeface="+mn-cs"/>
              </a:rPr>
              <a:t> Soul</a:t>
            </a:r>
            <a:r>
              <a:rPr lang="en-US" sz="2800" dirty="0">
                <a:solidFill>
                  <a:srgbClr val="FFC000"/>
                </a:solidFill>
                <a:latin typeface="Baskerville Old Face" pitchFamily="18" charset="0"/>
                <a:cs typeface="+mn-cs"/>
              </a:rPr>
              <a:t>,</a:t>
            </a:r>
          </a:p>
          <a:p>
            <a:pPr algn="ctr">
              <a:lnSpc>
                <a:spcPct val="50000"/>
              </a:lnSpc>
              <a:defRPr/>
            </a:pPr>
            <a:r>
              <a:rPr lang="en-US" sz="2800" dirty="0">
                <a:solidFill>
                  <a:srgbClr val="FFC000"/>
                </a:solidFill>
                <a:latin typeface="Baskerville Old Face" pitchFamily="18" charset="0"/>
                <a:cs typeface="+mn-cs"/>
              </a:rPr>
              <a:t> </a:t>
            </a:r>
          </a:p>
          <a:p>
            <a:pPr algn="ctr">
              <a:lnSpc>
                <a:spcPct val="50000"/>
              </a:lnSpc>
              <a:defRPr/>
            </a:pPr>
            <a:r>
              <a:rPr lang="en-US" sz="2800" dirty="0">
                <a:solidFill>
                  <a:srgbClr val="FFC000"/>
                </a:solidFill>
                <a:latin typeface="Baskerville Old Face" pitchFamily="18" charset="0"/>
                <a:cs typeface="+mn-cs"/>
              </a:rPr>
              <a:t>a translation from the </a:t>
            </a:r>
          </a:p>
          <a:p>
            <a:pPr algn="ctr">
              <a:lnSpc>
                <a:spcPct val="50000"/>
              </a:lnSpc>
              <a:defRPr/>
            </a:pPr>
            <a:endParaRPr lang="en-US" sz="2800" dirty="0">
              <a:solidFill>
                <a:srgbClr val="FFC000"/>
              </a:solidFill>
              <a:latin typeface="Baskerville Old Face" pitchFamily="18" charset="0"/>
              <a:cs typeface="+mn-cs"/>
            </a:endParaRPr>
          </a:p>
          <a:p>
            <a:pPr algn="ctr">
              <a:lnSpc>
                <a:spcPct val="50000"/>
              </a:lnSpc>
              <a:defRPr/>
            </a:pPr>
            <a:r>
              <a:rPr lang="en-US" sz="2800" dirty="0">
                <a:solidFill>
                  <a:srgbClr val="FFC000"/>
                </a:solidFill>
                <a:latin typeface="Baskerville Old Face" pitchFamily="18" charset="0"/>
                <a:cs typeface="+mn-cs"/>
              </a:rPr>
              <a:t>French, by Elizabeth,</a:t>
            </a:r>
          </a:p>
          <a:p>
            <a:pPr algn="ctr">
              <a:lnSpc>
                <a:spcPct val="50000"/>
              </a:lnSpc>
              <a:defRPr/>
            </a:pPr>
            <a:endParaRPr lang="en-US" sz="2800" dirty="0">
              <a:solidFill>
                <a:srgbClr val="FFC000"/>
              </a:solidFill>
              <a:latin typeface="Baskerville Old Face" pitchFamily="18" charset="0"/>
              <a:cs typeface="+mn-cs"/>
            </a:endParaRPr>
          </a:p>
          <a:p>
            <a:pPr algn="ctr">
              <a:lnSpc>
                <a:spcPct val="50000"/>
              </a:lnSpc>
              <a:defRPr/>
            </a:pPr>
            <a:r>
              <a:rPr lang="en-US" sz="2800" dirty="0">
                <a:solidFill>
                  <a:srgbClr val="FFC000"/>
                </a:solidFill>
                <a:latin typeface="Baskerville Old Face" pitchFamily="18" charset="0"/>
                <a:cs typeface="+mn-cs"/>
              </a:rPr>
              <a:t> presented to Catherine </a:t>
            </a:r>
          </a:p>
          <a:p>
            <a:pPr algn="ctr">
              <a:lnSpc>
                <a:spcPct val="50000"/>
              </a:lnSpc>
              <a:defRPr/>
            </a:pPr>
            <a:endParaRPr lang="en-US" sz="2800" dirty="0">
              <a:solidFill>
                <a:srgbClr val="FFC000"/>
              </a:solidFill>
              <a:latin typeface="Baskerville Old Face" pitchFamily="18" charset="0"/>
              <a:cs typeface="+mn-cs"/>
            </a:endParaRPr>
          </a:p>
          <a:p>
            <a:pPr algn="ctr">
              <a:lnSpc>
                <a:spcPct val="50000"/>
              </a:lnSpc>
              <a:defRPr/>
            </a:pPr>
            <a:r>
              <a:rPr lang="en-US" sz="2800" dirty="0">
                <a:solidFill>
                  <a:srgbClr val="FFC000"/>
                </a:solidFill>
                <a:latin typeface="Baskerville Old Face" pitchFamily="18" charset="0"/>
                <a:cs typeface="+mn-cs"/>
              </a:rPr>
              <a:t>Parr in 1544. The</a:t>
            </a:r>
          </a:p>
          <a:p>
            <a:pPr algn="ctr">
              <a:lnSpc>
                <a:spcPct val="50000"/>
              </a:lnSpc>
              <a:defRPr/>
            </a:pPr>
            <a:endParaRPr lang="en-US" sz="2800" dirty="0">
              <a:solidFill>
                <a:srgbClr val="FFC000"/>
              </a:solidFill>
              <a:latin typeface="Baskerville Old Face" pitchFamily="18" charset="0"/>
              <a:cs typeface="+mn-cs"/>
            </a:endParaRPr>
          </a:p>
          <a:p>
            <a:pPr algn="ctr">
              <a:lnSpc>
                <a:spcPct val="50000"/>
              </a:lnSpc>
              <a:defRPr/>
            </a:pPr>
            <a:r>
              <a:rPr lang="en-US" sz="2800" dirty="0">
                <a:solidFill>
                  <a:srgbClr val="FFC000"/>
                </a:solidFill>
                <a:latin typeface="Baskerville Old Face" pitchFamily="18" charset="0"/>
                <a:cs typeface="+mn-cs"/>
              </a:rPr>
              <a:t> embroidered binding with</a:t>
            </a:r>
          </a:p>
          <a:p>
            <a:pPr algn="ctr">
              <a:lnSpc>
                <a:spcPct val="50000"/>
              </a:lnSpc>
              <a:defRPr/>
            </a:pPr>
            <a:endParaRPr lang="en-US" sz="2800" dirty="0">
              <a:solidFill>
                <a:srgbClr val="FFC000"/>
              </a:solidFill>
              <a:latin typeface="Baskerville Old Face" pitchFamily="18" charset="0"/>
              <a:cs typeface="+mn-cs"/>
            </a:endParaRPr>
          </a:p>
          <a:p>
            <a:pPr algn="ctr">
              <a:lnSpc>
                <a:spcPct val="50000"/>
              </a:lnSpc>
              <a:defRPr/>
            </a:pPr>
            <a:r>
              <a:rPr lang="en-US" sz="2800" dirty="0">
                <a:solidFill>
                  <a:srgbClr val="FFC000"/>
                </a:solidFill>
                <a:latin typeface="Baskerville Old Face" pitchFamily="18" charset="0"/>
                <a:cs typeface="+mn-cs"/>
              </a:rPr>
              <a:t> the monogram KP for </a:t>
            </a:r>
          </a:p>
          <a:p>
            <a:pPr algn="ctr">
              <a:lnSpc>
                <a:spcPct val="50000"/>
              </a:lnSpc>
              <a:defRPr/>
            </a:pPr>
            <a:endParaRPr lang="en-US" sz="2800" dirty="0">
              <a:solidFill>
                <a:srgbClr val="FFC000"/>
              </a:solidFill>
              <a:latin typeface="Baskerville Old Face" pitchFamily="18" charset="0"/>
              <a:cs typeface="+mn-cs"/>
            </a:endParaRPr>
          </a:p>
          <a:p>
            <a:pPr algn="ctr">
              <a:lnSpc>
                <a:spcPct val="50000"/>
              </a:lnSpc>
              <a:defRPr/>
            </a:pPr>
            <a:r>
              <a:rPr lang="en-US" sz="2800" dirty="0">
                <a:solidFill>
                  <a:srgbClr val="FFC000"/>
                </a:solidFill>
                <a:latin typeface="Baskerville Old Face" pitchFamily="18" charset="0"/>
                <a:cs typeface="+mn-cs"/>
              </a:rPr>
              <a:t>"Katherine Parr" is believed</a:t>
            </a:r>
          </a:p>
          <a:p>
            <a:pPr algn="ctr">
              <a:lnSpc>
                <a:spcPct val="50000"/>
              </a:lnSpc>
              <a:defRPr/>
            </a:pPr>
            <a:endParaRPr lang="en-US" sz="2800" dirty="0">
              <a:solidFill>
                <a:srgbClr val="FFC000"/>
              </a:solidFill>
              <a:latin typeface="Baskerville Old Face" pitchFamily="18" charset="0"/>
              <a:cs typeface="+mn-cs"/>
            </a:endParaRPr>
          </a:p>
          <a:p>
            <a:pPr algn="ctr">
              <a:lnSpc>
                <a:spcPct val="50000"/>
              </a:lnSpc>
              <a:defRPr/>
            </a:pPr>
            <a:r>
              <a:rPr lang="en-US" sz="2800" dirty="0">
                <a:solidFill>
                  <a:srgbClr val="FFC000"/>
                </a:solidFill>
                <a:latin typeface="Baskerville Old Face" pitchFamily="18" charset="0"/>
                <a:cs typeface="+mn-cs"/>
              </a:rPr>
              <a:t> to have been worked by</a:t>
            </a:r>
          </a:p>
          <a:p>
            <a:pPr algn="ctr">
              <a:lnSpc>
                <a:spcPct val="50000"/>
              </a:lnSpc>
              <a:defRPr/>
            </a:pPr>
            <a:endParaRPr lang="en-US" sz="2800" dirty="0">
              <a:solidFill>
                <a:srgbClr val="FFC000"/>
              </a:solidFill>
              <a:latin typeface="Baskerville Old Face" pitchFamily="18" charset="0"/>
              <a:cs typeface="+mn-cs"/>
            </a:endParaRPr>
          </a:p>
          <a:p>
            <a:pPr algn="ctr">
              <a:lnSpc>
                <a:spcPct val="50000"/>
              </a:lnSpc>
              <a:defRPr/>
            </a:pPr>
            <a:r>
              <a:rPr lang="en-US" sz="2800" dirty="0">
                <a:solidFill>
                  <a:srgbClr val="FFC000"/>
                </a:solidFill>
                <a:latin typeface="Baskerville Old Face" pitchFamily="18" charset="0"/>
                <a:cs typeface="+mn-cs"/>
              </a:rPr>
              <a:t> Elizabeth.</a:t>
            </a:r>
            <a:endParaRPr lang="ru-RU" sz="2800"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3555" name="Рисунок 3" descr="Рисунок1.wmf"/>
          <p:cNvPicPr>
            <a:picLocks noChangeAspect="1"/>
          </p:cNvPicPr>
          <p:nvPr/>
        </p:nvPicPr>
        <p:blipFill>
          <a:blip r:embed="rId3"/>
          <a:srcRect/>
          <a:stretch>
            <a:fillRect/>
          </a:stretch>
        </p:blipFill>
        <p:spPr bwMode="auto">
          <a:xfrm>
            <a:off x="3657600" y="6248400"/>
            <a:ext cx="1314450" cy="428625"/>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342900" marR="0" indent="-342900" algn="l" defTabSz="914400" rtl="0" eaLnBrk="1" fontAlgn="base" latinLnBrk="0" hangingPunct="1">
          <a:lnSpc>
            <a:spcPct val="50000"/>
          </a:lnSpc>
          <a:spcBef>
            <a:spcPct val="0"/>
          </a:spcBef>
          <a:spcAft>
            <a:spcPct val="0"/>
          </a:spcAft>
          <a:buClrTx/>
          <a:buSzTx/>
          <a:buFontTx/>
          <a:buNone/>
          <a:tabLst/>
          <a:defRPr kumimoji="0" 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342900" marR="0" indent="-342900" algn="l" defTabSz="914400" rtl="0" eaLnBrk="1" fontAlgn="base" latinLnBrk="0" hangingPunct="1">
          <a:lnSpc>
            <a:spcPct val="50000"/>
          </a:lnSpc>
          <a:spcBef>
            <a:spcPct val="0"/>
          </a:spcBef>
          <a:spcAft>
            <a:spcPct val="0"/>
          </a:spcAft>
          <a:buClrTx/>
          <a:buSzTx/>
          <a:buFontTx/>
          <a:buNone/>
          <a:tabLst/>
          <a:defRPr kumimoji="0" lang="ru-RU" sz="20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1129</TotalTime>
  <Words>1086</Words>
  <Application>Microsoft PowerPoint</Application>
  <PresentationFormat>Экран (4:3)</PresentationFormat>
  <Paragraphs>301</Paragraphs>
  <Slides>33</Slides>
  <Notes>0</Notes>
  <HiddenSlides>0</HiddenSlides>
  <MMClips>0</MMClips>
  <ScaleCrop>false</ScaleCrop>
  <HeadingPairs>
    <vt:vector size="6" baseType="variant">
      <vt:variant>
        <vt:lpstr>Использованные шрифты</vt:lpstr>
      </vt:variant>
      <vt:variant>
        <vt:i4>10</vt:i4>
      </vt:variant>
      <vt:variant>
        <vt:lpstr>Шаблон оформления</vt:lpstr>
      </vt:variant>
      <vt:variant>
        <vt:i4>1</vt:i4>
      </vt:variant>
      <vt:variant>
        <vt:lpstr>Заголовки слайдов</vt:lpstr>
      </vt:variant>
      <vt:variant>
        <vt:i4>33</vt:i4>
      </vt:variant>
    </vt:vector>
  </HeadingPairs>
  <TitlesOfParts>
    <vt:vector size="44" baseType="lpstr">
      <vt:lpstr>Arial</vt:lpstr>
      <vt:lpstr>Georgia</vt:lpstr>
      <vt:lpstr>Baskerville Old Face</vt:lpstr>
      <vt:lpstr>Times New Roman</vt:lpstr>
      <vt:lpstr>Constantia</vt:lpstr>
      <vt:lpstr>Arial Narrow</vt:lpstr>
      <vt:lpstr>Bookman Old Style</vt:lpstr>
      <vt:lpstr>Imprint MT Shadow</vt:lpstr>
      <vt:lpstr>Harlow Solid Italic</vt:lpstr>
      <vt:lpstr>Monotype Corsiva</vt:lpstr>
      <vt:lpstr>Оформление по умолчанию</vt:lpstr>
      <vt:lpstr>Elizabeth I Tudor</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The prison.</vt:lpstr>
      <vt:lpstr>Слайд 13</vt:lpstr>
      <vt:lpstr>Слайд 14</vt:lpstr>
      <vt:lpstr>Слайд 15</vt:lpstr>
      <vt:lpstr>Слайд 16</vt:lpstr>
      <vt:lpstr>Слайд 17</vt:lpstr>
      <vt:lpstr>Слайд 18</vt:lpstr>
      <vt:lpstr>Слайд 19</vt:lpstr>
      <vt:lpstr>Слайд 20</vt:lpstr>
      <vt:lpstr>Two rivals.</vt:lpstr>
      <vt:lpstr>Mary Stuart`s execution in 1587</vt:lpstr>
      <vt:lpstr>Spanish Armada.</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Катя</cp:lastModifiedBy>
  <cp:revision>139</cp:revision>
  <cp:lastPrinted>1601-01-01T00:00:00Z</cp:lastPrinted>
  <dcterms:created xsi:type="dcterms:W3CDTF">1601-01-01T00:00:00Z</dcterms:created>
  <dcterms:modified xsi:type="dcterms:W3CDTF">2014-06-05T16:21:08Z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