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8"/>
  </p:notesMasterIdLst>
  <p:sldIdLst>
    <p:sldId id="270" r:id="rId2"/>
    <p:sldId id="257" r:id="rId3"/>
    <p:sldId id="271" r:id="rId4"/>
    <p:sldId id="259" r:id="rId5"/>
    <p:sldId id="260" r:id="rId6"/>
    <p:sldId id="262" r:id="rId7"/>
    <p:sldId id="261" r:id="rId8"/>
    <p:sldId id="273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7145" autoAdjust="0"/>
    <p:restoredTop sz="94672" autoAdjust="0"/>
  </p:normalViewPr>
  <p:slideViewPr>
    <p:cSldViewPr>
      <p:cViewPr varScale="1">
        <p:scale>
          <a:sx n="102" d="100"/>
          <a:sy n="102" d="100"/>
        </p:scale>
        <p:origin x="-115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57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A30F3-65D2-4031-98A7-416AECE2E654}" type="datetimeFigureOut">
              <a:rPr lang="uk-UA" smtClean="0"/>
              <a:t>02.11.2013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17DBA-F96D-4B13-B779-1004E410169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3846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7DBA-F96D-4B13-B779-1004E410169C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6088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02.11.2013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02.11.2013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02.11.2013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Чорна та кольорова </a:t>
            </a:r>
            <a:r>
              <a:rPr lang="uk-UA" sz="36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металургія.Машинобудування</a:t>
            </a:r>
            <a:r>
              <a:rPr lang="uk-UA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uk-UA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28800"/>
            <a:ext cx="8640960" cy="5112568"/>
          </a:xfrm>
        </p:spPr>
        <p:txBody>
          <a:bodyPr>
            <a:normAutofit/>
          </a:bodyPr>
          <a:lstStyle/>
          <a:p>
            <a:pPr marL="36576" indent="0">
              <a:buNone/>
            </a:pPr>
            <a:endParaRPr lang="uk-UA" sz="1600" dirty="0" smtClean="0"/>
          </a:p>
          <a:p>
            <a:pPr marL="36576" indent="0">
              <a:buNone/>
            </a:pPr>
            <a:endParaRPr lang="uk-UA" sz="1600" dirty="0"/>
          </a:p>
          <a:p>
            <a:pPr marL="36576" indent="0">
              <a:buNone/>
            </a:pPr>
            <a:endParaRPr lang="uk-UA" sz="1600" dirty="0" smtClean="0"/>
          </a:p>
          <a:p>
            <a:pPr marL="36576" indent="0">
              <a:buNone/>
            </a:pPr>
            <a:endParaRPr lang="uk-UA" sz="1600" dirty="0"/>
          </a:p>
          <a:p>
            <a:pPr marL="36576" indent="0">
              <a:buNone/>
            </a:pPr>
            <a:endParaRPr lang="uk-UA" sz="1600" dirty="0" smtClean="0"/>
          </a:p>
          <a:p>
            <a:pPr marL="36576" indent="0">
              <a:buNone/>
            </a:pPr>
            <a:endParaRPr lang="uk-UA" sz="1600" dirty="0"/>
          </a:p>
          <a:p>
            <a:pPr marL="36576" indent="0">
              <a:buNone/>
            </a:pPr>
            <a:endParaRPr lang="uk-UA" sz="1600" dirty="0" smtClean="0"/>
          </a:p>
          <a:p>
            <a:pPr marL="36576" indent="0">
              <a:buNone/>
            </a:pPr>
            <a:endParaRPr lang="uk-UA" sz="1600" dirty="0"/>
          </a:p>
          <a:p>
            <a:pPr marL="36576" indent="0">
              <a:buNone/>
            </a:pPr>
            <a:endParaRPr lang="uk-UA" sz="1600" dirty="0" smtClean="0"/>
          </a:p>
          <a:p>
            <a:pPr marL="36576" indent="0">
              <a:buNone/>
            </a:pPr>
            <a:endParaRPr lang="uk-UA" sz="1600" dirty="0" smtClean="0"/>
          </a:p>
          <a:p>
            <a:pPr marL="36576" indent="0">
              <a:buNone/>
            </a:pPr>
            <a:endParaRPr lang="uk-UA" sz="1600" dirty="0" smtClean="0"/>
          </a:p>
          <a:p>
            <a:pPr marL="36576" indent="0">
              <a:buNone/>
            </a:pPr>
            <a:r>
              <a:rPr lang="uk-UA" sz="1400" dirty="0" smtClean="0"/>
              <a:t>Виконала:</a:t>
            </a:r>
          </a:p>
          <a:p>
            <a:pPr marL="36576" indent="0">
              <a:buNone/>
            </a:pPr>
            <a:r>
              <a:rPr lang="uk-UA" sz="1400" dirty="0"/>
              <a:t>у</a:t>
            </a:r>
            <a:r>
              <a:rPr lang="uk-UA" sz="1400" dirty="0" smtClean="0"/>
              <a:t>чениця 10-Ф класу</a:t>
            </a:r>
          </a:p>
          <a:p>
            <a:pPr marL="36576" indent="0">
              <a:buNone/>
            </a:pPr>
            <a:r>
              <a:rPr lang="uk-UA" sz="1400" dirty="0" smtClean="0"/>
              <a:t>Івано-Франківського</a:t>
            </a:r>
          </a:p>
          <a:p>
            <a:pPr marL="36576" indent="0">
              <a:buNone/>
            </a:pPr>
            <a:r>
              <a:rPr lang="uk-UA" sz="1400" dirty="0"/>
              <a:t>о</a:t>
            </a:r>
            <a:r>
              <a:rPr lang="uk-UA" sz="1400" dirty="0" smtClean="0"/>
              <a:t>бласного  ліцею-інтернату</a:t>
            </a:r>
          </a:p>
          <a:p>
            <a:pPr marL="36576" indent="0">
              <a:buNone/>
            </a:pPr>
            <a:r>
              <a:rPr lang="uk-UA" sz="1400" dirty="0"/>
              <a:t>д</a:t>
            </a:r>
            <a:r>
              <a:rPr lang="uk-UA" sz="1400" dirty="0" smtClean="0"/>
              <a:t>ля обдарованих дітей</a:t>
            </a:r>
          </a:p>
          <a:p>
            <a:pPr marL="36576" indent="0">
              <a:buNone/>
            </a:pPr>
            <a:r>
              <a:rPr lang="uk-UA" sz="1400" dirty="0" smtClean="0"/>
              <a:t>із сільської місцевості</a:t>
            </a:r>
          </a:p>
          <a:p>
            <a:pPr marL="36576" indent="0">
              <a:buNone/>
            </a:pPr>
            <a:r>
              <a:rPr lang="uk-UA" sz="1400" dirty="0" smtClean="0"/>
              <a:t>Данилів Мар</a:t>
            </a:r>
            <a:r>
              <a:rPr lang="en-US" sz="1400" dirty="0" smtClean="0"/>
              <a:t>’</a:t>
            </a:r>
            <a:r>
              <a:rPr lang="uk-UA" sz="1400" dirty="0" err="1" smtClean="0"/>
              <a:t>яна</a:t>
            </a:r>
            <a:r>
              <a:rPr lang="uk-UA" sz="1400" dirty="0" smtClean="0"/>
              <a:t> 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41878561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3529"/>
            <a:ext cx="7467600" cy="796950"/>
          </a:xfrm>
        </p:spPr>
        <p:txBody>
          <a:bodyPr>
            <a:normAutofit/>
          </a:bodyPr>
          <a:lstStyle/>
          <a:p>
            <a:r>
              <a:rPr lang="uk-UA" sz="2800" dirty="0" smtClean="0"/>
              <a:t>                    Кольорова </a:t>
            </a:r>
            <a:r>
              <a:rPr lang="uk-UA" sz="2800" dirty="0"/>
              <a:t>металургія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66" y="764704"/>
            <a:ext cx="9132033" cy="6237312"/>
          </a:xfrm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marL="36576" indent="0">
              <a:buNone/>
            </a:pPr>
            <a:r>
              <a:rPr lang="uk-UA" sz="1600" dirty="0"/>
              <a:t>Кольорова металургія – це галузь промисловості, що включає видобуток руд кольорових металів і виробництво з них металів і сплавів. </a:t>
            </a:r>
            <a:r>
              <a:rPr lang="uk-UA" sz="1600" dirty="0" smtClean="0"/>
              <a:t> </a:t>
            </a:r>
            <a:endParaRPr lang="uk-UA" sz="1600" dirty="0"/>
          </a:p>
          <a:p>
            <a:pPr marL="36576" indent="0">
              <a:buNone/>
            </a:pPr>
            <a:r>
              <a:rPr lang="uk-UA" sz="1600" dirty="0"/>
              <a:t>Найбільш поширені у господарському використанні кольорові метали об‘єднані в групи: </a:t>
            </a:r>
          </a:p>
          <a:p>
            <a:pPr marL="36576" indent="0">
              <a:buNone/>
            </a:pPr>
            <a:r>
              <a:rPr lang="uk-UA" sz="1600" dirty="0"/>
              <a:t>-         легкі метали (алюміній, титан, магній</a:t>
            </a:r>
            <a:r>
              <a:rPr lang="uk-UA" sz="1600" dirty="0" smtClean="0"/>
              <a:t>);</a:t>
            </a:r>
            <a:endParaRPr lang="uk-UA" sz="1600" dirty="0"/>
          </a:p>
          <a:p>
            <a:pPr marL="36576" indent="0">
              <a:buNone/>
            </a:pPr>
            <a:r>
              <a:rPr lang="uk-UA" sz="1600" dirty="0"/>
              <a:t>-         важкі метали (мідь, свинець, цинк, олово, нікель</a:t>
            </a:r>
            <a:r>
              <a:rPr lang="uk-UA" sz="1600" dirty="0" smtClean="0"/>
              <a:t>);</a:t>
            </a:r>
            <a:endParaRPr lang="uk-UA" sz="1600" dirty="0"/>
          </a:p>
          <a:p>
            <a:pPr marL="36576" indent="0">
              <a:buNone/>
            </a:pPr>
            <a:r>
              <a:rPr lang="uk-UA" sz="1600" dirty="0"/>
              <a:t>-         благородні метали (золото, срібло, платина</a:t>
            </a:r>
            <a:r>
              <a:rPr lang="uk-UA" sz="1600" dirty="0" smtClean="0"/>
              <a:t>);</a:t>
            </a:r>
            <a:endParaRPr lang="uk-UA" sz="1600" dirty="0"/>
          </a:p>
          <a:p>
            <a:pPr marL="36576" indent="0">
              <a:buNone/>
            </a:pPr>
            <a:r>
              <a:rPr lang="uk-UA" sz="1600" dirty="0"/>
              <a:t>-         легуючі метали (вольфрам, ванадій, молібден).</a:t>
            </a:r>
          </a:p>
          <a:p>
            <a:pPr marL="36576" indent="0">
              <a:buNone/>
            </a:pPr>
            <a:r>
              <a:rPr lang="uk-UA" sz="1600" dirty="0" smtClean="0"/>
              <a:t>Легкі </a:t>
            </a:r>
            <a:r>
              <a:rPr lang="uk-UA" sz="1600" dirty="0"/>
              <a:t>метали широко використовуються для виробництва авіаційної та космічної техніки, морських суден, обладнання для хімічних заводів. Попит на них постійно зростає. Серед легких металів найбільш поширеними в земній корі є породи, що містять алюміній. </a:t>
            </a:r>
            <a:r>
              <a:rPr lang="uk-UA" sz="1600" dirty="0" smtClean="0"/>
              <a:t>Сировиною </a:t>
            </a:r>
            <a:r>
              <a:rPr lang="uk-UA" sz="1600" dirty="0"/>
              <a:t>для отримання алюмінію є боксити. Виробництво алюмінію складається з двох стадій. Перша – отримання глинозему (окису алюмінію), тяжіє до районів видобутку бокситів. Друга – виплавка первинного алюмінію з глинозему, шляхом електролізу. </a:t>
            </a:r>
            <a:r>
              <a:rPr lang="uk-UA" sz="1600" dirty="0" smtClean="0"/>
              <a:t>Виробництво </a:t>
            </a:r>
            <a:r>
              <a:rPr lang="uk-UA" sz="1600" dirty="0"/>
              <a:t>глинозему набуло поширення в Австралії, Ямайці, Китаї, Бразилії, </a:t>
            </a:r>
            <a:r>
              <a:rPr lang="uk-UA" sz="1600" dirty="0" smtClean="0"/>
              <a:t>Росії. </a:t>
            </a:r>
            <a:r>
              <a:rPr lang="uk-UA" sz="1600" dirty="0"/>
              <a:t>А виробництво металевого алюмінію – в Росії, Австралії, Китаї і країнах, які виплавляють алюміній з імпортованої сировини (Японія, Італія, Канада, Норвегія, Німеччина, Бахрейн, ОАЕ). Серед країн-експортерів Канада займає перше місце і виробляє найдешевший алюміній. </a:t>
            </a:r>
            <a:r>
              <a:rPr lang="uk-UA" sz="1600" dirty="0" smtClean="0"/>
              <a:t> </a:t>
            </a:r>
            <a:r>
              <a:rPr lang="uk-UA" sz="1600" dirty="0"/>
              <a:t>Мідь, олово, нікель </a:t>
            </a:r>
            <a:r>
              <a:rPr lang="uk-UA" sz="1600" dirty="0" smtClean="0"/>
              <a:t>добуваються в </a:t>
            </a:r>
            <a:r>
              <a:rPr lang="uk-UA" sz="1600" dirty="0"/>
              <a:t>країнах Азії, Африки, Латинської </a:t>
            </a:r>
            <a:r>
              <a:rPr lang="uk-UA" sz="1600" dirty="0" smtClean="0"/>
              <a:t>Америки,США</a:t>
            </a:r>
            <a:r>
              <a:rPr lang="uk-UA" sz="1600" dirty="0"/>
              <a:t>, Японії, країнах Західної Європи</a:t>
            </a:r>
            <a:r>
              <a:rPr lang="uk-UA" sz="1600" dirty="0" smtClean="0"/>
              <a:t>). Найбільшим </a:t>
            </a:r>
            <a:r>
              <a:rPr lang="uk-UA" sz="1600" dirty="0"/>
              <a:t>виробником цинку і </a:t>
            </a:r>
            <a:r>
              <a:rPr lang="uk-UA" sz="1600" dirty="0" smtClean="0"/>
              <a:t>свинцю є </a:t>
            </a:r>
            <a:r>
              <a:rPr lang="uk-UA" sz="1600" dirty="0"/>
              <a:t>США, Канада, Японія, Франція, Мексика, Перу, Австралія.</a:t>
            </a:r>
          </a:p>
        </p:txBody>
      </p:sp>
    </p:spTree>
    <p:extLst>
      <p:ext uri="{BB962C8B-B14F-4D97-AF65-F5344CB8AC3E}">
        <p14:creationId xmlns:p14="http://schemas.microsoft.com/office/powerpoint/2010/main" val="347643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856984" cy="6696744"/>
          </a:xfrm>
        </p:spPr>
        <p:txBody>
          <a:bodyPr>
            <a:normAutofit fontScale="40000" lnSpcReduction="20000"/>
          </a:bodyPr>
          <a:lstStyle/>
          <a:p>
            <a:pPr marL="36576" indent="0">
              <a:buNone/>
            </a:pPr>
            <a:endParaRPr lang="uk-UA" dirty="0" smtClean="0"/>
          </a:p>
          <a:p>
            <a:pPr marL="36576" indent="0">
              <a:buNone/>
            </a:pPr>
            <a:r>
              <a:rPr lang="uk-UA" sz="4000" dirty="0" smtClean="0"/>
              <a:t>Алюмінієва </a:t>
            </a:r>
            <a:r>
              <a:rPr lang="uk-UA" sz="4000" dirty="0"/>
              <a:t>промисловість представлена двома територіально розірваними виробничими ланками. Перша з них — одержання глинозему (оксиду алюмінію) — знаходиться в країнах, які видобувають боксити. Друга, більш </a:t>
            </a:r>
            <a:r>
              <a:rPr lang="uk-UA" sz="4000" dirty="0" err="1"/>
              <a:t>енергомістка</a:t>
            </a:r>
            <a:r>
              <a:rPr lang="uk-UA" sz="4000" dirty="0"/>
              <a:t> — власне виробництво алюмінію — біля джерел дешевої енергії, переважно у розвинутих країнах. Основні країни — видобувачі бокситів — Австралія, Гвінея, Ямайка, Бразилія, Китай, Індія, Суринам. Серед виробників алюмінію (17 млн. т) порядок інший: США, Канада, Австралія, Бразилія, Китай, Норвегія. У всіх цих країнах виробництво ведеться біля великих ГЕС або в </a:t>
            </a:r>
            <a:r>
              <a:rPr lang="uk-UA" sz="4000" dirty="0" err="1"/>
              <a:t>узлах</a:t>
            </a:r>
            <a:r>
              <a:rPr lang="uk-UA" sz="4000" dirty="0"/>
              <a:t> потужних теплових електростанцій</a:t>
            </a:r>
            <a:r>
              <a:rPr lang="uk-UA" sz="4000" dirty="0" smtClean="0"/>
              <a:t>.</a:t>
            </a:r>
            <a:endParaRPr lang="uk-UA" sz="4000" dirty="0"/>
          </a:p>
          <a:p>
            <a:pPr marL="36576" indent="0">
              <a:buNone/>
            </a:pPr>
            <a:r>
              <a:rPr lang="uk-UA" sz="4000" dirty="0"/>
              <a:t>Понад 50 держав мають мідну руду. Але переважна частина покладів припадає на Чилі (1,8 трлн. т.), США (1,7 трлн т), Канаду,  Замбію, Заїр, Перу. Виробництво міді потребує багато тепла й енергії, і тому воно в своєму розміщенні орієнтоване на паливно-енергетичну промисловість. Виплавка чорнової міді зосереджена в США, Чилі, Японії, Замбії, Заїрі, Канаді, а виробництво рафінованої міді концентрується в США, Чилі, Японії, Канаді, Замбії, ФРН</a:t>
            </a:r>
            <a:r>
              <a:rPr lang="uk-UA" sz="4000" dirty="0" smtClean="0"/>
              <a:t>.</a:t>
            </a:r>
            <a:endParaRPr lang="uk-UA" sz="4000" dirty="0"/>
          </a:p>
          <a:p>
            <a:pPr marL="36576" indent="0">
              <a:buNone/>
            </a:pPr>
            <a:r>
              <a:rPr lang="uk-UA" sz="4000" dirty="0"/>
              <a:t>  Розвідані поклади свинцю і цинку є у 50 державах — найбільші з них у Китаї, США, Канаді, Австралії, Казахстані. У видобуванні свинцевої руди попереду Австралія, США, Росія, Канада, Перу і Мексика. Серед виробників металу першість утримують США, Росія, країни Західної Європи</a:t>
            </a:r>
            <a:r>
              <a:rPr lang="uk-UA" sz="4000" dirty="0" smtClean="0"/>
              <a:t>.</a:t>
            </a:r>
            <a:endParaRPr lang="uk-UA" sz="4000" dirty="0"/>
          </a:p>
          <a:p>
            <a:pPr marL="36576" indent="0">
              <a:buNone/>
            </a:pPr>
            <a:r>
              <a:rPr lang="uk-UA" sz="4000" dirty="0"/>
              <a:t>  Олово видобувають у 40 країнах, але основне виробництво олов'яних концентратів знаходиться в Китаї, Росії, Малайзії, Індонезії, Таїланді, Болівії, Нігерії</a:t>
            </a:r>
            <a:r>
              <a:rPr lang="uk-UA" sz="4000" dirty="0" smtClean="0"/>
              <a:t>.</a:t>
            </a:r>
            <a:endParaRPr lang="uk-UA" sz="4000" dirty="0"/>
          </a:p>
          <a:p>
            <a:pPr marL="36576" indent="0">
              <a:buNone/>
            </a:pPr>
            <a:r>
              <a:rPr lang="uk-UA" sz="4000" dirty="0"/>
              <a:t>  Вияви ртутної руди є у багатьох країнах, проте лише 15 держав мають промислові поклади цього металу. Серед них — Україна, Іспанія, Італія, Китай, Румунія. Промисловий видобуток ртуті здійснюється переважно в Україні, Росії, Китаї, Іспанії, Італії, Мексиці</a:t>
            </a:r>
            <a:r>
              <a:rPr lang="uk-UA" sz="4000" dirty="0" smtClean="0"/>
              <a:t>.</a:t>
            </a:r>
            <a:endParaRPr lang="uk-UA" sz="4000" dirty="0"/>
          </a:p>
          <a:p>
            <a:pPr marL="36576" indent="0">
              <a:buNone/>
            </a:pPr>
            <a:r>
              <a:rPr lang="uk-UA" sz="4000" dirty="0"/>
              <a:t>  До найбагатших країн за покладами золота належать ПАР, Росія, Танзанія, Намібія, США, Мексика, Бразилія та ін. Проте понад 90% видобутку золота припадає на шість країн — ПАР, Канаду, Росію, США, Австралію, Гану.</a:t>
            </a:r>
          </a:p>
        </p:txBody>
      </p:sp>
    </p:spTree>
    <p:extLst>
      <p:ext uri="{BB962C8B-B14F-4D97-AF65-F5344CB8AC3E}">
        <p14:creationId xmlns:p14="http://schemas.microsoft.com/office/powerpoint/2010/main" val="124174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20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7467600" cy="70609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               </a:t>
            </a:r>
            <a:r>
              <a:rPr lang="uk-UA" sz="2800" dirty="0" smtClean="0"/>
              <a:t>Машинобудування</a:t>
            </a:r>
            <a:endParaRPr lang="uk-UA" sz="28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0" y="620688"/>
            <a:ext cx="9144000" cy="5904656"/>
          </a:xfrm>
        </p:spPr>
        <p:txBody>
          <a:bodyPr>
            <a:normAutofit fontScale="85000" lnSpcReduction="10000"/>
          </a:bodyPr>
          <a:lstStyle/>
          <a:p>
            <a:pPr marL="36576" indent="0">
              <a:buNone/>
            </a:pPr>
            <a:r>
              <a:rPr lang="uk-UA" sz="1800" dirty="0"/>
              <a:t> </a:t>
            </a:r>
            <a:r>
              <a:rPr lang="uk-UA" sz="19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Машинобудування — комплексна галузь промисловості, яка виробляє знаряддя праці для господарства і техніку оборонного, виробничого та побутового призначення. В машинобудуванні зайнято понад 80 млн. осіб. У розвинутих країнах питома вага машинобудування становить 30—40% промислової продукції; у країнах, що розвиваються, — 16—18% . </a:t>
            </a:r>
            <a:endParaRPr lang="uk-UA" sz="19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36576" indent="0">
              <a:buNone/>
            </a:pPr>
            <a:r>
              <a:rPr lang="uk-UA" sz="19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Машинобудівні </a:t>
            </a:r>
            <a:r>
              <a:rPr lang="uk-UA" sz="19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підприємства розподіляються на заводи повного циклу і складальні. До складальних належать підприємства, що отримують від суміжників до 50% комплектуючих виробів. </a:t>
            </a:r>
            <a:endParaRPr lang="uk-UA" sz="19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36576" indent="0">
              <a:buNone/>
            </a:pPr>
            <a:r>
              <a:rPr lang="uk-UA" sz="19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Світове </a:t>
            </a:r>
            <a:r>
              <a:rPr lang="uk-UA" sz="19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машинобудування поділяється на загальне (35— 37%), транспортне (33—35%), електротехніку, включаючи електроніку (30—31%). Основні типи розміщення підприємств: 1) машинобудування великих центрів — різноманітне, трудомістке, не металомістке (Київ, Токіо, Париж та ін.); 2) машинобудування, яке формується на металургійних базах, — металомістке, важке;  енергомашинобудування — Харків (Україна), Пітсбург (США), </a:t>
            </a:r>
            <a:r>
              <a:rPr lang="uk-UA" sz="19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Дуйсбург</a:t>
            </a:r>
            <a:r>
              <a:rPr lang="uk-UA" sz="19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(ФРН); 3) машинобудування як обслуговуюча галузь — верстатобудування, виробництво різного технологічного обладнання — Техас (США), Баден-Вюртемберг (ФРН), </a:t>
            </a:r>
            <a:r>
              <a:rPr lang="uk-UA" sz="19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Ланкшир</a:t>
            </a:r>
            <a:r>
              <a:rPr lang="uk-UA" sz="19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(Великобританія); 4) машинобудування транспортних вузлів — суднобудування в портах, </a:t>
            </a:r>
            <a:r>
              <a:rPr lang="uk-UA" sz="19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локомотиво-вагонобудування</a:t>
            </a:r>
            <a:r>
              <a:rPr lang="uk-UA" sz="19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в залізничних вузлах і т. ін. — Миколаїв (Україна), Лос-Анджелес (США), Токай (Японія); 5) машинобудування на місці традиційних кустарних металопромислових центрів — Бірмінгем (Великобританія), </a:t>
            </a:r>
            <a:r>
              <a:rPr lang="uk-UA" sz="19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Ескільстуна</a:t>
            </a:r>
            <a:r>
              <a:rPr lang="uk-UA" sz="19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(Швеція); 6) машинобудування (головним чином складання) нових індустріальних країн (Сінгапур, Республіка Корея та ін.). На Північну Америку (США, Канаду, Мексику) припадає 1/3 світового </a:t>
            </a:r>
            <a:r>
              <a:rPr lang="uk-UA" sz="19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машинобудування </a:t>
            </a:r>
            <a:r>
              <a:rPr lang="uk-UA" sz="19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На Західну Європу припадає 25—30%. Це в основному регіон виробництва продукції масового машинобудування. Третій регіон — Східна і Південно-Східна Азія (близько 20% продукції світового машинобудування). В країнах, що розвиваються, машинобудування розвинуте неоднаково. </a:t>
            </a:r>
          </a:p>
          <a:p>
            <a:pPr marL="36576" indent="0">
              <a:buNone/>
            </a:pPr>
            <a:endParaRPr lang="uk-UA" sz="1900" dirty="0"/>
          </a:p>
        </p:txBody>
      </p:sp>
    </p:spTree>
    <p:extLst>
      <p:ext uri="{BB962C8B-B14F-4D97-AF65-F5344CB8AC3E}">
        <p14:creationId xmlns:p14="http://schemas.microsoft.com/office/powerpoint/2010/main" val="214929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92696"/>
            <a:ext cx="8280920" cy="5472608"/>
          </a:xfrm>
        </p:spPr>
        <p:txBody>
          <a:bodyPr>
            <a:normAutofit fontScale="92500"/>
          </a:bodyPr>
          <a:lstStyle/>
          <a:p>
            <a:pPr marL="36576" indent="0">
              <a:buNone/>
            </a:pPr>
            <a:r>
              <a:rPr lang="uk-UA" sz="1900" dirty="0"/>
              <a:t>В окремих </a:t>
            </a:r>
            <a:r>
              <a:rPr lang="uk-UA" sz="1900" dirty="0" smtClean="0"/>
              <a:t>країнах </a:t>
            </a:r>
            <a:r>
              <a:rPr lang="uk-UA" sz="1900" dirty="0"/>
              <a:t>розміщення машинобудування залежить від багатьох факторів. Так, підприємства з виробництва металомісткого обладнання для самого машинобудування, чорної металургії, хімічної промисловості, енергетики знаходяться в районах чорної металургії (північний схід США, Рур у ФРН, Донбас в Україні, Урал у Росії, Верхня Сілезія в Польщі і т.д.). </a:t>
            </a:r>
            <a:endParaRPr lang="uk-UA" sz="1900" dirty="0" smtClean="0"/>
          </a:p>
          <a:p>
            <a:pPr marL="36576" indent="0">
              <a:buNone/>
            </a:pPr>
            <a:r>
              <a:rPr lang="uk-UA" sz="1900" dirty="0" smtClean="0"/>
              <a:t>Приладобудування</a:t>
            </a:r>
            <a:r>
              <a:rPr lang="uk-UA" sz="1900" dirty="0"/>
              <a:t>, радіоелектроніка, виробництво точних машин розміщуються в районах, які мають трудові ресурси високої кваліфікації. У розташуванні підприємств, що випускають побутові прилади і машини, велику роль відіграють споживчий фактор, купівельний попит.</a:t>
            </a:r>
          </a:p>
          <a:p>
            <a:pPr marL="36576" indent="0">
              <a:buNone/>
            </a:pPr>
            <a:r>
              <a:rPr lang="uk-UA" sz="1900" dirty="0"/>
              <a:t>  Одна з головних галузей машинобудування — автомобілебудування. Воно значною мірою визначає стан економіки найбільших розвинутих країн. У світі щорічно виробляється 50 млн. легкових і вантажних автомобілів. Основні виробники автомобілів — Японія (12,3 млн.), США (10,9 млн.), ФРН (4,6 млн.), Франція (3,5 млн.). </a:t>
            </a:r>
            <a:endParaRPr lang="uk-UA" sz="1900" dirty="0" smtClean="0"/>
          </a:p>
          <a:p>
            <a:pPr marL="36576" indent="0">
              <a:buNone/>
            </a:pPr>
            <a:r>
              <a:rPr lang="uk-UA" sz="1900" dirty="0" smtClean="0"/>
              <a:t>До </a:t>
            </a:r>
            <a:r>
              <a:rPr lang="uk-UA" sz="1900" dirty="0"/>
              <a:t>найбільших автомобільних фірм світу належать «</a:t>
            </a:r>
            <a:r>
              <a:rPr lang="uk-UA" sz="1900" dirty="0" err="1"/>
              <a:t>Дженерал</a:t>
            </a:r>
            <a:r>
              <a:rPr lang="uk-UA" sz="1900" dirty="0"/>
              <a:t> </a:t>
            </a:r>
            <a:r>
              <a:rPr lang="uk-UA" sz="1900" dirty="0" err="1"/>
              <a:t>моторе</a:t>
            </a:r>
            <a:r>
              <a:rPr lang="uk-UA" sz="1900" dirty="0"/>
              <a:t>», «Форд», «</a:t>
            </a:r>
            <a:r>
              <a:rPr lang="uk-UA" sz="1900" dirty="0" err="1"/>
              <a:t>Краслер</a:t>
            </a:r>
            <a:r>
              <a:rPr lang="uk-UA" sz="1900" dirty="0"/>
              <a:t>» (США), «</a:t>
            </a:r>
            <a:r>
              <a:rPr lang="uk-UA" sz="1900" dirty="0" err="1"/>
              <a:t>Тойота</a:t>
            </a:r>
            <a:r>
              <a:rPr lang="uk-UA" sz="1900" dirty="0"/>
              <a:t>», «Ніссан», «</a:t>
            </a:r>
            <a:r>
              <a:rPr lang="uk-UA" sz="1900" dirty="0" err="1"/>
              <a:t>Хонда</a:t>
            </a:r>
            <a:r>
              <a:rPr lang="uk-UA" sz="1900" dirty="0"/>
              <a:t>» (Японія), «Фольксваген» (ФРН), «</a:t>
            </a:r>
            <a:r>
              <a:rPr lang="uk-UA" sz="1900" dirty="0" err="1"/>
              <a:t>Фіат</a:t>
            </a:r>
            <a:r>
              <a:rPr lang="uk-UA" sz="1900" dirty="0"/>
              <a:t>» (Італія) та ін.</a:t>
            </a:r>
          </a:p>
          <a:p>
            <a:pPr marL="36576" indent="0">
              <a:buNone/>
            </a:pPr>
            <a:r>
              <a:rPr lang="uk-UA" sz="1900" dirty="0"/>
              <a:t>	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4243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96"/>
            <a:ext cx="9144000" cy="684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197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\Рабочий стол\лайки\tumblr_m6am8empiU1qjjje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99382" y="5229200"/>
            <a:ext cx="3826768" cy="1468760"/>
          </a:xfrm>
        </p:spPr>
        <p:txBody>
          <a:bodyPr>
            <a:normAutofit/>
          </a:bodyPr>
          <a:lstStyle/>
          <a:p>
            <a:r>
              <a:rPr lang="uk-UA" dirty="0" smtClean="0"/>
              <a:t>     </a:t>
            </a:r>
            <a:r>
              <a:rPr lang="uk-UA" dirty="0" smtClean="0">
                <a:solidFill>
                  <a:schemeClr val="bg1"/>
                </a:solidFill>
              </a:rPr>
              <a:t>Дякую за увагу</a:t>
            </a:r>
            <a:endParaRPr lang="uk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9962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91680" y="260648"/>
            <a:ext cx="4536504" cy="70609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              </a:t>
            </a:r>
            <a:r>
              <a:rPr lang="uk-UA" sz="3600" dirty="0" smtClean="0"/>
              <a:t>Металургія</a:t>
            </a:r>
            <a:endParaRPr lang="uk-UA" sz="36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7504" y="908720"/>
            <a:ext cx="8784976" cy="5760640"/>
          </a:xfrm>
        </p:spPr>
        <p:style>
          <a:lnRef idx="2">
            <a:schemeClr val="accent5">
              <a:shade val="50000"/>
            </a:schemeClr>
          </a:lnRef>
          <a:fillRef idx="1003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36576" indent="0">
              <a:buNone/>
            </a:pPr>
            <a:endParaRPr lang="uk-UA" sz="2000" dirty="0" smtClean="0"/>
          </a:p>
          <a:p>
            <a:pPr marL="36576" indent="0">
              <a:buNone/>
            </a:pPr>
            <a:endParaRPr lang="uk-UA" sz="2000" dirty="0"/>
          </a:p>
          <a:p>
            <a:pPr marL="36576" indent="0">
              <a:buNone/>
            </a:pPr>
            <a:r>
              <a:rPr lang="vi-VN" sz="1900" dirty="0" smtClean="0"/>
              <a:t>Металу́ргія</a:t>
            </a:r>
            <a:r>
              <a:rPr lang="en-US" sz="1900" dirty="0" smtClean="0"/>
              <a:t> </a:t>
            </a:r>
            <a:r>
              <a:rPr lang="en-US" sz="1900" dirty="0"/>
              <a:t>— </a:t>
            </a:r>
            <a:r>
              <a:rPr lang="uk-UA" sz="1900" dirty="0" smtClean="0"/>
              <a:t>це </a:t>
            </a:r>
            <a:r>
              <a:rPr lang="vi-VN" sz="1900" dirty="0" smtClean="0"/>
              <a:t>наука</a:t>
            </a:r>
            <a:r>
              <a:rPr lang="vi-VN" sz="1900" dirty="0"/>
              <a:t>, техніка і галузь промисловості, пов'язана з одержанням металів з руд або металовмісних речовин з наданням їм необхідних властивостей. У прикладному плані </a:t>
            </a:r>
            <a:r>
              <a:rPr lang="vi-VN" sz="1900" dirty="0" smtClean="0"/>
              <a:t>—</a:t>
            </a:r>
            <a:r>
              <a:rPr lang="uk-UA" sz="1900" dirty="0" smtClean="0"/>
              <a:t> це</a:t>
            </a:r>
            <a:r>
              <a:rPr lang="vi-VN" sz="1900" dirty="0" smtClean="0"/>
              <a:t> </a:t>
            </a:r>
            <a:r>
              <a:rPr lang="vi-VN" sz="1900" dirty="0"/>
              <a:t>сукупність зв'язаних між собою галузей і стадій виробничого процесу від видобутку сировини до випуску готової продукції — чорних і кольорових металів і їх сплавів </a:t>
            </a:r>
            <a:r>
              <a:rPr lang="vi-VN" sz="1900" dirty="0" smtClean="0"/>
              <a:t>.</a:t>
            </a:r>
            <a:endParaRPr lang="vi-VN" sz="1900" dirty="0"/>
          </a:p>
          <a:p>
            <a:pPr marL="36576" indent="0">
              <a:buNone/>
            </a:pPr>
            <a:r>
              <a:rPr lang="vi-VN" sz="1900" dirty="0"/>
              <a:t>До чорних металів відносять залізо, марганець і хром. Решта — кольорові. За фізичними властивостями і призначенню кольорові метали умовно ділять </a:t>
            </a:r>
            <a:r>
              <a:rPr lang="vi-VN" sz="1900" dirty="0" smtClean="0"/>
              <a:t>на важкі</a:t>
            </a:r>
            <a:r>
              <a:rPr lang="uk-UA" sz="1900" dirty="0" smtClean="0"/>
              <a:t> </a:t>
            </a:r>
            <a:r>
              <a:rPr lang="vi-VN" sz="1900" dirty="0" smtClean="0"/>
              <a:t>(мідь</a:t>
            </a:r>
            <a:r>
              <a:rPr lang="vi-VN" sz="1900" dirty="0"/>
              <a:t>, свинець, цинк, олово, нікель) і легкі (алюміній, титан, магній</a:t>
            </a:r>
            <a:r>
              <a:rPr lang="vi-VN" sz="1900" dirty="0" smtClean="0"/>
              <a:t>).</a:t>
            </a:r>
            <a:endParaRPr lang="uk-UA" sz="1900" dirty="0" smtClean="0"/>
          </a:p>
          <a:p>
            <a:endParaRPr lang="uk-UA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416254"/>
            <a:ext cx="3240360" cy="242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16254"/>
            <a:ext cx="3829685" cy="2386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4460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           </a:t>
            </a:r>
            <a:r>
              <a:rPr lang="uk-UA" sz="4000" dirty="0" smtClean="0"/>
              <a:t>Різновиди металургії 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7467600" cy="3456383"/>
          </a:xfrm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>
            <a:normAutofit fontScale="85000" lnSpcReduction="20000"/>
          </a:bodyPr>
          <a:lstStyle/>
          <a:p>
            <a:pPr marL="36576" indent="0">
              <a:buNone/>
            </a:pPr>
            <a:r>
              <a:rPr lang="uk-UA" sz="2300" dirty="0"/>
              <a:t>Металургія підрозділяється на чорну і кольорову. Чорна металургія включає видобуток і збагачення руд чорних металів, виробництво чавуну, сталі та феросплавів. До чорної металургії відносять також виробництво прокату чорних металів, сталевих, чавунних та інших виробів з чорних металів. </a:t>
            </a:r>
            <a:r>
              <a:rPr lang="uk-UA" sz="2300" dirty="0" smtClean="0"/>
              <a:t>За фізичними властивостями та призначенням кольорові метали умовно ділять на важкі (мідь, свинець, цинк, олово, нікель) і легкі (алюміній, титан, магній).</a:t>
            </a:r>
          </a:p>
          <a:p>
            <a:pPr marL="36576" indent="0">
              <a:buNone/>
            </a:pPr>
            <a:r>
              <a:rPr lang="uk-UA" sz="2300" dirty="0" smtClean="0"/>
              <a:t>За </a:t>
            </a:r>
            <a:r>
              <a:rPr lang="uk-UA" sz="2300" dirty="0"/>
              <a:t>основним технологічним процесом підрозділяється на пірометалургію (плавлення) і гідрометалургію (видобування металів у хімічних розчинах). Різновидом пірометалургії є плазмова металургія. Крім того є вакуумна металургія, порошкова металургія, електрометалургія тощо.</a:t>
            </a:r>
          </a:p>
          <a:p>
            <a:endParaRPr lang="uk-UA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545124"/>
            <a:ext cx="3203848" cy="2402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5" y="4545125"/>
            <a:ext cx="3440854" cy="2281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3688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                        Сплави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21182761">
            <a:off x="899592" y="1052736"/>
            <a:ext cx="7467600" cy="4525963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endParaRPr lang="uk-UA" sz="1800" dirty="0"/>
          </a:p>
          <a:p>
            <a:pPr marL="36576" indent="0">
              <a:buNone/>
            </a:pPr>
            <a:r>
              <a:rPr lang="uk-UA" sz="1800" dirty="0"/>
              <a:t>Найбільш часто </a:t>
            </a:r>
            <a:r>
              <a:rPr lang="uk-UA" sz="1800" dirty="0" smtClean="0"/>
              <a:t>у металургії використовуються </a:t>
            </a:r>
            <a:r>
              <a:rPr lang="uk-UA" sz="1800" dirty="0"/>
              <a:t>сплави алюмінію, хрому, міді, заліза, магнію, нікелю, титану та цинку. Багато зусиль було приділено вивченню сплавів заліза і вуглецю. Звичайна вуглецева сталь використовується для створення дешевих, високоміцних виробів, у випадках коли вага і корозія не критичні.</a:t>
            </a:r>
          </a:p>
          <a:p>
            <a:pPr marL="36576" indent="0">
              <a:buNone/>
            </a:pPr>
            <a:endParaRPr lang="uk-UA" sz="1800" dirty="0"/>
          </a:p>
          <a:p>
            <a:pPr marL="36576" indent="0">
              <a:buNone/>
            </a:pPr>
            <a:r>
              <a:rPr lang="uk-UA" sz="1800" dirty="0"/>
              <a:t>Нержавіюча або оцинкована сталь використовується, коли важлива стійкість до корозії. Алюмінієві і магнієві сплави використовуються, коли потрібні міцність і легкість.</a:t>
            </a:r>
          </a:p>
          <a:p>
            <a:pPr marL="36576" indent="0">
              <a:buNone/>
            </a:pPr>
            <a:endParaRPr lang="uk-UA" sz="1800" dirty="0"/>
          </a:p>
          <a:p>
            <a:pPr marL="36576" indent="0">
              <a:buNone/>
            </a:pPr>
            <a:r>
              <a:rPr lang="uk-UA" sz="1800" dirty="0"/>
              <a:t>Мідно-нікелеві сплави (такі, як монель-метал) використовуються в корозійно-агресивних середовищах і для виготовлення виробів, що не намагнічуються. </a:t>
            </a:r>
            <a:r>
              <a:rPr lang="uk-UA" sz="1800" dirty="0" err="1"/>
              <a:t>суперсплави</a:t>
            </a:r>
            <a:r>
              <a:rPr lang="uk-UA" sz="1800" dirty="0"/>
              <a:t> на основі нікелю (наприклад, </a:t>
            </a:r>
            <a:r>
              <a:rPr lang="uk-UA" sz="1800" dirty="0" err="1"/>
              <a:t>інконель</a:t>
            </a:r>
            <a:r>
              <a:rPr lang="uk-UA" sz="1800" dirty="0"/>
              <a:t>) використовуються при високих температурах (турбонагнітачі, теплообмінники тощо). При дуже високих температурах використовуються монокристалічні сплави.</a:t>
            </a:r>
          </a:p>
        </p:txBody>
      </p:sp>
    </p:spTree>
    <p:extLst>
      <p:ext uri="{BB962C8B-B14F-4D97-AF65-F5344CB8AC3E}">
        <p14:creationId xmlns:p14="http://schemas.microsoft.com/office/powerpoint/2010/main" val="36409606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3687"/>
            <a:ext cx="3731918" cy="2584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894" y="3799280"/>
            <a:ext cx="3029106" cy="3029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8721"/>
            <a:ext cx="7467600" cy="77809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                </a:t>
            </a:r>
            <a:r>
              <a:rPr lang="uk-UA" sz="3200" dirty="0" smtClean="0"/>
              <a:t>Чорна </a:t>
            </a:r>
            <a:r>
              <a:rPr lang="uk-UA" sz="3200" dirty="0"/>
              <a:t>металургія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08720"/>
            <a:ext cx="8964488" cy="5544616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uk-UA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Чорна </a:t>
            </a:r>
            <a:r>
              <a:rPr lang="uk-UA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металургія – одна з базових галузей промисловості багатьох країн світу. Виробничий процес у чорній металургії складається з цілого ряду послідовних виробництв. Початковою стадією є видобуток залізної і марганцевої руд, коксівного вугілля та нерудної сировини. Далі йде збагачення руд і виробництво коксу, виплавка чавуну та сталі, виготовлення прокату і сплавів. Чорна металургія дуже матеріаломістка галузь (для отримання однієї тонни сталі використовується понад 6 тонн сировини, палива і допоміжних матеріалів). Тому підприємства чорної металургії розміщуються переважно поряд із залізорудними та вугільними басейнами. Так виникли металургійні райони Росії (Уральський, Кузнецький), України (Донецький, Придніпровський), Німеччини (Рур), Польщі (</a:t>
            </a:r>
            <a:r>
              <a:rPr lang="uk-UA" sz="18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Верхньосилезький</a:t>
            </a:r>
            <a:r>
              <a:rPr lang="uk-UA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), США (Пенсільванія), Китаю, Індії</a:t>
            </a:r>
            <a:r>
              <a:rPr lang="uk-UA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</a:t>
            </a:r>
            <a:endParaRPr lang="uk-UA" sz="1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21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4296">
            <a:off x="4501242" y="3989377"/>
            <a:ext cx="4247648" cy="2470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" y="4077072"/>
            <a:ext cx="3796515" cy="2663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8291264" cy="5904656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uk-UA" sz="2400" dirty="0" smtClean="0"/>
              <a:t>     </a:t>
            </a:r>
            <a:r>
              <a:rPr lang="uk-UA" sz="2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Основні </a:t>
            </a:r>
            <a:r>
              <a:rPr lang="uk-UA" sz="2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типи розміщення чорної металургії: </a:t>
            </a:r>
          </a:p>
          <a:p>
            <a:pPr marL="36576" indent="0">
              <a:buNone/>
            </a:pPr>
            <a:endParaRPr lang="uk-UA" sz="18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36576" indent="0">
              <a:buNone/>
            </a:pPr>
            <a:r>
              <a:rPr lang="uk-UA" sz="18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1) чорна </a:t>
            </a:r>
            <a:r>
              <a:rPr lang="uk-UA" sz="1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металургія, що працює на місцевій сировині і паливі повного циклу з різними типами заводів (Україна, США, Росія, Канада); </a:t>
            </a:r>
            <a:endParaRPr lang="uk-UA" sz="1800" dirty="0" smtClean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36576" indent="0">
              <a:buNone/>
            </a:pPr>
            <a:r>
              <a:rPr lang="uk-UA" sz="18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2</a:t>
            </a:r>
            <a:r>
              <a:rPr lang="uk-UA" sz="1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) на базі залізорудних ресурсів (Франція, Швеція); </a:t>
            </a:r>
            <a:endParaRPr lang="uk-UA" sz="1800" dirty="0" smtClean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36576" indent="0">
              <a:buNone/>
            </a:pPr>
            <a:r>
              <a:rPr lang="uk-UA" sz="18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3</a:t>
            </a:r>
            <a:r>
              <a:rPr lang="uk-UA" sz="1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) на базі коксівного вугілля (Німеччина, Польща); </a:t>
            </a:r>
            <a:endParaRPr lang="uk-UA" sz="1800" dirty="0" smtClean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36576" indent="0">
              <a:buNone/>
            </a:pPr>
            <a:r>
              <a:rPr lang="uk-UA" sz="18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4) </a:t>
            </a:r>
            <a:r>
              <a:rPr lang="uk-UA" sz="1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в портах і припортових районах. Це великі інтегровані заводи, що працюють на імпортних руді і паливі, — заводи Японії, Франції (Дюнкерк, </a:t>
            </a:r>
            <a:r>
              <a:rPr lang="uk-UA" sz="18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Фоссюр-Мер</a:t>
            </a:r>
            <a:r>
              <a:rPr lang="uk-UA" sz="1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), Великобританії (порт </a:t>
            </a:r>
            <a:r>
              <a:rPr lang="uk-UA" sz="18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Толбот</a:t>
            </a:r>
            <a:r>
              <a:rPr lang="uk-UA" sz="1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); </a:t>
            </a:r>
            <a:endParaRPr lang="uk-UA" sz="1800" dirty="0" smtClean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36576" indent="0">
              <a:buNone/>
            </a:pPr>
            <a:r>
              <a:rPr lang="uk-UA" sz="18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5</a:t>
            </a:r>
            <a:r>
              <a:rPr lang="uk-UA" sz="1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) на базі привізної сировини у великих центрах споживання сталі і прокату — США (Чикаго, Детройт); </a:t>
            </a:r>
            <a:endParaRPr lang="uk-UA" sz="1800" dirty="0" smtClean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36576" indent="0">
              <a:buNone/>
            </a:pPr>
            <a:r>
              <a:rPr lang="uk-UA" sz="18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6</a:t>
            </a:r>
            <a:r>
              <a:rPr lang="uk-UA" sz="1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) в районах споживання — невеликі заводи, переважно переробні — США, Італія, Іспанія. </a:t>
            </a:r>
            <a:endParaRPr lang="uk-UA" sz="1800" dirty="0" smtClean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36576" indent="0">
              <a:buNone/>
            </a:pPr>
            <a:r>
              <a:rPr lang="uk-UA" sz="18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7)  важливою </a:t>
            </a:r>
            <a:r>
              <a:rPr lang="uk-UA" sz="1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формою розміщення чорної металургії є не ізольовані металургійні центри, а металургійні райони. Це насамперед стосується США (</a:t>
            </a:r>
            <a:r>
              <a:rPr lang="uk-UA" sz="18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Клівленд-Детройт-Чикагський</a:t>
            </a:r>
            <a:r>
              <a:rPr lang="uk-UA" sz="1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район — 60 млн. т сталі за рік), ФРН (</a:t>
            </a:r>
            <a:r>
              <a:rPr lang="uk-UA" sz="18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Рейнсько-Вестфальський</a:t>
            </a:r>
            <a:r>
              <a:rPr lang="uk-UA" sz="1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район) і України (Донбас — Придніпров'я) — ці два райони дають близько 40 млн. т. сталі на рік.</a:t>
            </a:r>
          </a:p>
          <a:p>
            <a:pPr marL="36576" indent="0">
              <a:buNone/>
            </a:pP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85064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2145">
            <a:off x="5026760" y="3774041"/>
            <a:ext cx="3765836" cy="282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8640"/>
            <a:ext cx="8928992" cy="6480720"/>
          </a:xfrm>
        </p:spPr>
        <p:txBody>
          <a:bodyPr>
            <a:normAutofit lnSpcReduction="10000"/>
          </a:bodyPr>
          <a:lstStyle/>
          <a:p>
            <a:pPr marL="36576" indent="0">
              <a:buNone/>
            </a:pPr>
            <a:endParaRPr lang="uk-UA" sz="1800" dirty="0" smtClean="0"/>
          </a:p>
          <a:p>
            <a:pPr marL="36576" indent="0">
              <a:buNone/>
            </a:pPr>
            <a:r>
              <a:rPr lang="uk-UA" sz="1800" dirty="0" smtClean="0"/>
              <a:t>Серед </a:t>
            </a:r>
            <a:r>
              <a:rPr lang="uk-UA" sz="1800" dirty="0"/>
              <a:t>материків важлива роль за запасами залізної руди належить Південній </a:t>
            </a:r>
            <a:r>
              <a:rPr lang="uk-UA" sz="1800" dirty="0" smtClean="0"/>
              <a:t>Америці(Бразилія, Венесуела). </a:t>
            </a:r>
            <a:r>
              <a:rPr lang="uk-UA" sz="1800" dirty="0"/>
              <a:t>Чималі запаси залізної руди є і в Північній </a:t>
            </a:r>
            <a:r>
              <a:rPr lang="uk-UA" sz="1800" dirty="0" smtClean="0"/>
              <a:t>Америці(США </a:t>
            </a:r>
            <a:r>
              <a:rPr lang="uk-UA" sz="1800" dirty="0"/>
              <a:t>(25,4 млрд. т) і Канада (25,3 млрд. т.). Приблизно однакові поклади залізних руд у країнах Європи та Азії. В Західній Європі першорядне значення мають Лотаринзький залізорудний басейн (Франція та Люксембург) і родовища, пов'язані із Балтійським щитом (Швеція, Норвегія). В Азії значні запаси залізних руд у Китаю — 40 млрд. т., Індії — 19,3 млрд. т. Запаси залізної руди в Африці складають 59,4 млрд. т, де попереду Західна Африка (Ліберія, Габон, Сьєрра-Леоне, Ангола) та Південна Африка (ПАР і Зімбабве). Руди з високим вмістом заліза має Австралія. Значні поклади залізних руд в Україні, Росії, Казахстані</a:t>
            </a:r>
            <a:r>
              <a:rPr lang="uk-UA" sz="1800" dirty="0" smtClean="0"/>
              <a:t>.</a:t>
            </a:r>
            <a:endParaRPr lang="uk-UA" sz="1800" dirty="0"/>
          </a:p>
          <a:p>
            <a:pPr marL="36576" indent="0">
              <a:buNone/>
            </a:pPr>
            <a:r>
              <a:rPr lang="uk-UA" sz="1800" dirty="0" smtClean="0"/>
              <a:t>  У світі видобувається більше 1 млрд. т. залізної руди. Головні країни — експортери —   Бразилія (120 млн. т.), Австралія (95 млн. т.), Індія (33 млн. т.), Канада (30 млн. т.). До основних країн — імпортерів залізної руди належать Японія (125 млн. т.), ФРН (42 млн. т.), Республіка Корея (23 млн. т.), Франція (19 млн. т.).</a:t>
            </a:r>
          </a:p>
          <a:p>
            <a:pPr marL="36576" indent="0">
              <a:buNone/>
            </a:pPr>
            <a:r>
              <a:rPr lang="uk-UA" sz="1800" dirty="0" smtClean="0"/>
              <a:t>  Чорні метали виробляються в 67 країнах світу. Перше місце в світі за виробництвом сталі посідає Японія (97,2 млн. т.), друге — Китай (92,2 млн. т.), третє — США (88 млн. т.). Найбільшими </a:t>
            </a:r>
            <a:r>
              <a:rPr lang="uk-UA" sz="1800" dirty="0"/>
              <a:t>виробниками чорних металів є Китай, США, Росія, Японія, Бразилія, Україна, Індія. Показники виплавки сталі на душу населення найвищими є в європейських державах (</a:t>
            </a:r>
            <a:r>
              <a:rPr lang="uk-UA" sz="1800" dirty="0" err="1"/>
              <a:t>Люксембурґ</a:t>
            </a:r>
            <a:r>
              <a:rPr lang="uk-UA" sz="1800" dirty="0"/>
              <a:t>, Бельгія, Німеччина, Чехія, Україна) і в Японії. </a:t>
            </a:r>
          </a:p>
          <a:p>
            <a:pPr marL="36576" indent="0">
              <a:buNone/>
            </a:pPr>
            <a:r>
              <a:rPr lang="uk-UA" sz="1800" dirty="0" smtClean="0"/>
              <a:t>  </a:t>
            </a: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101012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4310"/>
            <a:ext cx="9144000" cy="4169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88640"/>
            <a:ext cx="7467600" cy="5760640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uk-UA" sz="2000" dirty="0"/>
              <a:t>Основними економічними умовами розвитку та розміщення чорної металургії є</a:t>
            </a:r>
            <a:r>
              <a:rPr lang="uk-UA" sz="2000" dirty="0" smtClean="0"/>
              <a:t>:</a:t>
            </a:r>
          </a:p>
          <a:p>
            <a:pPr marL="36576" indent="0">
              <a:buNone/>
            </a:pPr>
            <a:endParaRPr lang="uk-UA" sz="2000" dirty="0"/>
          </a:p>
          <a:p>
            <a:pPr marL="36576" indent="0">
              <a:buNone/>
            </a:pPr>
            <a:r>
              <a:rPr lang="uk-UA" sz="2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1. потреби </a:t>
            </a:r>
            <a:r>
              <a:rPr lang="uk-UA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країни в металі, наявність його споживача</a:t>
            </a:r>
            <a:r>
              <a:rPr lang="uk-UA" sz="2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;</a:t>
            </a:r>
            <a:endParaRPr lang="uk-UA" sz="2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36576" indent="0">
              <a:buNone/>
            </a:pPr>
            <a:r>
              <a:rPr lang="uk-UA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uk-UA" sz="2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2. наявність </a:t>
            </a:r>
            <a:r>
              <a:rPr lang="uk-UA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кваліфікованих кадрів</a:t>
            </a:r>
            <a:r>
              <a:rPr lang="uk-UA" sz="2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;</a:t>
            </a:r>
            <a:endParaRPr lang="uk-UA" sz="2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36576" indent="0">
              <a:buNone/>
            </a:pPr>
            <a:r>
              <a:rPr lang="uk-UA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uk-UA" sz="2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3.наявність </a:t>
            </a:r>
            <a:r>
              <a:rPr lang="uk-UA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транспортних шляхів</a:t>
            </a:r>
            <a:r>
              <a:rPr lang="uk-UA" sz="2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;</a:t>
            </a:r>
            <a:endParaRPr lang="uk-UA" sz="2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36576" indent="0">
              <a:buNone/>
            </a:pPr>
            <a:r>
              <a:rPr lang="uk-UA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uk-UA" sz="2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4.науково-технічний </a:t>
            </a:r>
            <a:r>
              <a:rPr lang="uk-UA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прогрес.</a:t>
            </a:r>
          </a:p>
        </p:txBody>
      </p:sp>
    </p:spTree>
    <p:extLst>
      <p:ext uri="{BB962C8B-B14F-4D97-AF65-F5344CB8AC3E}">
        <p14:creationId xmlns:p14="http://schemas.microsoft.com/office/powerpoint/2010/main" val="133864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89778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131</TotalTime>
  <Words>2177</Words>
  <Application>Microsoft Office PowerPoint</Application>
  <PresentationFormat>Экран (4:3)</PresentationFormat>
  <Paragraphs>82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Техническая</vt:lpstr>
      <vt:lpstr>Чорна та кольорова металургія.Машинобудування </vt:lpstr>
      <vt:lpstr>              Металургія</vt:lpstr>
      <vt:lpstr>           Різновиди металургії  </vt:lpstr>
      <vt:lpstr>                        Сплави </vt:lpstr>
      <vt:lpstr>                Чорна металургія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Кольорова металургія</vt:lpstr>
      <vt:lpstr>Презентация PowerPoint</vt:lpstr>
      <vt:lpstr>Презентация PowerPoint</vt:lpstr>
      <vt:lpstr>               Машинобудування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Admin</cp:lastModifiedBy>
  <cp:revision>15</cp:revision>
  <dcterms:modified xsi:type="dcterms:W3CDTF">2013-11-02T13:45:02Z</dcterms:modified>
</cp:coreProperties>
</file>