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8.jpg" ContentType="image/jpeg"/>
  <Override PartName="/ppt/media/image10.JPG" ContentType="image/jpeg"/>
  <Override PartName="/ppt/media/image11.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sldIdLst>
    <p:sldId id="256" r:id="rId2"/>
    <p:sldId id="257" r:id="rId3"/>
    <p:sldId id="260" r:id="rId4"/>
    <p:sldId id="258" r:id="rId5"/>
    <p:sldId id="259" r:id="rId6"/>
    <p:sldId id="261" r:id="rId7"/>
    <p:sldId id="262" r:id="rId8"/>
    <p:sldId id="264" r:id="rId9"/>
    <p:sldId id="265" r:id="rId10"/>
    <p:sldId id="266" r:id="rId11"/>
    <p:sldId id="263"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0795729-9195-4DD4-ACD1-A0F1AAF11AC8}" type="slidenum">
              <a:rPr lang="ru-RU" smtClean="0"/>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0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CB4AE-3B8B-4311-8067-FAC86435FF10}"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26962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3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94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74588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333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43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15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82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381842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CB4AE-3B8B-4311-8067-FAC86435FF10}"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795729-9195-4DD4-ACD1-A0F1AAF11AC8}" type="slidenum">
              <a:rPr lang="ru-RU" smtClean="0"/>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7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7CB4AE-3B8B-4311-8067-FAC86435FF10}"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389731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7CB4AE-3B8B-4311-8067-FAC86435FF10}" type="datetimeFigureOut">
              <a:rPr lang="ru-RU" smtClean="0"/>
              <a:t>14.05.2014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795729-9195-4DD4-ACD1-A0F1AAF11AC8}" type="slidenum">
              <a:rPr lang="ru-RU" smtClean="0"/>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49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7CB4AE-3B8B-4311-8067-FAC86435FF10}" type="datetimeFigureOut">
              <a:rPr lang="ru-RU" smtClean="0"/>
              <a:t>14.05.2014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795729-9195-4DD4-ACD1-A0F1AAF11AC8}"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88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CB4AE-3B8B-4311-8067-FAC86435FF10}" type="datetimeFigureOut">
              <a:rPr lang="ru-RU" smtClean="0"/>
              <a:t>14.05.2014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67949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CB4AE-3B8B-4311-8067-FAC86435FF10}"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795729-9195-4DD4-ACD1-A0F1AAF11AC8}" type="slidenum">
              <a:rPr lang="ru-RU" smtClean="0"/>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4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CB4AE-3B8B-4311-8067-FAC86435FF10}"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795729-9195-4DD4-ACD1-A0F1AAF11AC8}" type="slidenum">
              <a:rPr lang="ru-RU" smtClean="0"/>
              <a:t>‹#›</a:t>
            </a:fld>
            <a:endParaRPr lang="ru-RU"/>
          </a:p>
        </p:txBody>
      </p:sp>
    </p:spTree>
    <p:extLst>
      <p:ext uri="{BB962C8B-B14F-4D97-AF65-F5344CB8AC3E}">
        <p14:creationId xmlns:p14="http://schemas.microsoft.com/office/powerpoint/2010/main" val="34608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CB4AE-3B8B-4311-8067-FAC86435FF10}" type="datetimeFigureOut">
              <a:rPr lang="ru-RU" smtClean="0"/>
              <a:t>14.05.2014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95729-9195-4DD4-ACD1-A0F1AAF11AC8}" type="slidenum">
              <a:rPr lang="ru-RU" smtClean="0"/>
              <a:t>‹#›</a:t>
            </a:fld>
            <a:endParaRPr lang="ru-RU"/>
          </a:p>
        </p:txBody>
      </p:sp>
    </p:spTree>
    <p:extLst>
      <p:ext uri="{BB962C8B-B14F-4D97-AF65-F5344CB8AC3E}">
        <p14:creationId xmlns:p14="http://schemas.microsoft.com/office/powerpoint/2010/main" val="134765474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radius="4"/>
                    </a14:imgEffect>
                    <a14:imgEffect>
                      <a14:sharpenSoften amount="25000"/>
                    </a14:imgEffect>
                  </a14:imgLayer>
                </a14:imgProps>
              </a:ext>
              <a:ext uri="{28A0092B-C50C-407E-A947-70E740481C1C}">
                <a14:useLocalDpi xmlns:a14="http://schemas.microsoft.com/office/drawing/2010/main" val="0"/>
              </a:ext>
            </a:extLst>
          </a:blip>
          <a:srcRect t="6755" b="9068"/>
          <a:stretch/>
        </p:blipFill>
        <p:spPr>
          <a:xfrm>
            <a:off x="0" y="-9526"/>
            <a:ext cx="12192000" cy="68675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85812" y="1839188"/>
            <a:ext cx="10887075" cy="3170099"/>
          </a:xfrm>
          <a:prstGeom prst="rect">
            <a:avLst/>
          </a:prstGeom>
          <a:noFill/>
        </p:spPr>
        <p:txBody>
          <a:bodyPr wrap="square" rtlCol="0">
            <a:spAutoFit/>
          </a:bodyPr>
          <a:lstStyle/>
          <a:p>
            <a:r>
              <a:rPr lang="uk-UA" sz="20000" dirty="0" smtClean="0">
                <a:solidFill>
                  <a:schemeClr val="bg1">
                    <a:lumMod val="95000"/>
                  </a:schemeClr>
                </a:solidFill>
                <a:latin typeface="Arial Black" panose="020B0A04020102020204" pitchFamily="34" charset="0"/>
                <a:ea typeface="Batang" panose="02030600000101010101" pitchFamily="18" charset="-127"/>
              </a:rPr>
              <a:t>Швеція</a:t>
            </a:r>
            <a:endParaRPr lang="ru-RU" sz="20000" dirty="0">
              <a:solidFill>
                <a:schemeClr val="bg1">
                  <a:lumMod val="95000"/>
                </a:schemeClr>
              </a:solidFill>
              <a:latin typeface="Arial Black" panose="020B0A04020102020204" pitchFamily="34" charset="0"/>
              <a:ea typeface="Batang" panose="02030600000101010101" pitchFamily="18" charset="-127"/>
            </a:endParaRPr>
          </a:p>
        </p:txBody>
      </p:sp>
      <p:sp>
        <p:nvSpPr>
          <p:cNvPr id="6" name="TextBox 5"/>
          <p:cNvSpPr txBox="1"/>
          <p:nvPr/>
        </p:nvSpPr>
        <p:spPr>
          <a:xfrm>
            <a:off x="9277350" y="5743575"/>
            <a:ext cx="2705100" cy="923330"/>
          </a:xfrm>
          <a:prstGeom prst="rect">
            <a:avLst/>
          </a:prstGeom>
          <a:noFill/>
        </p:spPr>
        <p:txBody>
          <a:bodyPr wrap="square" rtlCol="0">
            <a:spAutoFit/>
          </a:bodyPr>
          <a:lstStyle/>
          <a:p>
            <a:pPr algn="r"/>
            <a:r>
              <a:rPr lang="uk-UA" dirty="0" smtClean="0">
                <a:solidFill>
                  <a:schemeClr val="bg2">
                    <a:lumMod val="75000"/>
                  </a:schemeClr>
                </a:solidFill>
              </a:rPr>
              <a:t>Виконала:</a:t>
            </a:r>
          </a:p>
          <a:p>
            <a:pPr algn="r"/>
            <a:r>
              <a:rPr lang="uk-UA" dirty="0" smtClean="0">
                <a:solidFill>
                  <a:schemeClr val="bg2">
                    <a:lumMod val="75000"/>
                  </a:schemeClr>
                </a:solidFill>
              </a:rPr>
              <a:t>Учениця 10-А класу</a:t>
            </a:r>
          </a:p>
          <a:p>
            <a:pPr algn="r"/>
            <a:r>
              <a:rPr lang="uk-UA" dirty="0" err="1" smtClean="0">
                <a:solidFill>
                  <a:schemeClr val="bg2">
                    <a:lumMod val="75000"/>
                  </a:schemeClr>
                </a:solidFill>
              </a:rPr>
              <a:t>Развенкова</a:t>
            </a:r>
            <a:r>
              <a:rPr lang="uk-UA" dirty="0" smtClean="0">
                <a:solidFill>
                  <a:schemeClr val="bg2">
                    <a:lumMod val="75000"/>
                  </a:schemeClr>
                </a:solidFill>
              </a:rPr>
              <a:t> Світлана</a:t>
            </a:r>
            <a:endParaRPr lang="uk-UA" dirty="0">
              <a:solidFill>
                <a:schemeClr val="bg2">
                  <a:lumMod val="75000"/>
                </a:schemeClr>
              </a:solidFill>
            </a:endParaRPr>
          </a:p>
        </p:txBody>
      </p:sp>
    </p:spTree>
    <p:extLst>
      <p:ext uri="{BB962C8B-B14F-4D97-AF65-F5344CB8AC3E}">
        <p14:creationId xmlns:p14="http://schemas.microsoft.com/office/powerpoint/2010/main" val="3810509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9175" y="962948"/>
            <a:ext cx="10096500" cy="3539430"/>
          </a:xfrm>
          <a:prstGeom prst="rect">
            <a:avLst/>
          </a:prstGeom>
        </p:spPr>
        <p:txBody>
          <a:bodyPr wrap="square">
            <a:spAutoFit/>
          </a:bodyPr>
          <a:lstStyle/>
          <a:p>
            <a:r>
              <a:rPr lang="uk-UA" sz="1600" dirty="0" smtClean="0"/>
              <a:t>     Зосередження промислового виробництва на невеликому числі дуже крупних компаній є одним з важливих чинників, сприяючих відносно високому рівню витрат на науково, — дослідницькі і дослідно-конструкторські розробки (НІОКР) в Швеції. Шведські багатонаціональні компанії входять до числа компаній з найбільш наукоємним виробництвом у світі, і за минулі роки основна частина цих НІОКР відбувалася в Швеції.</a:t>
            </a:r>
          </a:p>
          <a:p>
            <a:endParaRPr lang="uk-UA" sz="1600" dirty="0" smtClean="0"/>
          </a:p>
          <a:p>
            <a:r>
              <a:rPr lang="uk-UA" sz="1600" dirty="0" smtClean="0"/>
              <a:t>     Протягом багатьох років шведські промислові підприємства входили до числа найактивніших міжнародних інвесторів у світі, що виражається в показниках на душу населення або у відношенні до ВВП. Число трудящих, зайнятих на підприємствах шведських компаній за кордоном, також різко зросло. В наш час вважається, що 60 % зайнятих в шведських багатонаціональних компаніях працюють за межами Швеції. Протягом багатьох років обсяг шведських інвестицій за межею значного перевищував обсяг іноземних інвестицій в Швеції. Цей розрив був особливо очевидним в кінці 1980-х років, коли високі витрати і брак робочої сили утрудняли розширення виробництва для шведських компаній в самій Швеції. Проте в 1990-х роках це положення змінилося, особливо в результаті різкого зростання іноземних інвестицій в Швеції. Протягом 1991—1995 рр. обсяг прямих інвестицій, направлених до Швеції, перевищив обсяг шведських інвестицій за кордоном.</a:t>
            </a:r>
            <a:endParaRPr lang="uk-UA" sz="1600" dirty="0"/>
          </a:p>
        </p:txBody>
      </p:sp>
    </p:spTree>
    <p:extLst>
      <p:ext uri="{BB962C8B-B14F-4D97-AF65-F5344CB8AC3E}">
        <p14:creationId xmlns:p14="http://schemas.microsoft.com/office/powerpoint/2010/main" val="150482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5425" y="914400"/>
            <a:ext cx="9477376" cy="1477328"/>
          </a:xfrm>
          <a:prstGeom prst="rect">
            <a:avLst/>
          </a:prstGeom>
          <a:noFill/>
        </p:spPr>
        <p:txBody>
          <a:bodyPr wrap="square" rtlCol="0">
            <a:spAutoFit/>
          </a:bodyPr>
          <a:lstStyle/>
          <a:p>
            <a:r>
              <a:rPr lang="uk-UA" dirty="0" smtClean="0"/>
              <a:t>     Високорозвинене, механізоване </a:t>
            </a:r>
            <a:r>
              <a:rPr lang="uk-UA" b="1" dirty="0" smtClean="0"/>
              <a:t>сільське господарство </a:t>
            </a:r>
            <a:r>
              <a:rPr lang="uk-UA" dirty="0" smtClean="0"/>
              <a:t>з надлишком забезпечує потребу країни в основних видах сільськогосподарської продукції. Переважають фермерські господарства. Головна галузь - м'ясо-молочне тваринництво. Розводять велику рогату худобу, свиней, </a:t>
            </a:r>
            <a:r>
              <a:rPr lang="uk-UA" dirty="0" err="1" smtClean="0"/>
              <a:t>овець</a:t>
            </a:r>
            <a:r>
              <a:rPr lang="uk-UA" dirty="0" smtClean="0"/>
              <a:t>. Вирощують пшеницю, жито, ячмінь, овес, картоплю, цукрові буряки. Близько половини виготовлюваної продукції і значна частина продукції сільського господарства експортується.</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424" y="2549272"/>
            <a:ext cx="8305801" cy="3156204"/>
          </a:xfrm>
          <a:prstGeom prst="rect">
            <a:avLst/>
          </a:prstGeom>
        </p:spPr>
      </p:pic>
    </p:spTree>
    <p:extLst>
      <p:ext uri="{BB962C8B-B14F-4D97-AF65-F5344CB8AC3E}">
        <p14:creationId xmlns:p14="http://schemas.microsoft.com/office/powerpoint/2010/main" val="1440602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50" y="714375"/>
            <a:ext cx="9629775" cy="2000548"/>
          </a:xfrm>
          <a:prstGeom prst="rect">
            <a:avLst/>
          </a:prstGeom>
          <a:noFill/>
        </p:spPr>
        <p:txBody>
          <a:bodyPr wrap="square" rtlCol="0">
            <a:spAutoFit/>
          </a:bodyPr>
          <a:lstStyle/>
          <a:p>
            <a:pPr algn="ctr"/>
            <a:r>
              <a:rPr lang="uk-UA" sz="4400" dirty="0" smtClean="0">
                <a:latin typeface="Batang" panose="02030600000101010101" pitchFamily="18" charset="-127"/>
                <a:ea typeface="Batang" panose="02030600000101010101" pitchFamily="18" charset="-127"/>
              </a:rPr>
              <a:t>Транспорт</a:t>
            </a:r>
          </a:p>
          <a:p>
            <a:r>
              <a:rPr lang="uk-UA" sz="1600" b="1" dirty="0" smtClean="0">
                <a:latin typeface="+mj-lt"/>
                <a:ea typeface="Batang" panose="02030600000101010101" pitchFamily="18" charset="-127"/>
              </a:rPr>
              <a:t>     Залізниця.</a:t>
            </a:r>
            <a:r>
              <a:rPr lang="uk-UA" sz="1600" dirty="0" smtClean="0">
                <a:latin typeface="+mj-lt"/>
                <a:ea typeface="Batang" panose="02030600000101010101" pitchFamily="18" charset="-127"/>
              </a:rPr>
              <a:t> Великими перевізником є державна пасажирська компанія «</a:t>
            </a:r>
            <a:r>
              <a:rPr lang="en-US" sz="1600" dirty="0" smtClean="0">
                <a:latin typeface="+mj-lt"/>
                <a:ea typeface="Batang" panose="02030600000101010101" pitchFamily="18" charset="-127"/>
              </a:rPr>
              <a:t>SJ AB», </a:t>
            </a:r>
            <a:r>
              <a:rPr lang="uk-UA" sz="1600" dirty="0" err="1" smtClean="0">
                <a:latin typeface="+mj-lt"/>
                <a:ea typeface="Batang" panose="02030600000101010101" pitchFamily="18" charset="-127"/>
              </a:rPr>
              <a:t>дансько</a:t>
            </a:r>
            <a:r>
              <a:rPr lang="uk-UA" sz="1600" dirty="0" smtClean="0">
                <a:latin typeface="+mj-lt"/>
                <a:ea typeface="Batang" panose="02030600000101010101" pitchFamily="18" charset="-127"/>
              </a:rPr>
              <a:t>-британська компанія </a:t>
            </a:r>
            <a:r>
              <a:rPr lang="en-US" sz="1600" dirty="0" err="1" smtClean="0">
                <a:latin typeface="+mj-lt"/>
                <a:ea typeface="Batang" panose="02030600000101010101" pitchFamily="18" charset="-127"/>
              </a:rPr>
              <a:t>DSBFirst</a:t>
            </a:r>
            <a:r>
              <a:rPr lang="en-US" sz="1600" dirty="0" smtClean="0">
                <a:latin typeface="+mj-lt"/>
                <a:ea typeface="Batang" panose="02030600000101010101" pitchFamily="18" charset="-127"/>
              </a:rPr>
              <a:t>, </a:t>
            </a:r>
            <a:r>
              <a:rPr lang="uk-UA" sz="1600" dirty="0" smtClean="0">
                <a:latin typeface="+mj-lt"/>
                <a:ea typeface="Batang" panose="02030600000101010101" pitchFamily="18" charset="-127"/>
              </a:rPr>
              <a:t>вантажна компанія </a:t>
            </a:r>
            <a:r>
              <a:rPr lang="en-US" sz="1600" dirty="0" smtClean="0">
                <a:latin typeface="+mj-lt"/>
                <a:ea typeface="Batang" panose="02030600000101010101" pitchFamily="18" charset="-127"/>
              </a:rPr>
              <a:t>Green Cargo </a:t>
            </a:r>
            <a:r>
              <a:rPr lang="uk-UA" sz="1600" dirty="0" smtClean="0">
                <a:latin typeface="+mj-lt"/>
                <a:ea typeface="Batang" panose="02030600000101010101" pitchFamily="18" charset="-127"/>
              </a:rPr>
              <a:t>та </a:t>
            </a:r>
            <a:r>
              <a:rPr lang="en-US" sz="1600" dirty="0" err="1" smtClean="0">
                <a:latin typeface="+mj-lt"/>
                <a:ea typeface="Batang" panose="02030600000101010101" pitchFamily="18" charset="-127"/>
              </a:rPr>
              <a:t>Tågkompaniet</a:t>
            </a:r>
            <a:r>
              <a:rPr lang="en-US" sz="1600" dirty="0" smtClean="0">
                <a:latin typeface="+mj-lt"/>
                <a:ea typeface="Batang" panose="02030600000101010101" pitchFamily="18" charset="-127"/>
              </a:rPr>
              <a:t>. </a:t>
            </a:r>
            <a:r>
              <a:rPr lang="uk-UA" sz="1600" dirty="0" smtClean="0">
                <a:latin typeface="+mj-lt"/>
                <a:ea typeface="Batang" panose="02030600000101010101" pitchFamily="18" charset="-127"/>
              </a:rPr>
              <a:t>У Швеції загалом 11 663 кілометри залізничних колій (включаючи 3594 км приватних колій графства), майже повністю стандартизовано ширину колії. За даними 2008 р. належить шведській національній залізниці 9227 км стандартної колії: 11568 км 1435 мм колії (7531 км колій електрифіковано, а 1152 км двоколійні). Вузька колія (калібрувальна): 65 км з 891 мм.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637" y="2973020"/>
            <a:ext cx="4629150" cy="283535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251" y="2973020"/>
            <a:ext cx="4220301" cy="2838152"/>
          </a:xfrm>
          <a:prstGeom prst="rect">
            <a:avLst/>
          </a:prstGeom>
        </p:spPr>
      </p:pic>
    </p:spTree>
    <p:extLst>
      <p:ext uri="{BB962C8B-B14F-4D97-AF65-F5344CB8AC3E}">
        <p14:creationId xmlns:p14="http://schemas.microsoft.com/office/powerpoint/2010/main" val="362876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2" y="723900"/>
            <a:ext cx="10125073" cy="5262979"/>
          </a:xfrm>
          <a:prstGeom prst="rect">
            <a:avLst/>
          </a:prstGeom>
          <a:noFill/>
        </p:spPr>
        <p:txBody>
          <a:bodyPr wrap="square" rtlCol="0">
            <a:spAutoFit/>
          </a:bodyPr>
          <a:lstStyle/>
          <a:p>
            <a:r>
              <a:rPr lang="uk-UA" sz="1600" b="1" dirty="0" smtClean="0"/>
              <a:t>     Автотранспорт. </a:t>
            </a:r>
            <a:r>
              <a:rPr lang="uk-UA" sz="1600" dirty="0" smtClean="0"/>
              <a:t>Як і всі сусіди, Швеція має правосторонній рух з 1967 р. після референдуму в 1955 р.. У Швеції був лівосторонній рух (швед. </a:t>
            </a:r>
            <a:r>
              <a:rPr lang="en-US" sz="1600" dirty="0" err="1" smtClean="0"/>
              <a:t>Vänstertrafik</a:t>
            </a:r>
            <a:r>
              <a:rPr lang="en-US" sz="1600" dirty="0" smtClean="0"/>
              <a:t>) </a:t>
            </a:r>
            <a:r>
              <a:rPr lang="uk-UA" sz="1600" dirty="0" smtClean="0"/>
              <a:t>приблизно з 1736 р., що призводить до помилок відвідувачів цієї країни. У 1963 р. Риксдаг прийняв закон переходу на правосторонній рух. Цей перехід відбувся у неділю в 5 годині ранку 3 вересня 1967 року, який став відомим у Швеції як швед. </a:t>
            </a:r>
            <a:r>
              <a:rPr lang="en-US" sz="1600" dirty="0" err="1" smtClean="0"/>
              <a:t>Dagen</a:t>
            </a:r>
            <a:r>
              <a:rPr lang="en-US" sz="1600" dirty="0" smtClean="0"/>
              <a:t> H (H-Day), </a:t>
            </a:r>
            <a:r>
              <a:rPr lang="uk-UA" sz="1600" dirty="0" smtClean="0"/>
              <a:t>тобто постійний '</a:t>
            </a:r>
            <a:r>
              <a:rPr lang="en-US" sz="1600" dirty="0" smtClean="0"/>
              <a:t>H' (</a:t>
            </a:r>
            <a:r>
              <a:rPr lang="uk-UA" sz="1600" dirty="0" smtClean="0"/>
              <a:t>від швед. </a:t>
            </a:r>
            <a:r>
              <a:rPr lang="en-US" sz="1600" dirty="0" err="1" smtClean="0"/>
              <a:t>Högertrafik</a:t>
            </a:r>
            <a:r>
              <a:rPr lang="en-US" sz="1600" dirty="0" smtClean="0"/>
              <a:t>) </a:t>
            </a:r>
            <a:r>
              <a:rPr lang="uk-UA" sz="1600" dirty="0" smtClean="0"/>
              <a:t>або правосторонній рух. Оскільки шведські автомобілі були з лівостороннім керуванням, експерти припустили, що зміни їзди по праву сторону призведуть до скорочення аварій. Оскільки водії матимуть кращий огляд дороги попереду. Дійсно, смертельні випадки і автопригоди з участю пішоходів за статистикою зробили різке падіння, у результаті такої реформи. Але було це ймовірно через водіїв, котрі намагалися спочатку бути більш обережними, через дуже низьке обмеження швидкості. Але статистика нещасних випадків незабаром повернулася в майже такий же стан, як і раніше. Станом на 2009 рік в Швеції 572 900 км автодоріг. Автомагістралі з'єднують через </a:t>
            </a:r>
            <a:r>
              <a:rPr lang="uk-UA" sz="1600" dirty="0" err="1" smtClean="0"/>
              <a:t>Ересуннський</a:t>
            </a:r>
            <a:r>
              <a:rPr lang="uk-UA" sz="1600" dirty="0" smtClean="0"/>
              <a:t> міст м. Стокгольм і м. Гетеборг, Уппсала і </a:t>
            </a:r>
            <a:r>
              <a:rPr lang="uk-UA" sz="1600" dirty="0" err="1" smtClean="0"/>
              <a:t>Уддевалла</a:t>
            </a:r>
            <a:r>
              <a:rPr lang="uk-UA" sz="1600" dirty="0" smtClean="0"/>
              <a:t>. Система автодоріг розширюється. Найдовша безперервна автомагістраль </a:t>
            </a:r>
            <a:r>
              <a:rPr lang="uk-UA" sz="1600" dirty="0" err="1" smtClean="0"/>
              <a:t>Вернаму-Євле</a:t>
            </a:r>
            <a:r>
              <a:rPr lang="uk-UA" sz="1600" dirty="0" smtClean="0"/>
              <a:t> (№ </a:t>
            </a:r>
            <a:r>
              <a:rPr lang="en-US" sz="1600" dirty="0" smtClean="0"/>
              <a:t>E4; </a:t>
            </a:r>
            <a:r>
              <a:rPr lang="uk-UA" sz="1600" dirty="0" smtClean="0"/>
              <a:t>має 585 км довжини) і </a:t>
            </a:r>
            <a:r>
              <a:rPr lang="uk-UA" sz="1600" dirty="0" err="1" smtClean="0"/>
              <a:t>Раббалшеде-Веллінге</a:t>
            </a:r>
            <a:r>
              <a:rPr lang="uk-UA" sz="1600" dirty="0" smtClean="0"/>
              <a:t> (№ </a:t>
            </a:r>
            <a:r>
              <a:rPr lang="en-US" sz="1600" dirty="0" smtClean="0"/>
              <a:t>E6, 412 </a:t>
            </a:r>
            <a:r>
              <a:rPr lang="uk-UA" sz="1600" dirty="0" smtClean="0"/>
              <a:t>км довжини). У 2013 р. продовжена автомагістраль між </a:t>
            </a:r>
            <a:r>
              <a:rPr lang="uk-UA" sz="1600" dirty="0" err="1" smtClean="0"/>
              <a:t>Треллеборг</a:t>
            </a:r>
            <a:r>
              <a:rPr lang="uk-UA" sz="1600" dirty="0" smtClean="0"/>
              <a:t> в Швеції і Осло в Норвегії.</a:t>
            </a:r>
          </a:p>
          <a:p>
            <a:r>
              <a:rPr lang="uk-UA" sz="1600" b="1" dirty="0" smtClean="0"/>
              <a:t>     Трамвай.</a:t>
            </a:r>
            <a:r>
              <a:rPr lang="uk-UA" sz="1600" dirty="0" smtClean="0"/>
              <a:t> Трамваї використовуються в </a:t>
            </a:r>
            <a:r>
              <a:rPr lang="uk-UA" sz="1600" dirty="0" err="1" smtClean="0"/>
              <a:t>Норрчепінгу</a:t>
            </a:r>
            <a:r>
              <a:rPr lang="uk-UA" sz="1600" dirty="0" smtClean="0"/>
              <a:t> і Стокгольмі та </a:t>
            </a:r>
            <a:r>
              <a:rPr lang="uk-UA" sz="1600" dirty="0" err="1" smtClean="0"/>
              <a:t>Гетебургу</a:t>
            </a:r>
            <a:r>
              <a:rPr lang="uk-UA" sz="1600" dirty="0" smtClean="0"/>
              <a:t>.</a:t>
            </a:r>
          </a:p>
          <a:p>
            <a:r>
              <a:rPr lang="uk-UA" sz="1600" dirty="0" smtClean="0"/>
              <a:t>У </a:t>
            </a:r>
            <a:r>
              <a:rPr lang="uk-UA" sz="1600" dirty="0" err="1" smtClean="0"/>
              <a:t>Гетеборзі</a:t>
            </a:r>
            <a:r>
              <a:rPr lang="uk-UA" sz="1600" dirty="0" smtClean="0"/>
              <a:t> є сама велика трамвайна мережа в Північній Європі (Скандинавії), що становить 80 км довжини колії міста з 190 км загальної довжини трамвайної колії усієї Швеції.</a:t>
            </a:r>
          </a:p>
          <a:p>
            <a:r>
              <a:rPr lang="uk-UA" sz="1600" dirty="0" smtClean="0"/>
              <a:t>Стокгольм раніше мав велику трамвайну мережу, але розбудову цього транспорту припинили на користь автобусів і метро м. Стокгольма. Відродження трамвайної мережі було в будівництві стокгольмської лінії «</a:t>
            </a:r>
            <a:r>
              <a:rPr lang="uk-UA" sz="1600" dirty="0" err="1" smtClean="0"/>
              <a:t>Тварбанан</a:t>
            </a:r>
            <a:r>
              <a:rPr lang="uk-UA" sz="1600" dirty="0" smtClean="0"/>
              <a:t>» (швед. </a:t>
            </a:r>
            <a:r>
              <a:rPr lang="en-US" sz="1600" dirty="0" err="1" smtClean="0"/>
              <a:t>Tvärbanan</a:t>
            </a:r>
            <a:r>
              <a:rPr lang="en-US" sz="1600" dirty="0" smtClean="0"/>
              <a:t>) </a:t>
            </a:r>
            <a:r>
              <a:rPr lang="uk-UA" sz="1600" dirty="0" smtClean="0"/>
              <a:t>у кінці 1990 р. і на початку 2000-х років, окрім ліній «</a:t>
            </a:r>
            <a:r>
              <a:rPr lang="uk-UA" sz="1600" dirty="0" err="1" smtClean="0"/>
              <a:t>Нокебібанан</a:t>
            </a:r>
            <a:r>
              <a:rPr lang="uk-UA" sz="1600" dirty="0" smtClean="0"/>
              <a:t>» (швед. </a:t>
            </a:r>
            <a:r>
              <a:rPr lang="en-US" sz="1600" dirty="0" err="1" smtClean="0"/>
              <a:t>Nockebybanan</a:t>
            </a:r>
            <a:r>
              <a:rPr lang="en-US" sz="1600" dirty="0" smtClean="0"/>
              <a:t>), «</a:t>
            </a:r>
            <a:r>
              <a:rPr lang="uk-UA" sz="1600" dirty="0" err="1" smtClean="0"/>
              <a:t>Лідінобанан</a:t>
            </a:r>
            <a:r>
              <a:rPr lang="uk-UA" sz="1600" dirty="0" smtClean="0"/>
              <a:t>» (швед. </a:t>
            </a:r>
            <a:r>
              <a:rPr lang="en-US" sz="1600" dirty="0" err="1" smtClean="0"/>
              <a:t>Lidingöbanan</a:t>
            </a:r>
            <a:r>
              <a:rPr lang="en-US" sz="1600" dirty="0" smtClean="0"/>
              <a:t>), «</a:t>
            </a:r>
            <a:r>
              <a:rPr lang="uk-UA" sz="1600" dirty="0" err="1" smtClean="0"/>
              <a:t>Юргорден</a:t>
            </a:r>
            <a:r>
              <a:rPr lang="uk-UA" sz="1600" dirty="0" smtClean="0"/>
              <a:t>» (швед. </a:t>
            </a:r>
            <a:r>
              <a:rPr lang="en-US" sz="1600" dirty="0" err="1" smtClean="0"/>
              <a:t>Djurgården</a:t>
            </a:r>
            <a:r>
              <a:rPr lang="en-US" sz="1600" dirty="0" smtClean="0"/>
              <a:t>).</a:t>
            </a:r>
          </a:p>
          <a:p>
            <a:r>
              <a:rPr lang="uk-UA" sz="1600" dirty="0" err="1" smtClean="0"/>
              <a:t>Норрчепінг</a:t>
            </a:r>
            <a:r>
              <a:rPr lang="uk-UA" sz="1600" dirty="0" smtClean="0"/>
              <a:t> має досить невелику, але зростаючу трамвайну мережу.</a:t>
            </a:r>
            <a:endParaRPr lang="uk-UA" sz="1600" b="1" dirty="0"/>
          </a:p>
        </p:txBody>
      </p:sp>
    </p:spTree>
    <p:extLst>
      <p:ext uri="{BB962C8B-B14F-4D97-AF65-F5344CB8AC3E}">
        <p14:creationId xmlns:p14="http://schemas.microsoft.com/office/powerpoint/2010/main" val="275729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47725"/>
            <a:ext cx="10134600" cy="5262979"/>
          </a:xfrm>
          <a:prstGeom prst="rect">
            <a:avLst/>
          </a:prstGeom>
          <a:noFill/>
        </p:spPr>
        <p:txBody>
          <a:bodyPr wrap="square" rtlCol="0">
            <a:spAutoFit/>
          </a:bodyPr>
          <a:lstStyle/>
          <a:p>
            <a:r>
              <a:rPr lang="uk-UA" sz="1600" b="1" dirty="0" smtClean="0"/>
              <a:t>     Метрополітен</a:t>
            </a:r>
            <a:r>
              <a:rPr lang="uk-UA" sz="1600" dirty="0" smtClean="0"/>
              <a:t> є тільки в столиці Швеції в м. Стокгольм.</a:t>
            </a:r>
          </a:p>
          <a:p>
            <a:r>
              <a:rPr lang="uk-UA" sz="1600" b="1" dirty="0" smtClean="0"/>
              <a:t>     Авіатранспорт.</a:t>
            </a:r>
            <a:r>
              <a:rPr lang="uk-UA" sz="1600" dirty="0" smtClean="0"/>
              <a:t> Аеропорти є у всіх великих містах («</a:t>
            </a:r>
            <a:r>
              <a:rPr lang="uk-UA" sz="1600" dirty="0" err="1" smtClean="0"/>
              <a:t>Єнчепінг</a:t>
            </a:r>
            <a:r>
              <a:rPr lang="uk-UA" sz="1600" dirty="0" smtClean="0"/>
              <a:t>», «</a:t>
            </a:r>
            <a:r>
              <a:rPr lang="uk-UA" sz="1600" dirty="0" err="1" smtClean="0"/>
              <a:t>Лулео</a:t>
            </a:r>
            <a:r>
              <a:rPr lang="uk-UA" sz="1600" dirty="0" smtClean="0"/>
              <a:t>», «Мальме-</a:t>
            </a:r>
            <a:r>
              <a:rPr lang="uk-UA" sz="1600" dirty="0" err="1" smtClean="0"/>
              <a:t>Стуруп</a:t>
            </a:r>
            <a:r>
              <a:rPr lang="uk-UA" sz="1600" dirty="0" smtClean="0"/>
              <a:t>», «Стокгольм-</a:t>
            </a:r>
            <a:r>
              <a:rPr lang="uk-UA" sz="1600" dirty="0" err="1" smtClean="0"/>
              <a:t>Арланда</a:t>
            </a:r>
            <a:r>
              <a:rPr lang="uk-UA" sz="1600" dirty="0" smtClean="0"/>
              <a:t>», «Стокгольм-</a:t>
            </a:r>
            <a:r>
              <a:rPr lang="uk-UA" sz="1600" dirty="0" err="1" smtClean="0"/>
              <a:t>Бромма</a:t>
            </a:r>
            <a:r>
              <a:rPr lang="uk-UA" sz="1600" dirty="0" smtClean="0"/>
              <a:t>», «Стокгольм-</a:t>
            </a:r>
            <a:r>
              <a:rPr lang="uk-UA" sz="1600" dirty="0" err="1" smtClean="0"/>
              <a:t>Скавста</a:t>
            </a:r>
            <a:r>
              <a:rPr lang="uk-UA" sz="1600" dirty="0" smtClean="0"/>
              <a:t>», «Гетеборг-</a:t>
            </a:r>
            <a:r>
              <a:rPr lang="uk-UA" sz="1600" dirty="0" err="1" smtClean="0"/>
              <a:t>Ландветтер</a:t>
            </a:r>
            <a:r>
              <a:rPr lang="uk-UA" sz="1600" dirty="0" smtClean="0"/>
              <a:t>», «Гетеборг-Сіті», «</a:t>
            </a:r>
            <a:r>
              <a:rPr lang="uk-UA" sz="1600" dirty="0" err="1" smtClean="0"/>
              <a:t>Умео</a:t>
            </a:r>
            <a:r>
              <a:rPr lang="uk-UA" sz="1600" dirty="0" smtClean="0"/>
              <a:t>», «</a:t>
            </a:r>
            <a:r>
              <a:rPr lang="uk-UA" sz="1600" dirty="0" err="1" smtClean="0"/>
              <a:t>Векше-Смоланд</a:t>
            </a:r>
            <a:r>
              <a:rPr lang="uk-UA" sz="1600" dirty="0" smtClean="0"/>
              <a:t>» та інші).</a:t>
            </a:r>
          </a:p>
          <a:p>
            <a:r>
              <a:rPr lang="uk-UA" sz="1600" dirty="0" smtClean="0"/>
              <a:t>Аеропорти — з твердим покриттям злітно-посадкових смуг (ЗПС):</a:t>
            </a:r>
          </a:p>
          <a:p>
            <a:r>
              <a:rPr lang="uk-UA" sz="1600" dirty="0" smtClean="0"/>
              <a:t>(Велика кількість військових аеродромів існують із різною довжиною ЗПС, як правило менш 1000 м) Усього (дані — 2012 р.): 149 аеропортів — понад 3047 м: 3 аеропорти («</a:t>
            </a:r>
            <a:r>
              <a:rPr lang="uk-UA" sz="1600" dirty="0" err="1" smtClean="0"/>
              <a:t>Арланда</a:t>
            </a:r>
            <a:r>
              <a:rPr lang="uk-UA" sz="1600" dirty="0" smtClean="0"/>
              <a:t>» у Стокгольмі, </a:t>
            </a:r>
            <a:r>
              <a:rPr lang="uk-UA" sz="1600" dirty="0" err="1" smtClean="0"/>
              <a:t>Ландветер</a:t>
            </a:r>
            <a:r>
              <a:rPr lang="uk-UA" sz="1600" dirty="0" smtClean="0"/>
              <a:t> у </a:t>
            </a:r>
            <a:r>
              <a:rPr lang="uk-UA" sz="1600" dirty="0" err="1" smtClean="0"/>
              <a:t>Вестра-Йоталанд</a:t>
            </a:r>
            <a:r>
              <a:rPr lang="uk-UA" sz="1600" dirty="0" smtClean="0"/>
              <a:t>, «</a:t>
            </a:r>
            <a:r>
              <a:rPr lang="uk-UA" sz="1600" dirty="0" err="1" smtClean="0"/>
              <a:t>Лулео</a:t>
            </a:r>
            <a:r>
              <a:rPr lang="uk-UA" sz="1600" dirty="0" smtClean="0"/>
              <a:t>») — від 2438 до 3047 м: 12 а. — з 1524 до 2437 м: 74 а. — від 914 до 1523 м: 23 а. — 914 м.: 37 а.</a:t>
            </a:r>
          </a:p>
          <a:p>
            <a:r>
              <a:rPr lang="uk-UA" sz="1600" dirty="0" smtClean="0"/>
              <a:t>Аеропорти — з ґрунтовими злітно-посадковими смугами:</a:t>
            </a:r>
          </a:p>
          <a:p>
            <a:r>
              <a:rPr lang="uk-UA" sz="1600" dirty="0" smtClean="0"/>
              <a:t>Всього (дані — 2012 р.): 81 а. — від 914 до 1523 м: 5 а. — 914 м: 76 а.</a:t>
            </a:r>
          </a:p>
          <a:p>
            <a:r>
              <a:rPr lang="uk-UA" sz="1600" dirty="0" smtClean="0"/>
              <a:t>Вертолітні майданчики — 2 а. (дані — 2012 р.). Кожна лікарня, аеропорт і військова база Швеції має вертолітні майданчики.</a:t>
            </a:r>
          </a:p>
          <a:p>
            <a:r>
              <a:rPr lang="uk-UA" sz="1600" b="1" dirty="0" smtClean="0"/>
              <a:t>     Газо-транспорт.</a:t>
            </a:r>
            <a:r>
              <a:rPr lang="uk-UA" sz="1600" dirty="0" smtClean="0"/>
              <a:t> На території Швеції проходить газопровід завдовжки 786 км.</a:t>
            </a:r>
          </a:p>
          <a:p>
            <a:r>
              <a:rPr lang="uk-UA" sz="1600" b="1" dirty="0" smtClean="0"/>
              <a:t>     Морський транспорт.</a:t>
            </a:r>
            <a:r>
              <a:rPr lang="uk-UA" sz="1600" dirty="0" smtClean="0"/>
              <a:t> Швеція має вихід в Балтійське море, функціонують морські порти та гавані: Гетеборг, </a:t>
            </a:r>
            <a:r>
              <a:rPr lang="uk-UA" sz="1600" dirty="0" err="1" smtClean="0"/>
              <a:t>Євле</a:t>
            </a:r>
            <a:r>
              <a:rPr lang="uk-UA" sz="1600" dirty="0" smtClean="0"/>
              <a:t>, </a:t>
            </a:r>
            <a:r>
              <a:rPr lang="uk-UA" sz="1600" dirty="0" err="1" smtClean="0"/>
              <a:t>Гальмстад</a:t>
            </a:r>
            <a:r>
              <a:rPr lang="uk-UA" sz="1600" dirty="0" smtClean="0"/>
              <a:t>, </a:t>
            </a:r>
            <a:r>
              <a:rPr lang="uk-UA" sz="1600" dirty="0" err="1" smtClean="0"/>
              <a:t>Гельсінборг</a:t>
            </a:r>
            <a:r>
              <a:rPr lang="uk-UA" sz="1600" dirty="0" smtClean="0"/>
              <a:t>, </a:t>
            </a:r>
            <a:r>
              <a:rPr lang="uk-UA" sz="1600" dirty="0" err="1" smtClean="0"/>
              <a:t>Худіксвалль</a:t>
            </a:r>
            <a:r>
              <a:rPr lang="uk-UA" sz="1600" dirty="0" smtClean="0"/>
              <a:t>, Кальмар, </a:t>
            </a:r>
            <a:r>
              <a:rPr lang="uk-UA" sz="1600" dirty="0" err="1" smtClean="0"/>
              <a:t>Капеллхор</a:t>
            </a:r>
            <a:r>
              <a:rPr lang="uk-UA" sz="1600" dirty="0" smtClean="0"/>
              <a:t>, </a:t>
            </a:r>
            <a:r>
              <a:rPr lang="uk-UA" sz="1600" dirty="0" err="1" smtClean="0"/>
              <a:t>Норрчепінг</a:t>
            </a:r>
            <a:r>
              <a:rPr lang="uk-UA" sz="1600" dirty="0" smtClean="0"/>
              <a:t>, Мальме, </a:t>
            </a:r>
            <a:r>
              <a:rPr lang="uk-UA" sz="1600" dirty="0" err="1" smtClean="0"/>
              <a:t>Лідчепінг</a:t>
            </a:r>
            <a:r>
              <a:rPr lang="uk-UA" sz="1600" dirty="0" smtClean="0"/>
              <a:t>, </a:t>
            </a:r>
            <a:r>
              <a:rPr lang="uk-UA" sz="1600" dirty="0" err="1" smtClean="0"/>
              <a:t>Карлскруна</a:t>
            </a:r>
            <a:r>
              <a:rPr lang="uk-UA" sz="1600" dirty="0" smtClean="0"/>
              <a:t>, Стокгольм, </a:t>
            </a:r>
            <a:r>
              <a:rPr lang="uk-UA" sz="1600" dirty="0" err="1" smtClean="0"/>
              <a:t>Сундсвалль</a:t>
            </a:r>
            <a:r>
              <a:rPr lang="uk-UA" sz="1600" dirty="0" smtClean="0"/>
              <a:t>, </a:t>
            </a:r>
            <a:r>
              <a:rPr lang="uk-UA" sz="1600" dirty="0" err="1" smtClean="0"/>
              <a:t>Нюнесхамн</a:t>
            </a:r>
            <a:r>
              <a:rPr lang="uk-UA" sz="1600" dirty="0" smtClean="0"/>
              <a:t>, </a:t>
            </a:r>
            <a:r>
              <a:rPr lang="uk-UA" sz="1600" dirty="0" err="1" smtClean="0"/>
              <a:t>Карлсхамн</a:t>
            </a:r>
            <a:r>
              <a:rPr lang="uk-UA" sz="1600" dirty="0" smtClean="0"/>
              <a:t>, </a:t>
            </a:r>
            <a:r>
              <a:rPr lang="uk-UA" sz="1600" dirty="0" err="1" smtClean="0"/>
              <a:t>Сольвесборг</a:t>
            </a:r>
            <a:r>
              <a:rPr lang="uk-UA" sz="1600" dirty="0" smtClean="0"/>
              <a:t>, </a:t>
            </a:r>
            <a:r>
              <a:rPr lang="uk-UA" sz="1600" dirty="0" err="1" smtClean="0"/>
              <a:t>Треллеборг</a:t>
            </a:r>
            <a:r>
              <a:rPr lang="uk-UA" sz="1600" dirty="0" smtClean="0"/>
              <a:t>, </a:t>
            </a:r>
            <a:r>
              <a:rPr lang="uk-UA" sz="1600" dirty="0" err="1" smtClean="0"/>
              <a:t>Варберг</a:t>
            </a:r>
            <a:r>
              <a:rPr lang="uk-UA" sz="1600" dirty="0" smtClean="0"/>
              <a:t>, </a:t>
            </a:r>
            <a:r>
              <a:rPr lang="uk-UA" sz="1600" dirty="0" err="1" smtClean="0"/>
              <a:t>Вестерос</a:t>
            </a:r>
            <a:r>
              <a:rPr lang="uk-UA" sz="1600" dirty="0" smtClean="0"/>
              <a:t>. Загалом водні шляхи мають 2052 км (статистичні дані на момент 2010 р.). Судноплавство в Швеції є для невеликих пароплавів і барж. Торговий флот Швеції має загалом 135 суден (1000 брутто-реєстрових </a:t>
            </a:r>
            <a:r>
              <a:rPr lang="uk-UA" sz="1600" dirty="0" err="1" smtClean="0"/>
              <a:t>тонн</a:t>
            </a:r>
            <a:r>
              <a:rPr lang="uk-UA" sz="1600" dirty="0" smtClean="0"/>
              <a:t> (ЗТВ) або більше) на загальну суму 2205370 GRT/1663091 метричних </a:t>
            </a:r>
            <a:r>
              <a:rPr lang="uk-UA" sz="1600" dirty="0" err="1" smtClean="0"/>
              <a:t>тонн</a:t>
            </a:r>
            <a:r>
              <a:rPr lang="uk-UA" sz="1600" dirty="0" smtClean="0"/>
              <a:t> дедвейту (DWT). Судна за типом (дані 2010 р.): </a:t>
            </a:r>
            <a:r>
              <a:rPr lang="uk-UA" sz="1600" dirty="0" err="1" smtClean="0"/>
              <a:t>Балкер</a:t>
            </a:r>
            <a:r>
              <a:rPr lang="uk-UA" sz="1600" dirty="0" smtClean="0"/>
              <a:t> — 4, Вантажне судно — 26, перевізник — 1, хімічний танкер — 15, пасажирське — 5, </a:t>
            </a:r>
            <a:r>
              <a:rPr lang="uk-UA" sz="1600" dirty="0" err="1" smtClean="0"/>
              <a:t>пасажирсько</a:t>
            </a:r>
            <a:r>
              <a:rPr lang="uk-UA" sz="1600" dirty="0" smtClean="0"/>
              <a:t>-вантажне — 36, нафтовий танкер — 11, ролкер — 30, автомобільний перевізник — 17.</a:t>
            </a:r>
            <a:endParaRPr lang="uk-UA" sz="1600" dirty="0"/>
          </a:p>
        </p:txBody>
      </p:sp>
    </p:spTree>
    <p:extLst>
      <p:ext uri="{BB962C8B-B14F-4D97-AF65-F5344CB8AC3E}">
        <p14:creationId xmlns:p14="http://schemas.microsoft.com/office/powerpoint/2010/main" val="256582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394">
            <a:off x="5819775" y="3084353"/>
            <a:ext cx="3876675" cy="2907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8222">
            <a:off x="2333933" y="839312"/>
            <a:ext cx="3810000" cy="252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0962">
            <a:off x="7523194" y="846959"/>
            <a:ext cx="3675979" cy="2756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8007">
            <a:off x="782697" y="3116643"/>
            <a:ext cx="3881129" cy="2842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569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756" y="561975"/>
            <a:ext cx="7681911" cy="769441"/>
          </a:xfrm>
          <a:prstGeom prst="rect">
            <a:avLst/>
          </a:prstGeom>
          <a:noFill/>
        </p:spPr>
        <p:txBody>
          <a:bodyPr wrap="none" rtlCol="0">
            <a:spAutoFit/>
          </a:bodyPr>
          <a:lstStyle/>
          <a:p>
            <a:r>
              <a:rPr lang="uk-UA" sz="4400" dirty="0" smtClean="0">
                <a:latin typeface="Batang" panose="02030600000101010101" pitchFamily="18" charset="-127"/>
                <a:ea typeface="Batang" panose="02030600000101010101" pitchFamily="18" charset="-127"/>
              </a:rPr>
              <a:t>Проблеми та перспективи</a:t>
            </a:r>
            <a:endParaRPr lang="uk-UA" sz="4400" dirty="0">
              <a:latin typeface="Batang" panose="02030600000101010101" pitchFamily="18" charset="-127"/>
              <a:ea typeface="Batang" panose="02030600000101010101" pitchFamily="18" charset="-127"/>
            </a:endParaRPr>
          </a:p>
        </p:txBody>
      </p:sp>
      <p:sp>
        <p:nvSpPr>
          <p:cNvPr id="3" name="TextBox 2"/>
          <p:cNvSpPr txBox="1"/>
          <p:nvPr/>
        </p:nvSpPr>
        <p:spPr>
          <a:xfrm>
            <a:off x="1038225" y="1514475"/>
            <a:ext cx="10086975" cy="2031325"/>
          </a:xfrm>
          <a:prstGeom prst="rect">
            <a:avLst/>
          </a:prstGeom>
          <a:noFill/>
        </p:spPr>
        <p:txBody>
          <a:bodyPr wrap="square" rtlCol="0">
            <a:spAutoFit/>
          </a:bodyPr>
          <a:lstStyle/>
          <a:p>
            <a:r>
              <a:rPr lang="uk-UA" dirty="0" smtClean="0"/>
              <a:t>     Зараз у Швеції  існує ряд небезпечних тенденцій, пов'язаних передусім із падінням рівня якості послуг, що надаються державою, високим податковим тиском, який унеможливлює розвиток малого та середнього бізнесу, переходом найбільших шведських компаній до інших країн, хронічним безробіттям та проблемами імміграції. </a:t>
            </a:r>
          </a:p>
          <a:p>
            <a:r>
              <a:rPr lang="uk-UA" dirty="0"/>
              <a:t> </a:t>
            </a:r>
            <a:r>
              <a:rPr lang="uk-UA" dirty="0" smtClean="0"/>
              <a:t>    Та, загалом, економічне становище країни досить стабільне, розвивається промисловість країни, зовнішньоекономічні зв’язки та інвестування. Рівень життя у Швеції залишається одним з найкращих у світі.</a:t>
            </a:r>
            <a:endParaRPr lang="uk-UA" dirty="0"/>
          </a:p>
        </p:txBody>
      </p:sp>
    </p:spTree>
    <p:extLst>
      <p:ext uri="{BB962C8B-B14F-4D97-AF65-F5344CB8AC3E}">
        <p14:creationId xmlns:p14="http://schemas.microsoft.com/office/powerpoint/2010/main" val="1969150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 y="857249"/>
            <a:ext cx="2981325" cy="2444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50" y="3614498"/>
            <a:ext cx="3242733" cy="2188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3417" y="3281599"/>
            <a:ext cx="3362325" cy="2521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917" y="857250"/>
            <a:ext cx="3328458" cy="24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237" y="3595924"/>
            <a:ext cx="2943225" cy="2207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3417" y="857248"/>
            <a:ext cx="3362325" cy="2143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3544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38250" y="487363"/>
            <a:ext cx="9601200" cy="893762"/>
          </a:xfrm>
        </p:spPr>
        <p:txBody>
          <a:bodyPr/>
          <a:lstStyle/>
          <a:p>
            <a:r>
              <a:rPr lang="uk-UA" dirty="0" smtClean="0">
                <a:latin typeface="Batang" panose="02030600000101010101" pitchFamily="18" charset="-127"/>
                <a:ea typeface="Batang" panose="02030600000101010101" pitchFamily="18" charset="-127"/>
              </a:rPr>
              <a:t>Основні відомості про країну</a:t>
            </a:r>
            <a:endParaRPr lang="ru-RU" dirty="0">
              <a:latin typeface="Batang" panose="02030600000101010101" pitchFamily="18" charset="-127"/>
              <a:ea typeface="Batang" panose="02030600000101010101" pitchFamily="18" charset="-127"/>
            </a:endParaRPr>
          </a:p>
        </p:txBody>
      </p:sp>
      <p:sp>
        <p:nvSpPr>
          <p:cNvPr id="3" name="TextBox 2"/>
          <p:cNvSpPr txBox="1"/>
          <p:nvPr/>
        </p:nvSpPr>
        <p:spPr>
          <a:xfrm>
            <a:off x="1028700" y="1752599"/>
            <a:ext cx="10020300" cy="4062651"/>
          </a:xfrm>
          <a:prstGeom prst="rect">
            <a:avLst/>
          </a:prstGeom>
          <a:noFill/>
        </p:spPr>
        <p:txBody>
          <a:bodyPr wrap="square" rtlCol="0">
            <a:spAutoFit/>
          </a:bodyPr>
          <a:lstStyle/>
          <a:p>
            <a:pPr marL="285750" indent="-285750">
              <a:buFont typeface="Arial" panose="020B0604020202020204" pitchFamily="34" charset="0"/>
              <a:buChar char="•"/>
            </a:pPr>
            <a:r>
              <a:rPr lang="uk-UA" sz="2000" b="1" dirty="0" smtClean="0"/>
              <a:t>Географічне положення: </a:t>
            </a:r>
            <a:r>
              <a:rPr lang="uk-UA" sz="2000" dirty="0" smtClean="0"/>
              <a:t>Північна Європа, східна частина Скандинавського півострова (між Скандинавськими горами та Балтійським морем). Межує на заході з Норвегією і на північному сході — з Фінляндією, на півдні по морю — з Данією, з'єднана з нею мостом.</a:t>
            </a:r>
          </a:p>
          <a:p>
            <a:pPr marL="285750" indent="-285750">
              <a:buFont typeface="Arial" panose="020B0604020202020204" pitchFamily="34" charset="0"/>
              <a:buChar char="•"/>
            </a:pPr>
            <a:r>
              <a:rPr lang="uk-UA" sz="2000" b="1" dirty="0" smtClean="0"/>
              <a:t>Площа: </a:t>
            </a:r>
            <a:r>
              <a:rPr lang="uk-UA" sz="2000" dirty="0" smtClean="0"/>
              <a:t>449 964 км².</a:t>
            </a:r>
          </a:p>
          <a:p>
            <a:pPr marL="285750" indent="-285750">
              <a:buFont typeface="Arial" panose="020B0604020202020204" pitchFamily="34" charset="0"/>
              <a:buChar char="•"/>
            </a:pPr>
            <a:r>
              <a:rPr lang="uk-UA" sz="2000" b="1" dirty="0" smtClean="0"/>
              <a:t>Державний устрій: </a:t>
            </a:r>
            <a:r>
              <a:rPr lang="uk-UA" sz="2000" dirty="0" smtClean="0"/>
              <a:t>Конституційна монархія. </a:t>
            </a:r>
          </a:p>
          <a:p>
            <a:pPr marL="285750" indent="-285750">
              <a:buFont typeface="Arial" panose="020B0604020202020204" pitchFamily="34" charset="0"/>
              <a:buChar char="•"/>
            </a:pPr>
            <a:r>
              <a:rPr lang="uk-UA" sz="2000" b="1" dirty="0" smtClean="0"/>
              <a:t>Столиця: </a:t>
            </a:r>
            <a:r>
              <a:rPr lang="uk-UA" sz="2000" dirty="0" smtClean="0"/>
              <a:t>Стокгольм.</a:t>
            </a:r>
          </a:p>
          <a:p>
            <a:pPr marL="285750" indent="-285750">
              <a:buFont typeface="Arial" panose="020B0604020202020204" pitchFamily="34" charset="0"/>
              <a:buChar char="•"/>
            </a:pPr>
            <a:r>
              <a:rPr lang="uk-UA" sz="2000" b="1" dirty="0" smtClean="0"/>
              <a:t>Великі міста: </a:t>
            </a:r>
            <a:r>
              <a:rPr lang="uk-UA" sz="2000" dirty="0" smtClean="0"/>
              <a:t>Гетеборг (789 тис. мешканців), Мальме (518 тис. мешканців), Уппсала (181 тис. мешканців).</a:t>
            </a:r>
          </a:p>
          <a:p>
            <a:pPr marL="285750" indent="-285750">
              <a:buFont typeface="Arial" panose="020B0604020202020204" pitchFamily="34" charset="0"/>
              <a:buChar char="•"/>
            </a:pPr>
            <a:r>
              <a:rPr lang="uk-UA" sz="2000" b="1" dirty="0" smtClean="0"/>
              <a:t>ВВП на душу населення: </a:t>
            </a:r>
            <a:r>
              <a:rPr lang="uk-UA" sz="2000" dirty="0" smtClean="0"/>
              <a:t>$56 956.</a:t>
            </a:r>
          </a:p>
          <a:p>
            <a:pPr marL="285750" indent="-285750">
              <a:buFont typeface="Arial" panose="020B0604020202020204" pitchFamily="34" charset="0"/>
              <a:buChar char="•"/>
            </a:pPr>
            <a:r>
              <a:rPr lang="uk-UA" sz="2000" b="1" dirty="0" smtClean="0"/>
              <a:t>Валюта: </a:t>
            </a:r>
            <a:r>
              <a:rPr lang="uk-UA" sz="2000" dirty="0" smtClean="0"/>
              <a:t>Шведська крона.</a:t>
            </a:r>
          </a:p>
          <a:p>
            <a:pPr marL="285750" indent="-285750">
              <a:buFont typeface="Arial" panose="020B0604020202020204" pitchFamily="34" charset="0"/>
              <a:buChar char="•"/>
            </a:pPr>
            <a:r>
              <a:rPr lang="uk-UA" sz="2000" b="1" dirty="0" smtClean="0"/>
              <a:t>Адміністративний поділ Швеції: </a:t>
            </a:r>
            <a:r>
              <a:rPr lang="uk-UA" sz="2000" dirty="0" smtClean="0"/>
              <a:t>21 лен (lan — губернія), які поділяються на 284 комуни. Стокгольм виділений у самостійну адміністративну одиницю, прирівняну до лену.</a:t>
            </a:r>
          </a:p>
          <a:p>
            <a:pPr marL="285750" indent="-285750">
              <a:buFont typeface="Arial" panose="020B0604020202020204" pitchFamily="34" charset="0"/>
              <a:buChar char="•"/>
            </a:pPr>
            <a:endParaRPr lang="ru-RU" b="1" dirty="0"/>
          </a:p>
        </p:txBody>
      </p:sp>
    </p:spTree>
    <p:extLst>
      <p:ext uri="{BB962C8B-B14F-4D97-AF65-F5344CB8AC3E}">
        <p14:creationId xmlns:p14="http://schemas.microsoft.com/office/powerpoint/2010/main" val="405497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502866"/>
            <a:ext cx="3712283" cy="412805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537" y="2419350"/>
            <a:ext cx="4558756" cy="2869919"/>
          </a:xfrm>
          <a:prstGeom prst="rect">
            <a:avLst/>
          </a:prstGeom>
        </p:spPr>
      </p:pic>
      <p:sp>
        <p:nvSpPr>
          <p:cNvPr id="6" name="TextBox 5"/>
          <p:cNvSpPr txBox="1"/>
          <p:nvPr/>
        </p:nvSpPr>
        <p:spPr>
          <a:xfrm>
            <a:off x="3114675" y="733425"/>
            <a:ext cx="5998758" cy="769441"/>
          </a:xfrm>
          <a:prstGeom prst="rect">
            <a:avLst/>
          </a:prstGeom>
          <a:noFill/>
        </p:spPr>
        <p:txBody>
          <a:bodyPr wrap="none" rtlCol="0">
            <a:spAutoFit/>
          </a:bodyPr>
          <a:lstStyle/>
          <a:p>
            <a:r>
              <a:rPr lang="uk-UA" sz="4400" dirty="0" smtClean="0">
                <a:latin typeface="Batang" panose="02030600000101010101" pitchFamily="18" charset="-127"/>
                <a:ea typeface="Batang" panose="02030600000101010101" pitchFamily="18" charset="-127"/>
              </a:rPr>
              <a:t>Герб і прапор Швеції</a:t>
            </a:r>
            <a:endParaRPr lang="uk-UA" sz="4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905213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7625" y="609600"/>
            <a:ext cx="4336444" cy="769441"/>
          </a:xfrm>
          <a:prstGeom prst="rect">
            <a:avLst/>
          </a:prstGeom>
          <a:noFill/>
        </p:spPr>
        <p:txBody>
          <a:bodyPr wrap="none" rtlCol="0">
            <a:spAutoFit/>
          </a:bodyPr>
          <a:lstStyle/>
          <a:p>
            <a:r>
              <a:rPr lang="uk-UA" sz="4400" dirty="0" smtClean="0">
                <a:latin typeface="Batang" panose="02030600000101010101" pitchFamily="18" charset="-127"/>
                <a:ea typeface="Batang" panose="02030600000101010101" pitchFamily="18" charset="-127"/>
              </a:rPr>
              <a:t>Про населення</a:t>
            </a:r>
            <a:endParaRPr lang="uk-UA" sz="4400" dirty="0">
              <a:latin typeface="Batang" panose="02030600000101010101" pitchFamily="18" charset="-127"/>
              <a:ea typeface="Batang" panose="02030600000101010101" pitchFamily="18" charset="-127"/>
            </a:endParaRPr>
          </a:p>
        </p:txBody>
      </p:sp>
      <p:sp>
        <p:nvSpPr>
          <p:cNvPr id="4" name="TextBox 3"/>
          <p:cNvSpPr txBox="1"/>
          <p:nvPr/>
        </p:nvSpPr>
        <p:spPr>
          <a:xfrm>
            <a:off x="1082372" y="1504950"/>
            <a:ext cx="9886950" cy="4708981"/>
          </a:xfrm>
          <a:prstGeom prst="rect">
            <a:avLst/>
          </a:prstGeom>
          <a:noFill/>
        </p:spPr>
        <p:txBody>
          <a:bodyPr wrap="square" rtlCol="0">
            <a:spAutoFit/>
          </a:bodyPr>
          <a:lstStyle/>
          <a:p>
            <a:pPr marL="342900" indent="-342900">
              <a:buFont typeface="Arial" panose="020B0604020202020204" pitchFamily="34" charset="0"/>
              <a:buChar char="•"/>
            </a:pPr>
            <a:r>
              <a:rPr lang="uk-UA" sz="2000" b="1" dirty="0" smtClean="0"/>
              <a:t>Населення: </a:t>
            </a:r>
            <a:r>
              <a:rPr lang="uk-UA" sz="2000" dirty="0" smtClean="0"/>
              <a:t>9,57 млн. осіб.</a:t>
            </a:r>
          </a:p>
          <a:p>
            <a:pPr marL="342900" indent="-342900">
              <a:buFont typeface="Arial" panose="020B0604020202020204" pitchFamily="34" charset="0"/>
              <a:buChar char="•"/>
            </a:pPr>
            <a:r>
              <a:rPr lang="uk-UA" sz="2000" b="1" dirty="0" smtClean="0"/>
              <a:t>Середня густота: </a:t>
            </a:r>
            <a:r>
              <a:rPr lang="uk-UA" sz="2000" dirty="0" smtClean="0"/>
              <a:t>21,9 осіб/км².</a:t>
            </a:r>
          </a:p>
          <a:p>
            <a:pPr marL="342900" indent="-342900">
              <a:buFont typeface="Arial" panose="020B0604020202020204" pitchFamily="34" charset="0"/>
              <a:buChar char="•"/>
            </a:pPr>
            <a:r>
              <a:rPr lang="uk-UA" sz="2000" b="1" dirty="0" smtClean="0"/>
              <a:t>Річний приріст населення</a:t>
            </a:r>
            <a:r>
              <a:rPr lang="uk-UA" sz="2000" dirty="0" smtClean="0"/>
              <a:t>: 0,158%.</a:t>
            </a:r>
          </a:p>
          <a:p>
            <a:pPr marL="342900" indent="-342900">
              <a:buFont typeface="Arial" panose="020B0604020202020204" pitchFamily="34" charset="0"/>
              <a:buChar char="•"/>
            </a:pPr>
            <a:r>
              <a:rPr lang="uk-UA" sz="2000" b="1" dirty="0" smtClean="0"/>
              <a:t>Тривалість життя</a:t>
            </a:r>
            <a:r>
              <a:rPr lang="uk-UA" sz="2000" dirty="0" smtClean="0"/>
              <a:t>: 80,86 років (чоловіки: 78,59 років, жінки: 83,26 років) - 9 місце у світі.</a:t>
            </a:r>
          </a:p>
          <a:p>
            <a:pPr marL="342900" indent="-342900">
              <a:buFont typeface="Arial" panose="020B0604020202020204" pitchFamily="34" charset="0"/>
              <a:buChar char="•"/>
            </a:pPr>
            <a:r>
              <a:rPr lang="uk-UA" sz="2000" b="1" dirty="0" smtClean="0"/>
              <a:t>Рівень урбанізації</a:t>
            </a:r>
            <a:r>
              <a:rPr lang="uk-UA" sz="2000" dirty="0" smtClean="0"/>
              <a:t>: 85% всього населення.</a:t>
            </a:r>
          </a:p>
          <a:p>
            <a:pPr marL="342900" indent="-342900">
              <a:buFont typeface="Arial" panose="020B0604020202020204" pitchFamily="34" charset="0"/>
              <a:buChar char="•"/>
            </a:pPr>
            <a:r>
              <a:rPr lang="uk-UA" sz="2000" b="1" dirty="0" smtClean="0"/>
              <a:t>Релігія:</a:t>
            </a:r>
            <a:r>
              <a:rPr lang="uk-UA" sz="2000" dirty="0" smtClean="0"/>
              <a:t> Більшість населення Швеції (82%) належить Церкви Швеції - лютеранської церкви, відокремленої від держави в 2000 р. Також присутні католики, православні і баптисти. Частина саамі сповідують анімізм. Внаслідок імміграції в країні з'явилися численні мусульманські співтовариства, які сповідують іслам.</a:t>
            </a:r>
          </a:p>
          <a:p>
            <a:pPr marL="342900" indent="-342900">
              <a:buFont typeface="Arial" panose="020B0604020202020204" pitchFamily="34" charset="0"/>
              <a:buChar char="•"/>
            </a:pPr>
            <a:r>
              <a:rPr lang="uk-UA" sz="2000" b="1" dirty="0" smtClean="0"/>
              <a:t>Офіційна мова: </a:t>
            </a:r>
            <a:r>
              <a:rPr lang="uk-UA" sz="2000" dirty="0" smtClean="0"/>
              <a:t>фактично - шведська, що належить до групи германських мов ( скандинавська підгрупа) індоєвропейської родини, споріднені норвезька і данська мови, від яких відрізняється вимовою і орфографією. У країні, однак, відсутня офіційна мова - оскільки шведська займає домінуюче становище, то ніколи не піднімалося питання про визнання її офіційною</a:t>
            </a:r>
            <a:endParaRPr lang="uk-UA" sz="2000" b="1" dirty="0" smtClean="0"/>
          </a:p>
          <a:p>
            <a:pPr marL="342900" indent="-342900">
              <a:buFont typeface="Arial" panose="020B0604020202020204" pitchFamily="34" charset="0"/>
              <a:buChar char="•"/>
            </a:pPr>
            <a:endParaRPr lang="uk-UA" sz="2000" b="1" dirty="0"/>
          </a:p>
        </p:txBody>
      </p:sp>
    </p:spTree>
    <p:extLst>
      <p:ext uri="{BB962C8B-B14F-4D97-AF65-F5344CB8AC3E}">
        <p14:creationId xmlns:p14="http://schemas.microsoft.com/office/powerpoint/2010/main" val="300583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724" y="1123950"/>
            <a:ext cx="9725025" cy="4401205"/>
          </a:xfrm>
          <a:prstGeom prst="rect">
            <a:avLst/>
          </a:prstGeom>
          <a:noFill/>
        </p:spPr>
        <p:txBody>
          <a:bodyPr wrap="square" rtlCol="0">
            <a:spAutoFit/>
          </a:bodyPr>
          <a:lstStyle/>
          <a:p>
            <a:r>
              <a:rPr lang="uk-UA" sz="2000" b="1" dirty="0" smtClean="0"/>
              <a:t>     Національний склад. </a:t>
            </a:r>
            <a:r>
              <a:rPr lang="uk-UA" sz="2000" dirty="0" smtClean="0"/>
              <a:t>Незважаючи на традиційне переважання шведів у населенні, сучасне населення Швеції досить різноманітне в расовому та етнічному плані через нові хвилі політичної та економічної імміграції з країн, що розвиваються. Населення країни фактично ділиться на дві великі групи: автохтонну і іммігрантську. Серед автохтонних народів виділяються шведи і ще давніші мешканці північних регіонів - фінно-угорські племена (фіни і саамі). Етнічні шведи мають німецьке походження і становлять близько 7,5 млн осіб. Крім шведів на крайній півночі Швеції проживає більше 17 тис. саамі. Уздовж кордону з Фінляндією, яка колись входила до складу Шведського королівства, проживає більше 50 тис. корінних фінів, а в центральних регіонах країни - понад 450 тис. етнічних фінів, іммігрували в країну протягом </a:t>
            </a:r>
            <a:r>
              <a:rPr lang="en-US" sz="2000" dirty="0" smtClean="0"/>
              <a:t>XX </a:t>
            </a:r>
            <a:r>
              <a:rPr lang="uk-UA" sz="2000" dirty="0" smtClean="0"/>
              <a:t>століття, а також їх нащадків. При цьому в самій Фінляндії впродовж декількох століть проживає значна шведська меншина (близько 300 тис. осіб або 6% населення), історично більш могутня ніж фінська у Швеції. Шведська мова є другою державною у Фінляндії, але фінська у Швеції вживається дуже обмежено і офіційного статусу на державному рівні не має.  </a:t>
            </a:r>
            <a:endParaRPr lang="uk-UA" sz="2000" dirty="0"/>
          </a:p>
        </p:txBody>
      </p:sp>
    </p:spTree>
    <p:extLst>
      <p:ext uri="{BB962C8B-B14F-4D97-AF65-F5344CB8AC3E}">
        <p14:creationId xmlns:p14="http://schemas.microsoft.com/office/powerpoint/2010/main" val="177751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7450" y="628650"/>
            <a:ext cx="7412607" cy="769441"/>
          </a:xfrm>
          <a:prstGeom prst="rect">
            <a:avLst/>
          </a:prstGeom>
          <a:noFill/>
        </p:spPr>
        <p:txBody>
          <a:bodyPr wrap="none" rtlCol="0">
            <a:spAutoFit/>
          </a:bodyPr>
          <a:lstStyle/>
          <a:p>
            <a:r>
              <a:rPr lang="uk-UA" sz="4400" dirty="0" smtClean="0">
                <a:latin typeface="Batang" panose="02030600000101010101" pitchFamily="18" charset="-127"/>
                <a:ea typeface="Batang" panose="02030600000101010101" pitchFamily="18" charset="-127"/>
              </a:rPr>
              <a:t>Корисні копалини Швеції</a:t>
            </a:r>
            <a:endParaRPr lang="uk-UA" sz="4400" dirty="0">
              <a:latin typeface="Batang" panose="02030600000101010101" pitchFamily="18" charset="-127"/>
              <a:ea typeface="Batang" panose="02030600000101010101" pitchFamily="18" charset="-127"/>
            </a:endParaRPr>
          </a:p>
        </p:txBody>
      </p:sp>
      <p:sp>
        <p:nvSpPr>
          <p:cNvPr id="3" name="TextBox 2"/>
          <p:cNvSpPr txBox="1"/>
          <p:nvPr/>
        </p:nvSpPr>
        <p:spPr>
          <a:xfrm>
            <a:off x="1257299" y="1398091"/>
            <a:ext cx="9648825" cy="923330"/>
          </a:xfrm>
          <a:prstGeom prst="rect">
            <a:avLst/>
          </a:prstGeom>
          <a:noFill/>
        </p:spPr>
        <p:txBody>
          <a:bodyPr wrap="square" rtlCol="0">
            <a:spAutoFit/>
          </a:bodyPr>
          <a:lstStyle/>
          <a:p>
            <a:r>
              <a:rPr lang="uk-UA" dirty="0" smtClean="0"/>
              <a:t>     Швеція займає 2-е місце в Європі (з великим відривом після України) за запасами зал. руд; 3-є місце в Європі за запасами руд молібдену і срібла, 4-е місце в Європі за запасами руд міді</a:t>
            </a:r>
          </a:p>
          <a:p>
            <a:endParaRPr lang="uk-UA" dirty="0"/>
          </a:p>
        </p:txBody>
      </p:sp>
      <p:graphicFrame>
        <p:nvGraphicFramePr>
          <p:cNvPr id="5" name="Таблица 4"/>
          <p:cNvGraphicFramePr>
            <a:graphicFrameLocks noGrp="1"/>
          </p:cNvGraphicFramePr>
          <p:nvPr>
            <p:extLst>
              <p:ext uri="{D42A27DB-BD31-4B8C-83A1-F6EECF244321}">
                <p14:modId xmlns:p14="http://schemas.microsoft.com/office/powerpoint/2010/main" val="2081961898"/>
              </p:ext>
            </p:extLst>
          </p:nvPr>
        </p:nvGraphicFramePr>
        <p:xfrm>
          <a:off x="1343024" y="2186516"/>
          <a:ext cx="9448800" cy="3606800"/>
        </p:xfrm>
        <a:graphic>
          <a:graphicData uri="http://schemas.openxmlformats.org/drawingml/2006/table">
            <a:tbl>
              <a:tblPr firstRow="1" bandRow="1">
                <a:tableStyleId>{5C22544A-7EE6-4342-B048-85BDC9FD1C3A}</a:tableStyleId>
              </a:tblPr>
              <a:tblGrid>
                <a:gridCol w="2362200"/>
                <a:gridCol w="2362200"/>
                <a:gridCol w="2362200"/>
                <a:gridCol w="2362200"/>
              </a:tblGrid>
              <a:tr h="370840">
                <a:tc>
                  <a:txBody>
                    <a:bodyPr/>
                    <a:lstStyle/>
                    <a:p>
                      <a:pPr algn="ctr"/>
                      <a:r>
                        <a:rPr lang="uk-UA" dirty="0" smtClean="0"/>
                        <a:t>Корисні</a:t>
                      </a:r>
                      <a:r>
                        <a:rPr lang="uk-UA" baseline="0" dirty="0" smtClean="0"/>
                        <a:t> копалини</a:t>
                      </a:r>
                      <a:endParaRPr lang="uk-UA" dirty="0"/>
                    </a:p>
                  </a:txBody>
                  <a:tcPr/>
                </a:tc>
                <a:tc>
                  <a:txBody>
                    <a:bodyPr/>
                    <a:lstStyle/>
                    <a:p>
                      <a:pPr algn="ctr"/>
                      <a:r>
                        <a:rPr lang="uk-UA" dirty="0" smtClean="0"/>
                        <a:t>Запаси</a:t>
                      </a:r>
                      <a:endParaRPr lang="uk-UA" dirty="0"/>
                    </a:p>
                  </a:txBody>
                  <a:tcPr/>
                </a:tc>
                <a:tc>
                  <a:txBody>
                    <a:bodyPr/>
                    <a:lstStyle/>
                    <a:p>
                      <a:pPr algn="ctr"/>
                      <a:r>
                        <a:rPr lang="uk-UA" dirty="0" smtClean="0"/>
                        <a:t>Вміст корисного компоненту</a:t>
                      </a:r>
                      <a:r>
                        <a:rPr lang="uk-UA" baseline="0" dirty="0" smtClean="0"/>
                        <a:t> в рудах</a:t>
                      </a:r>
                      <a:endParaRPr lang="uk-UA" dirty="0"/>
                    </a:p>
                  </a:txBody>
                  <a:tcPr/>
                </a:tc>
                <a:tc>
                  <a:txBody>
                    <a:bodyPr/>
                    <a:lstStyle/>
                    <a:p>
                      <a:pPr algn="ctr"/>
                      <a:r>
                        <a:rPr lang="uk-UA" dirty="0" smtClean="0"/>
                        <a:t>Частка у світі, %</a:t>
                      </a:r>
                      <a:endParaRPr lang="uk-UA" dirty="0"/>
                    </a:p>
                  </a:txBody>
                  <a:tcPr/>
                </a:tc>
              </a:tr>
              <a:tr h="370840">
                <a:tc>
                  <a:txBody>
                    <a:bodyPr/>
                    <a:lstStyle/>
                    <a:p>
                      <a:r>
                        <a:rPr lang="uk-UA" dirty="0" smtClean="0"/>
                        <a:t>Залізні руди, млн. т</a:t>
                      </a:r>
                      <a:endParaRPr lang="uk-UA" dirty="0"/>
                    </a:p>
                  </a:txBody>
                  <a:tcPr/>
                </a:tc>
                <a:tc>
                  <a:txBody>
                    <a:bodyPr/>
                    <a:lstStyle/>
                    <a:p>
                      <a:pPr algn="ctr"/>
                      <a:r>
                        <a:rPr lang="uk-UA" dirty="0" smtClean="0"/>
                        <a:t>4600</a:t>
                      </a:r>
                      <a:endParaRPr lang="uk-UA" dirty="0"/>
                    </a:p>
                  </a:txBody>
                  <a:tcPr/>
                </a:tc>
                <a:tc>
                  <a:txBody>
                    <a:bodyPr/>
                    <a:lstStyle/>
                    <a:p>
                      <a:pPr algn="ctr"/>
                      <a:r>
                        <a:rPr lang="en-US" dirty="0" smtClean="0"/>
                        <a:t>53%</a:t>
                      </a:r>
                      <a:r>
                        <a:rPr lang="en-US" baseline="0" dirty="0" smtClean="0"/>
                        <a:t> (Fe)</a:t>
                      </a:r>
                      <a:endParaRPr lang="uk-UA" dirty="0"/>
                    </a:p>
                  </a:txBody>
                  <a:tcPr/>
                </a:tc>
                <a:tc>
                  <a:txBody>
                    <a:bodyPr/>
                    <a:lstStyle/>
                    <a:p>
                      <a:pPr algn="ctr"/>
                      <a:r>
                        <a:rPr lang="ru-RU" dirty="0" smtClean="0"/>
                        <a:t>1,7</a:t>
                      </a:r>
                      <a:endParaRPr lang="uk-UA" dirty="0"/>
                    </a:p>
                  </a:txBody>
                  <a:tcPr/>
                </a:tc>
              </a:tr>
              <a:tr h="370840">
                <a:tc>
                  <a:txBody>
                    <a:bodyPr/>
                    <a:lstStyle/>
                    <a:p>
                      <a:r>
                        <a:rPr lang="uk-UA" dirty="0" smtClean="0"/>
                        <a:t>Золото, т</a:t>
                      </a:r>
                      <a:endParaRPr lang="uk-UA" dirty="0"/>
                    </a:p>
                  </a:txBody>
                  <a:tcPr/>
                </a:tc>
                <a:tc>
                  <a:txBody>
                    <a:bodyPr/>
                    <a:lstStyle/>
                    <a:p>
                      <a:pPr algn="ctr"/>
                      <a:r>
                        <a:rPr lang="uk-UA" dirty="0" smtClean="0"/>
                        <a:t>160</a:t>
                      </a:r>
                      <a:endParaRPr lang="uk-UA" dirty="0"/>
                    </a:p>
                  </a:txBody>
                  <a:tcPr/>
                </a:tc>
                <a:tc>
                  <a:txBody>
                    <a:bodyPr/>
                    <a:lstStyle/>
                    <a:p>
                      <a:pPr algn="ctr"/>
                      <a:r>
                        <a:rPr lang="en-US" dirty="0" smtClean="0"/>
                        <a:t>2</a:t>
                      </a:r>
                      <a:r>
                        <a:rPr lang="ru-RU" dirty="0" smtClean="0"/>
                        <a:t>,1</a:t>
                      </a:r>
                      <a:r>
                        <a:rPr lang="ru-RU" baseline="0" dirty="0" smtClean="0"/>
                        <a:t> г/т</a:t>
                      </a:r>
                      <a:endParaRPr lang="uk-UA" dirty="0"/>
                    </a:p>
                  </a:txBody>
                  <a:tcPr/>
                </a:tc>
                <a:tc>
                  <a:txBody>
                    <a:bodyPr/>
                    <a:lstStyle/>
                    <a:p>
                      <a:pPr algn="ctr"/>
                      <a:r>
                        <a:rPr lang="ru-RU" dirty="0" smtClean="0"/>
                        <a:t>0,1</a:t>
                      </a:r>
                      <a:endParaRPr lang="uk-UA" dirty="0"/>
                    </a:p>
                  </a:txBody>
                  <a:tcPr/>
                </a:tc>
              </a:tr>
              <a:tr h="370840">
                <a:tc>
                  <a:txBody>
                    <a:bodyPr/>
                    <a:lstStyle/>
                    <a:p>
                      <a:r>
                        <a:rPr lang="uk-UA" dirty="0" smtClean="0"/>
                        <a:t>Мідь, тис. т</a:t>
                      </a:r>
                      <a:endParaRPr lang="uk-UA" dirty="0"/>
                    </a:p>
                  </a:txBody>
                  <a:tcPr/>
                </a:tc>
                <a:tc>
                  <a:txBody>
                    <a:bodyPr/>
                    <a:lstStyle/>
                    <a:p>
                      <a:pPr algn="ctr"/>
                      <a:r>
                        <a:rPr lang="uk-UA" dirty="0" smtClean="0"/>
                        <a:t>3700</a:t>
                      </a:r>
                      <a:endParaRPr lang="uk-UA" dirty="0"/>
                    </a:p>
                  </a:txBody>
                  <a:tcPr/>
                </a:tc>
                <a:tc>
                  <a:txBody>
                    <a:bodyPr/>
                    <a:lstStyle/>
                    <a:p>
                      <a:pPr algn="ctr"/>
                      <a:r>
                        <a:rPr lang="en-US" dirty="0" smtClean="0"/>
                        <a:t>0,68</a:t>
                      </a:r>
                      <a:r>
                        <a:rPr lang="ru-RU" dirty="0" smtClean="0"/>
                        <a:t>%</a:t>
                      </a:r>
                      <a:r>
                        <a:rPr lang="en-US" dirty="0" smtClean="0"/>
                        <a:t> (Cu)</a:t>
                      </a:r>
                      <a:endParaRPr lang="uk-UA" dirty="0"/>
                    </a:p>
                  </a:txBody>
                  <a:tcPr/>
                </a:tc>
                <a:tc>
                  <a:txBody>
                    <a:bodyPr/>
                    <a:lstStyle/>
                    <a:p>
                      <a:pPr algn="ctr"/>
                      <a:r>
                        <a:rPr lang="ru-RU" dirty="0" smtClean="0"/>
                        <a:t>0,4</a:t>
                      </a:r>
                      <a:endParaRPr lang="uk-UA" dirty="0"/>
                    </a:p>
                  </a:txBody>
                  <a:tcPr/>
                </a:tc>
              </a:tr>
              <a:tr h="370840">
                <a:tc>
                  <a:txBody>
                    <a:bodyPr/>
                    <a:lstStyle/>
                    <a:p>
                      <a:r>
                        <a:rPr lang="uk-UA" dirty="0" smtClean="0"/>
                        <a:t>Свинець, тис. т</a:t>
                      </a:r>
                      <a:endParaRPr lang="uk-UA" dirty="0"/>
                    </a:p>
                  </a:txBody>
                  <a:tcPr/>
                </a:tc>
                <a:tc>
                  <a:txBody>
                    <a:bodyPr/>
                    <a:lstStyle/>
                    <a:p>
                      <a:pPr algn="ctr"/>
                      <a:r>
                        <a:rPr lang="uk-UA" dirty="0" smtClean="0"/>
                        <a:t>1791</a:t>
                      </a:r>
                      <a:endParaRPr lang="uk-UA" dirty="0"/>
                    </a:p>
                  </a:txBody>
                  <a:tcPr/>
                </a:tc>
                <a:tc>
                  <a:txBody>
                    <a:bodyPr/>
                    <a:lstStyle/>
                    <a:p>
                      <a:pPr algn="ctr"/>
                      <a:r>
                        <a:rPr lang="en-US" dirty="0" smtClean="0"/>
                        <a:t>2,3</a:t>
                      </a:r>
                      <a:r>
                        <a:rPr lang="ru-RU" dirty="0" smtClean="0"/>
                        <a:t>%</a:t>
                      </a:r>
                      <a:r>
                        <a:rPr lang="en-US" dirty="0" smtClean="0"/>
                        <a:t> (</a:t>
                      </a:r>
                      <a:r>
                        <a:rPr lang="en-US" dirty="0" err="1" smtClean="0"/>
                        <a:t>Pb</a:t>
                      </a:r>
                      <a:r>
                        <a:rPr lang="en-US" dirty="0" smtClean="0"/>
                        <a:t>)</a:t>
                      </a:r>
                      <a:endParaRPr lang="uk-UA" dirty="0"/>
                    </a:p>
                  </a:txBody>
                  <a:tcPr/>
                </a:tc>
                <a:tc>
                  <a:txBody>
                    <a:bodyPr/>
                    <a:lstStyle/>
                    <a:p>
                      <a:pPr algn="ctr"/>
                      <a:r>
                        <a:rPr lang="ru-RU" dirty="0" smtClean="0"/>
                        <a:t>1,1</a:t>
                      </a:r>
                      <a:endParaRPr lang="uk-UA" dirty="0"/>
                    </a:p>
                  </a:txBody>
                  <a:tcPr/>
                </a:tc>
              </a:tr>
              <a:tr h="370840">
                <a:tc>
                  <a:txBody>
                    <a:bodyPr/>
                    <a:lstStyle/>
                    <a:p>
                      <a:r>
                        <a:rPr lang="uk-UA" dirty="0" smtClean="0"/>
                        <a:t>Срібло, т</a:t>
                      </a:r>
                    </a:p>
                  </a:txBody>
                  <a:tcPr/>
                </a:tc>
                <a:tc>
                  <a:txBody>
                    <a:bodyPr/>
                    <a:lstStyle/>
                    <a:p>
                      <a:pPr algn="ctr"/>
                      <a:r>
                        <a:rPr lang="uk-UA" dirty="0" smtClean="0"/>
                        <a:t>10000</a:t>
                      </a:r>
                      <a:endParaRPr lang="uk-UA" dirty="0"/>
                    </a:p>
                  </a:txBody>
                  <a:tcPr/>
                </a:tc>
                <a:tc>
                  <a:txBody>
                    <a:bodyPr/>
                    <a:lstStyle/>
                    <a:p>
                      <a:pPr algn="ctr"/>
                      <a:r>
                        <a:rPr lang="uk-UA" dirty="0" smtClean="0"/>
                        <a:t>180 г/т</a:t>
                      </a:r>
                      <a:endParaRPr lang="uk-UA" dirty="0"/>
                    </a:p>
                  </a:txBody>
                  <a:tcPr/>
                </a:tc>
                <a:tc>
                  <a:txBody>
                    <a:bodyPr/>
                    <a:lstStyle/>
                    <a:p>
                      <a:pPr algn="ctr"/>
                      <a:r>
                        <a:rPr lang="ru-RU" dirty="0" smtClean="0"/>
                        <a:t>1,6</a:t>
                      </a:r>
                      <a:endParaRPr lang="uk-UA" dirty="0"/>
                    </a:p>
                  </a:txBody>
                  <a:tcPr/>
                </a:tc>
              </a:tr>
              <a:tr h="370840">
                <a:tc>
                  <a:txBody>
                    <a:bodyPr/>
                    <a:lstStyle/>
                    <a:p>
                      <a:r>
                        <a:rPr lang="uk-UA" dirty="0" smtClean="0"/>
                        <a:t>Апатити,</a:t>
                      </a:r>
                      <a:r>
                        <a:rPr lang="uk-UA" baseline="0" dirty="0" smtClean="0"/>
                        <a:t> млн. т</a:t>
                      </a:r>
                      <a:endParaRPr lang="uk-UA" dirty="0"/>
                    </a:p>
                  </a:txBody>
                  <a:tcPr/>
                </a:tc>
                <a:tc>
                  <a:txBody>
                    <a:bodyPr/>
                    <a:lstStyle/>
                    <a:p>
                      <a:pPr algn="ctr"/>
                      <a:r>
                        <a:rPr lang="uk-UA" dirty="0" smtClean="0"/>
                        <a:t>2</a:t>
                      </a:r>
                      <a:endParaRPr lang="uk-UA" dirty="0"/>
                    </a:p>
                  </a:txBody>
                  <a:tcPr/>
                </a:tc>
                <a:tc>
                  <a:txBody>
                    <a:bodyPr/>
                    <a:lstStyle/>
                    <a:p>
                      <a:pPr algn="ctr"/>
                      <a:r>
                        <a:rPr lang="uk-UA" dirty="0" smtClean="0"/>
                        <a:t>3% (Р2О5)</a:t>
                      </a:r>
                      <a:endParaRPr lang="uk-UA" dirty="0"/>
                    </a:p>
                  </a:txBody>
                  <a:tcPr/>
                </a:tc>
                <a:tc>
                  <a:txBody>
                    <a:bodyPr/>
                    <a:lstStyle/>
                    <a:p>
                      <a:pPr algn="ctr"/>
                      <a:r>
                        <a:rPr lang="ru-RU" dirty="0" smtClean="0"/>
                        <a:t>0, 01</a:t>
                      </a:r>
                      <a:endParaRPr lang="uk-UA" dirty="0"/>
                    </a:p>
                  </a:txBody>
                  <a:tcPr/>
                </a:tc>
              </a:tr>
              <a:tr h="370840">
                <a:tc>
                  <a:txBody>
                    <a:bodyPr/>
                    <a:lstStyle/>
                    <a:p>
                      <a:r>
                        <a:rPr lang="uk-UA" dirty="0" smtClean="0"/>
                        <a:t>Цинк, тис. т</a:t>
                      </a:r>
                      <a:endParaRPr lang="uk-UA" dirty="0"/>
                    </a:p>
                  </a:txBody>
                  <a:tcPr/>
                </a:tc>
                <a:tc>
                  <a:txBody>
                    <a:bodyPr/>
                    <a:lstStyle/>
                    <a:p>
                      <a:pPr algn="ctr"/>
                      <a:r>
                        <a:rPr lang="uk-UA" dirty="0" smtClean="0"/>
                        <a:t>2145</a:t>
                      </a:r>
                      <a:endParaRPr lang="uk-UA" dirty="0"/>
                    </a:p>
                  </a:txBody>
                  <a:tcPr/>
                </a:tc>
                <a:tc>
                  <a:txBody>
                    <a:bodyPr/>
                    <a:lstStyle/>
                    <a:p>
                      <a:pPr algn="ctr"/>
                      <a:r>
                        <a:rPr lang="en-US" dirty="0" smtClean="0"/>
                        <a:t>2</a:t>
                      </a:r>
                      <a:r>
                        <a:rPr lang="ru-RU" dirty="0" smtClean="0"/>
                        <a:t>%</a:t>
                      </a:r>
                      <a:r>
                        <a:rPr lang="en-US" dirty="0" smtClean="0"/>
                        <a:t> (Zn)</a:t>
                      </a:r>
                      <a:endParaRPr lang="uk-UA" dirty="0"/>
                    </a:p>
                  </a:txBody>
                  <a:tcPr/>
                </a:tc>
                <a:tc>
                  <a:txBody>
                    <a:bodyPr/>
                    <a:lstStyle/>
                    <a:p>
                      <a:pPr algn="ctr"/>
                      <a:r>
                        <a:rPr lang="ru-RU" dirty="0" smtClean="0"/>
                        <a:t>0,7</a:t>
                      </a:r>
                      <a:endParaRPr lang="uk-UA" dirty="0"/>
                    </a:p>
                  </a:txBody>
                  <a:tcPr/>
                </a:tc>
              </a:tr>
              <a:tr h="370840">
                <a:tc>
                  <a:txBody>
                    <a:bodyPr/>
                    <a:lstStyle/>
                    <a:p>
                      <a:r>
                        <a:rPr lang="uk-UA" dirty="0" smtClean="0"/>
                        <a:t>Вугілля, млн.</a:t>
                      </a:r>
                      <a:r>
                        <a:rPr lang="uk-UA" baseline="0" dirty="0" smtClean="0"/>
                        <a:t> т</a:t>
                      </a:r>
                      <a:endParaRPr lang="uk-UA" dirty="0"/>
                    </a:p>
                  </a:txBody>
                  <a:tcPr/>
                </a:tc>
                <a:tc>
                  <a:txBody>
                    <a:bodyPr/>
                    <a:lstStyle/>
                    <a:p>
                      <a:pPr algn="ctr"/>
                      <a:r>
                        <a:rPr lang="uk-UA" dirty="0" smtClean="0"/>
                        <a:t>24</a:t>
                      </a:r>
                      <a:endParaRPr lang="uk-UA" dirty="0"/>
                    </a:p>
                  </a:txBody>
                  <a:tcPr/>
                </a:tc>
                <a:tc>
                  <a:txBody>
                    <a:bodyPr/>
                    <a:lstStyle/>
                    <a:p>
                      <a:endParaRPr lang="uk-UA" dirty="0"/>
                    </a:p>
                  </a:txBody>
                  <a:tcPr/>
                </a:tc>
                <a:tc>
                  <a:txBody>
                    <a:bodyPr/>
                    <a:lstStyle/>
                    <a:p>
                      <a:pPr algn="ctr"/>
                      <a:r>
                        <a:rPr lang="ru-RU" dirty="0" smtClean="0"/>
                        <a:t>0,8</a:t>
                      </a:r>
                      <a:endParaRPr lang="uk-UA" dirty="0"/>
                    </a:p>
                  </a:txBody>
                  <a:tcPr/>
                </a:tc>
              </a:tr>
            </a:tbl>
          </a:graphicData>
        </a:graphic>
      </p:graphicFrame>
    </p:spTree>
    <p:extLst>
      <p:ext uri="{BB962C8B-B14F-4D97-AF65-F5344CB8AC3E}">
        <p14:creationId xmlns:p14="http://schemas.microsoft.com/office/powerpoint/2010/main" val="1838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6" y="685800"/>
            <a:ext cx="11229974" cy="769441"/>
          </a:xfrm>
          <a:prstGeom prst="rect">
            <a:avLst/>
          </a:prstGeom>
          <a:noFill/>
        </p:spPr>
        <p:txBody>
          <a:bodyPr wrap="square" rtlCol="0">
            <a:spAutoFit/>
          </a:bodyPr>
          <a:lstStyle/>
          <a:p>
            <a:pPr algn="ctr"/>
            <a:r>
              <a:rPr lang="uk-UA" sz="4400" dirty="0" smtClean="0">
                <a:latin typeface="Batang" panose="02030600000101010101" pitchFamily="18" charset="-127"/>
                <a:ea typeface="Batang" panose="02030600000101010101" pitchFamily="18" charset="-127"/>
              </a:rPr>
              <a:t>Економіка</a:t>
            </a:r>
            <a:endParaRPr lang="uk-UA" sz="4400" dirty="0">
              <a:latin typeface="Batang" panose="02030600000101010101" pitchFamily="18" charset="-127"/>
              <a:ea typeface="Batang" panose="02030600000101010101" pitchFamily="18" charset="-127"/>
            </a:endParaRPr>
          </a:p>
        </p:txBody>
      </p:sp>
      <p:sp>
        <p:nvSpPr>
          <p:cNvPr id="3" name="TextBox 2"/>
          <p:cNvSpPr txBox="1"/>
          <p:nvPr/>
        </p:nvSpPr>
        <p:spPr>
          <a:xfrm>
            <a:off x="1143000" y="1455241"/>
            <a:ext cx="10106025" cy="4539704"/>
          </a:xfrm>
          <a:prstGeom prst="rect">
            <a:avLst/>
          </a:prstGeom>
          <a:noFill/>
        </p:spPr>
        <p:txBody>
          <a:bodyPr wrap="square" rtlCol="0">
            <a:spAutoFit/>
          </a:bodyPr>
          <a:lstStyle/>
          <a:p>
            <a:r>
              <a:rPr lang="uk-UA" sz="1700" dirty="0" smtClean="0"/>
              <a:t>     </a:t>
            </a:r>
            <a:r>
              <a:rPr lang="uk-UA" sz="1700" b="1" dirty="0" smtClean="0"/>
              <a:t>Швеція</a:t>
            </a:r>
            <a:r>
              <a:rPr lang="uk-UA" sz="1700" dirty="0" smtClean="0"/>
              <a:t> — високорозвинена індустріальна країна з інтенсивним сільським господарством, за рівнем якості життя займає одне з перших місць у світі.</a:t>
            </a:r>
          </a:p>
          <a:p>
            <a:r>
              <a:rPr lang="uk-UA" sz="1700" dirty="0" smtClean="0"/>
              <a:t>     </a:t>
            </a:r>
            <a:r>
              <a:rPr lang="uk-UA" sz="1700" b="1" dirty="0" smtClean="0"/>
              <a:t>Провідні галузі промисловості: </a:t>
            </a:r>
            <a:r>
              <a:rPr lang="uk-UA" sz="1700" dirty="0" smtClean="0"/>
              <a:t>гірнича (мідна та інших мінералів), чорна та кольорова металургія, машинобудівна, хімічна, легка і харчова, цементна, деревообробна та паперова промисловість.</a:t>
            </a:r>
          </a:p>
          <a:p>
            <a:r>
              <a:rPr lang="uk-UA" sz="1700" dirty="0" smtClean="0"/>
              <a:t>     Розвинуті всі види транспорту (автомобільний, залізничний, паромний, морський, трубопровідний), основні внутрішні перевезення здійснюються автодорогами і залізницями.</a:t>
            </a:r>
          </a:p>
          <a:p>
            <a:r>
              <a:rPr lang="uk-UA" sz="1700" dirty="0" smtClean="0"/>
              <a:t>     </a:t>
            </a:r>
            <a:r>
              <a:rPr lang="uk-UA" sz="1700" b="1" dirty="0" smtClean="0"/>
              <a:t>Найважливіші морські порти: </a:t>
            </a:r>
            <a:r>
              <a:rPr lang="uk-UA" sz="1700" dirty="0" smtClean="0"/>
              <a:t>Ґетеборґ, Стокгольм, </a:t>
            </a:r>
            <a:r>
              <a:rPr lang="uk-UA" sz="1700" dirty="0" err="1" smtClean="0"/>
              <a:t>Лулео</a:t>
            </a:r>
            <a:r>
              <a:rPr lang="uk-UA" sz="1700" dirty="0" smtClean="0"/>
              <a:t>, </a:t>
            </a:r>
            <a:r>
              <a:rPr lang="uk-UA" sz="1700" dirty="0" err="1" smtClean="0"/>
              <a:t>Гельсінборг</a:t>
            </a:r>
            <a:r>
              <a:rPr lang="uk-UA" sz="1700" dirty="0" smtClean="0"/>
              <a:t>, Мальме і </a:t>
            </a:r>
            <a:r>
              <a:rPr lang="uk-UA" sz="1700" dirty="0" err="1" smtClean="0"/>
              <a:t>Норчепінг</a:t>
            </a:r>
            <a:r>
              <a:rPr lang="uk-UA" sz="1700" dirty="0" smtClean="0"/>
              <a:t>.</a:t>
            </a:r>
          </a:p>
          <a:p>
            <a:r>
              <a:rPr lang="uk-UA" sz="1700" dirty="0" smtClean="0"/>
              <a:t>     </a:t>
            </a:r>
            <a:r>
              <a:rPr lang="uk-UA" sz="1700" b="1" dirty="0" smtClean="0"/>
              <a:t>ВВП</a:t>
            </a:r>
            <a:r>
              <a:rPr lang="uk-UA" sz="1700" dirty="0" smtClean="0"/>
              <a:t> — $ 245,2 млрд</a:t>
            </a:r>
          </a:p>
          <a:p>
            <a:r>
              <a:rPr lang="uk-UA" sz="1700" dirty="0" smtClean="0"/>
              <a:t>     </a:t>
            </a:r>
            <a:r>
              <a:rPr lang="uk-UA" sz="1700" b="1" dirty="0" smtClean="0"/>
              <a:t>Темп зростання ВВП </a:t>
            </a:r>
            <a:r>
              <a:rPr lang="uk-UA" sz="1700" dirty="0" smtClean="0"/>
              <a:t>— 2,9%</a:t>
            </a:r>
          </a:p>
          <a:p>
            <a:r>
              <a:rPr lang="uk-UA" sz="1700" dirty="0" smtClean="0"/>
              <a:t>     </a:t>
            </a:r>
            <a:r>
              <a:rPr lang="uk-UA" sz="1700" b="1" dirty="0" smtClean="0"/>
              <a:t>ВВП на душу населення </a:t>
            </a:r>
            <a:r>
              <a:rPr lang="uk-UA" sz="1700" dirty="0" smtClean="0"/>
              <a:t>— $ 27705</a:t>
            </a:r>
          </a:p>
          <a:p>
            <a:r>
              <a:rPr lang="uk-UA" sz="1700" dirty="0" smtClean="0"/>
              <a:t>     </a:t>
            </a:r>
            <a:r>
              <a:rPr lang="uk-UA" sz="1700" b="1" dirty="0" smtClean="0"/>
              <a:t>Прямі закордонні інвестиції </a:t>
            </a:r>
            <a:r>
              <a:rPr lang="uk-UA" sz="1700" dirty="0" smtClean="0"/>
              <a:t>— $ 3,2 млрд</a:t>
            </a:r>
          </a:p>
          <a:p>
            <a:r>
              <a:rPr lang="uk-UA" sz="1700" dirty="0" smtClean="0"/>
              <a:t>     </a:t>
            </a:r>
            <a:r>
              <a:rPr lang="uk-UA" sz="1700" b="1" dirty="0" smtClean="0"/>
              <a:t>Імпорт:</a:t>
            </a:r>
            <a:r>
              <a:rPr lang="uk-UA" sz="1700" dirty="0" smtClean="0"/>
              <a:t> машини і транспортне обладнання (41%), різні споживчі товари (14%), хімічні продукти (12%) і енергоносії (6%, переважно нафта) — $ 86,7 млрд (г. ч. Німеччина — 19,2%; Великобританія — 10,2%; Норвегія — 7,6%; Данія — 6,5%; Франція — 6,3%).</a:t>
            </a:r>
          </a:p>
          <a:p>
            <a:r>
              <a:rPr lang="uk-UA" sz="1700" dirty="0" smtClean="0"/>
              <a:t>     </a:t>
            </a:r>
            <a:r>
              <a:rPr lang="uk-UA" sz="1700" b="1" dirty="0" smtClean="0"/>
              <a:t>Експорт:</a:t>
            </a:r>
            <a:r>
              <a:rPr lang="uk-UA" sz="1700" dirty="0" smtClean="0"/>
              <a:t> літаки, транспортні засоби, дрилі, підшипники, електроніка, </a:t>
            </a:r>
            <a:r>
              <a:rPr lang="uk-UA" sz="1700" dirty="0" err="1" smtClean="0"/>
              <a:t>нафтохімікати</a:t>
            </a:r>
            <a:r>
              <a:rPr lang="uk-UA" sz="1700" dirty="0" smtClean="0"/>
              <a:t>, текстиль, декоративне скло, папір, залізо, сталь, вироби з дерева. Обсяг експорту — $100 млрд (г. ч. Німеччина — 11,3%; Великобританія — 9,3%; Норвегія — 8,8%; США — 8,8%; Данія — 6%).</a:t>
            </a:r>
            <a:endParaRPr lang="uk-UA" sz="1700" dirty="0"/>
          </a:p>
        </p:txBody>
      </p:sp>
    </p:spTree>
    <p:extLst>
      <p:ext uri="{BB962C8B-B14F-4D97-AF65-F5344CB8AC3E}">
        <p14:creationId xmlns:p14="http://schemas.microsoft.com/office/powerpoint/2010/main" val="150339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19125"/>
            <a:ext cx="10220325" cy="5447645"/>
          </a:xfrm>
          <a:prstGeom prst="rect">
            <a:avLst/>
          </a:prstGeom>
          <a:noFill/>
        </p:spPr>
        <p:txBody>
          <a:bodyPr wrap="square" rtlCol="0">
            <a:spAutoFit/>
          </a:bodyPr>
          <a:lstStyle/>
          <a:p>
            <a:pPr algn="ctr"/>
            <a:r>
              <a:rPr lang="uk-UA" sz="4400" dirty="0" smtClean="0">
                <a:latin typeface="Batang" panose="02030600000101010101" pitchFamily="18" charset="-127"/>
                <a:ea typeface="Batang" panose="02030600000101010101" pitchFamily="18" charset="-127"/>
              </a:rPr>
              <a:t>Промисловість</a:t>
            </a:r>
          </a:p>
          <a:p>
            <a:r>
              <a:rPr lang="uk-UA" sz="1600" dirty="0" smtClean="0">
                <a:latin typeface="+mj-lt"/>
                <a:ea typeface="Batang" panose="02030600000101010101" pitchFamily="18" charset="-127"/>
              </a:rPr>
              <a:t>     При порівняно обмеженому обсязі загальної виплавки чорних металів Швеція виділяється розвитком якісної металургії (виробництвом легованих і високо-</a:t>
            </a:r>
            <a:r>
              <a:rPr lang="uk-UA" sz="1600" dirty="0" err="1" smtClean="0">
                <a:latin typeface="+mj-lt"/>
                <a:ea typeface="Batang" panose="02030600000101010101" pitchFamily="18" charset="-127"/>
              </a:rPr>
              <a:t>вуглеводородних</a:t>
            </a:r>
            <a:r>
              <a:rPr lang="uk-UA" sz="1600" dirty="0" smtClean="0">
                <a:latin typeface="+mj-lt"/>
                <a:ea typeface="Batang" panose="02030600000101010101" pitchFamily="18" charset="-127"/>
              </a:rPr>
              <a:t> сортів сталі). Після другої світової війни виросли практично нові для Швеції галузі, продукція яких знайшла стійкий попит на внутрішньому і світовому ринках: машинобудування, велико — </a:t>
            </a:r>
            <a:r>
              <a:rPr lang="uk-UA" sz="1600" dirty="0" err="1" smtClean="0">
                <a:latin typeface="+mj-lt"/>
                <a:ea typeface="Batang" panose="02030600000101010101" pitchFamily="18" charset="-127"/>
              </a:rPr>
              <a:t>тоннажне</a:t>
            </a:r>
            <a:r>
              <a:rPr lang="uk-UA" sz="1600" dirty="0" smtClean="0">
                <a:latin typeface="+mj-lt"/>
                <a:ea typeface="Batang" panose="02030600000101010101" pitchFamily="18" charset="-127"/>
              </a:rPr>
              <a:t> </a:t>
            </a:r>
            <a:r>
              <a:rPr lang="uk-UA" sz="1600" dirty="0" err="1" smtClean="0">
                <a:latin typeface="+mj-lt"/>
                <a:ea typeface="Batang" panose="02030600000101010101" pitchFamily="18" charset="-127"/>
              </a:rPr>
              <a:t>судобудування</a:t>
            </a:r>
            <a:r>
              <a:rPr lang="uk-UA" sz="1600" dirty="0" smtClean="0">
                <a:latin typeface="+mj-lt"/>
                <a:ea typeface="Batang" panose="02030600000101010101" pitchFamily="18" charset="-127"/>
              </a:rPr>
              <a:t>, автомобільна і авіаційна промисловість, виробництво рахункової і </a:t>
            </a:r>
            <a:r>
              <a:rPr lang="uk-UA" sz="1600" dirty="0" err="1" smtClean="0">
                <a:latin typeface="+mj-lt"/>
                <a:ea typeface="Batang" panose="02030600000101010101" pitchFamily="18" charset="-127"/>
              </a:rPr>
              <a:t>вираховуючої</a:t>
            </a:r>
            <a:r>
              <a:rPr lang="uk-UA" sz="1600" dirty="0" smtClean="0">
                <a:latin typeface="+mj-lt"/>
                <a:ea typeface="Batang" panose="02030600000101010101" pitchFamily="18" charset="-127"/>
              </a:rPr>
              <a:t> техніки. На експорт направляють 2:5 машин, що випускаються в країні, і устаткування. Швеція — найбільший в Закордонній Європі виробник гідротурбін, виготовлення яких почалося ще до першої світової війни і було пов'язаних з будівництвом гідроелектростанцій, як в самій Швеції, так і в сусідній Норвегії. Шведські турбіни були встановлені на </a:t>
            </a:r>
            <a:r>
              <a:rPr lang="uk-UA" sz="1600" dirty="0" err="1" smtClean="0">
                <a:latin typeface="+mj-lt"/>
                <a:ea typeface="Batang" panose="02030600000101010101" pitchFamily="18" charset="-127"/>
              </a:rPr>
              <a:t>Волховськом</a:t>
            </a:r>
            <a:r>
              <a:rPr lang="uk-UA" sz="1600" dirty="0" smtClean="0">
                <a:latin typeface="+mj-lt"/>
                <a:ea typeface="Batang" panose="02030600000101010101" pitchFamily="18" charset="-127"/>
              </a:rPr>
              <a:t> ГЕС. Одна з традиційних галузей Шведського машинобудування світове визнання, що отримало, ще в початку 20 століть виробництво кулькових і роликових підшипників. Головна галузь Шведської лісопромисловості — целюлозно-паперове виробництво, споживаюче понад половину деревини, що </a:t>
            </a:r>
            <a:r>
              <a:rPr lang="uk-UA" sz="1600" dirty="0" err="1" smtClean="0">
                <a:latin typeface="+mj-lt"/>
                <a:ea typeface="Batang" panose="02030600000101010101" pitchFamily="18" charset="-127"/>
              </a:rPr>
              <a:t>заготовляється</a:t>
            </a:r>
            <a:r>
              <a:rPr lang="uk-UA" sz="1600" dirty="0" smtClean="0">
                <a:latin typeface="+mj-lt"/>
                <a:ea typeface="Batang" panose="02030600000101010101" pitchFamily="18" charset="-127"/>
              </a:rPr>
              <a:t> в країні.</a:t>
            </a:r>
          </a:p>
          <a:p>
            <a:endParaRPr lang="uk-UA" sz="1600" dirty="0" smtClean="0">
              <a:latin typeface="+mj-lt"/>
              <a:ea typeface="Batang" panose="02030600000101010101" pitchFamily="18" charset="-127"/>
            </a:endParaRPr>
          </a:p>
          <a:p>
            <a:r>
              <a:rPr lang="uk-UA" sz="1600" dirty="0" smtClean="0">
                <a:latin typeface="+mj-lt"/>
                <a:ea typeface="Batang" panose="02030600000101010101" pitchFamily="18" charset="-127"/>
              </a:rPr>
              <a:t>     Більшість підприємств знаходяться на побережжі </a:t>
            </a:r>
            <a:r>
              <a:rPr lang="uk-UA" sz="1600" dirty="0" err="1" smtClean="0">
                <a:latin typeface="+mj-lt"/>
                <a:ea typeface="Batang" panose="02030600000101010101" pitchFamily="18" charset="-127"/>
              </a:rPr>
              <a:t>Ботнічеського</a:t>
            </a:r>
            <a:r>
              <a:rPr lang="uk-UA" sz="1600" dirty="0" smtClean="0">
                <a:latin typeface="+mj-lt"/>
                <a:ea typeface="Batang" panose="02030600000101010101" pitchFamily="18" charset="-127"/>
              </a:rPr>
              <a:t> затоки. Багато підприємств целюлозно-паперової промисловості розташовано на північному і північно-західному побережжі озера Венерн. У зв'язку з обмеженістю сировинної бази, в Швеції поволі розвивалася хімічна промисловістю. У Стокгольмі, </a:t>
            </a:r>
            <a:r>
              <a:rPr lang="uk-UA" sz="1600" dirty="0" err="1" smtClean="0">
                <a:latin typeface="+mj-lt"/>
                <a:ea typeface="Batang" panose="02030600000101010101" pitchFamily="18" charset="-127"/>
              </a:rPr>
              <a:t>Суппсалле</a:t>
            </a:r>
            <a:r>
              <a:rPr lang="uk-UA" sz="1600" dirty="0" smtClean="0">
                <a:latin typeface="+mj-lt"/>
                <a:ea typeface="Batang" panose="02030600000101010101" pitchFamily="18" charset="-127"/>
              </a:rPr>
              <a:t> і </a:t>
            </a:r>
            <a:r>
              <a:rPr lang="uk-UA" sz="1600" dirty="0" err="1" smtClean="0">
                <a:latin typeface="+mj-lt"/>
                <a:ea typeface="Batang" panose="02030600000101010101" pitchFamily="18" charset="-127"/>
              </a:rPr>
              <a:t>Седертелье</a:t>
            </a:r>
            <a:r>
              <a:rPr lang="uk-UA" sz="1600" dirty="0" smtClean="0">
                <a:latin typeface="+mj-lt"/>
                <a:ea typeface="Batang" panose="02030600000101010101" pitchFamily="18" charset="-127"/>
              </a:rPr>
              <a:t> діють підприємства, що випускають біохімічні і фармацевтичні продукти. Текстильна, швейна і </a:t>
            </a:r>
            <a:r>
              <a:rPr lang="uk-UA" sz="1600" dirty="0" err="1" smtClean="0">
                <a:latin typeface="+mj-lt"/>
                <a:ea typeface="Batang" panose="02030600000101010101" pitchFamily="18" charset="-127"/>
              </a:rPr>
              <a:t>шкіряно</a:t>
            </a:r>
            <a:r>
              <a:rPr lang="uk-UA" sz="1600" dirty="0" smtClean="0">
                <a:latin typeface="+mj-lt"/>
                <a:ea typeface="Batang" panose="02030600000101010101" pitchFamily="18" charset="-127"/>
              </a:rPr>
              <a:t>-взуттєва галузі промисловості, що працюють майже цілком на внутрішній ринок, відрізняються вельми скромними масштабами виробництва. Головні підприємства текстильної і швейної промисловості історично тяжіють до західного побережжя, до портів, куди доставлялися заморська бавовна і шерсть. Крупний центр легкої промисловості — </a:t>
            </a:r>
            <a:r>
              <a:rPr lang="uk-UA" sz="1600" dirty="0" err="1" smtClean="0">
                <a:latin typeface="+mj-lt"/>
                <a:ea typeface="Batang" panose="02030600000101010101" pitchFamily="18" charset="-127"/>
              </a:rPr>
              <a:t>Бурос</a:t>
            </a:r>
            <a:r>
              <a:rPr lang="uk-UA" sz="1600" dirty="0" smtClean="0">
                <a:latin typeface="+mj-lt"/>
                <a:ea typeface="Batang" panose="02030600000101010101" pitchFamily="18" charset="-127"/>
              </a:rPr>
              <a:t>.</a:t>
            </a:r>
            <a:endParaRPr lang="uk-UA" sz="1600" dirty="0">
              <a:latin typeface="+mj-lt"/>
              <a:ea typeface="Batang" panose="02030600000101010101" pitchFamily="18" charset="-127"/>
            </a:endParaRPr>
          </a:p>
        </p:txBody>
      </p:sp>
    </p:spTree>
    <p:extLst>
      <p:ext uri="{BB962C8B-B14F-4D97-AF65-F5344CB8AC3E}">
        <p14:creationId xmlns:p14="http://schemas.microsoft.com/office/powerpoint/2010/main" val="177649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7750" y="713750"/>
            <a:ext cx="10163175" cy="5509200"/>
          </a:xfrm>
          <a:prstGeom prst="rect">
            <a:avLst/>
          </a:prstGeom>
        </p:spPr>
        <p:txBody>
          <a:bodyPr wrap="square">
            <a:spAutoFit/>
          </a:bodyPr>
          <a:lstStyle/>
          <a:p>
            <a:r>
              <a:rPr lang="uk-UA" sz="1600" dirty="0" smtClean="0"/>
              <a:t>     З галузей харчової промисловості виділяється виробництво молочних і м'ясних продуктів, представлене головним чином, кооперативними підприємствами в районах інтенсивного тваринництва — на півдні країни і в приозерних низовинах Середньої Швеції.</a:t>
            </a:r>
          </a:p>
          <a:p>
            <a:r>
              <a:rPr lang="uk-UA" sz="1600" dirty="0" smtClean="0"/>
              <a:t>     Найбільші копальні Швеції: мідний — </a:t>
            </a:r>
            <a:r>
              <a:rPr lang="uk-UA" sz="1600" dirty="0" err="1" smtClean="0"/>
              <a:t>Аїтік</a:t>
            </a:r>
            <a:r>
              <a:rPr lang="uk-UA" sz="1600" dirty="0" smtClean="0"/>
              <a:t>, свинцевий, — </a:t>
            </a:r>
            <a:r>
              <a:rPr lang="uk-UA" sz="1600" dirty="0" err="1" smtClean="0"/>
              <a:t>Лайсваль</a:t>
            </a:r>
            <a:r>
              <a:rPr lang="uk-UA" sz="1600" dirty="0" smtClean="0"/>
              <a:t>. З комплексних сульфідних руд родовищ району </a:t>
            </a:r>
            <a:r>
              <a:rPr lang="uk-UA" sz="1600" dirty="0" err="1" smtClean="0"/>
              <a:t>Буліден</a:t>
            </a:r>
            <a:r>
              <a:rPr lang="uk-UA" sz="1600" dirty="0" smtClean="0"/>
              <a:t>-</a:t>
            </a:r>
            <a:r>
              <a:rPr lang="uk-UA" sz="1600" dirty="0" err="1" smtClean="0"/>
              <a:t>Крістіне</a:t>
            </a:r>
            <a:r>
              <a:rPr lang="uk-UA" sz="1600" dirty="0" smtClean="0"/>
              <a:t>-Берг разом з міддю, цинком і свинцем витягуються сірий колчедан, миш'як, золото і срібло. Центри якісної металургії (</a:t>
            </a:r>
            <a:r>
              <a:rPr lang="uk-UA" sz="1600" dirty="0" err="1" smtClean="0"/>
              <a:t>Сандвікен</a:t>
            </a:r>
            <a:r>
              <a:rPr lang="uk-UA" sz="1600" dirty="0" smtClean="0"/>
              <a:t>, </a:t>
            </a:r>
            <a:r>
              <a:rPr lang="uk-UA" sz="1600" dirty="0" err="1" smtClean="0"/>
              <a:t>Хуфорс</a:t>
            </a:r>
            <a:r>
              <a:rPr lang="uk-UA" sz="1600" dirty="0" smtClean="0"/>
              <a:t>, </a:t>
            </a:r>
            <a:r>
              <a:rPr lang="uk-UA" sz="1600" dirty="0" err="1" smtClean="0"/>
              <a:t>Фагерста</a:t>
            </a:r>
            <a:r>
              <a:rPr lang="uk-UA" sz="1600" dirty="0" smtClean="0"/>
              <a:t>, Авеста, </a:t>
            </a:r>
            <a:r>
              <a:rPr lang="uk-UA" sz="1600" dirty="0" err="1" smtClean="0"/>
              <a:t>Дегерфос</a:t>
            </a:r>
            <a:r>
              <a:rPr lang="uk-UA" sz="1600" dirty="0" smtClean="0"/>
              <a:t>, </a:t>
            </a:r>
            <a:r>
              <a:rPr lang="uk-UA" sz="1600" dirty="0" err="1" smtClean="0"/>
              <a:t>Хагфорс</a:t>
            </a:r>
            <a:r>
              <a:rPr lang="uk-UA" sz="1600" dirty="0" smtClean="0"/>
              <a:t> та інші.) зосереджені в Середній Швеції, в старому гірничопромисловому районі </a:t>
            </a:r>
            <a:r>
              <a:rPr lang="uk-UA" sz="1600" dirty="0" err="1" smtClean="0"/>
              <a:t>Беррслаген</a:t>
            </a:r>
            <a:r>
              <a:rPr lang="uk-UA" sz="1600" dirty="0" smtClean="0"/>
              <a:t>, на долю якого доводитися 2:3 виплавки стали, зокрема 9:10 якісною. Крупні заводи повного металургійного циклу споруджені в </a:t>
            </a:r>
            <a:r>
              <a:rPr lang="uk-UA" sz="1600" dirty="0" err="1" smtClean="0"/>
              <a:t>Бурленге</a:t>
            </a:r>
            <a:r>
              <a:rPr lang="uk-UA" sz="1600" dirty="0" smtClean="0"/>
              <a:t> і в рудо — експортних портах </a:t>
            </a:r>
            <a:r>
              <a:rPr lang="uk-UA" sz="1600" dirty="0" err="1" smtClean="0"/>
              <a:t>Лулео</a:t>
            </a:r>
            <a:r>
              <a:rPr lang="uk-UA" sz="1600" dirty="0" smtClean="0"/>
              <a:t> і </a:t>
            </a:r>
            <a:r>
              <a:rPr lang="uk-UA" sz="1600" dirty="0" err="1" smtClean="0"/>
              <a:t>Окселесунд</a:t>
            </a:r>
            <a:r>
              <a:rPr lang="uk-UA" sz="1600" dirty="0" smtClean="0"/>
              <a:t>. Понад 40 % сталі, виплавляється в електропечах. Головний центр кольорової металургії — </a:t>
            </a:r>
            <a:r>
              <a:rPr lang="uk-UA" sz="1600" dirty="0" err="1" smtClean="0"/>
              <a:t>Шелефтеро</a:t>
            </a:r>
            <a:r>
              <a:rPr lang="uk-UA" sz="1600" dirty="0" smtClean="0"/>
              <a:t> (мідь і свинець), </a:t>
            </a:r>
            <a:r>
              <a:rPr lang="uk-UA" sz="1600" dirty="0" err="1" smtClean="0"/>
              <a:t>Сундсвалль</a:t>
            </a:r>
            <a:r>
              <a:rPr lang="uk-UA" sz="1600" dirty="0" smtClean="0"/>
              <a:t> (алюміній), </a:t>
            </a:r>
            <a:r>
              <a:rPr lang="uk-UA" sz="1600" dirty="0" err="1" smtClean="0"/>
              <a:t>Вестерос</a:t>
            </a:r>
            <a:r>
              <a:rPr lang="uk-UA" sz="1600" dirty="0" smtClean="0"/>
              <a:t> і </a:t>
            </a:r>
            <a:r>
              <a:rPr lang="uk-UA" sz="1600" dirty="0" err="1" smtClean="0"/>
              <a:t>Фінспонг</a:t>
            </a:r>
            <a:r>
              <a:rPr lang="uk-UA" sz="1600" dirty="0" smtClean="0"/>
              <a:t> (прокат кольорових металів). Головний центр суднобудування розташований на західному і південно-західному побережжі Швеції: Гетеборг (концерни «</a:t>
            </a:r>
            <a:r>
              <a:rPr lang="uk-UA" sz="1600" dirty="0" err="1" smtClean="0"/>
              <a:t>Гатаверкен</a:t>
            </a:r>
            <a:r>
              <a:rPr lang="uk-UA" sz="1600" dirty="0" smtClean="0"/>
              <a:t>» і «</a:t>
            </a:r>
            <a:r>
              <a:rPr lang="uk-UA" sz="1600" dirty="0" err="1" smtClean="0"/>
              <a:t>Еріксберг</a:t>
            </a:r>
            <a:r>
              <a:rPr lang="uk-UA" sz="1600" dirty="0" smtClean="0"/>
              <a:t>»), </a:t>
            </a:r>
            <a:r>
              <a:rPr lang="uk-UA" sz="1600" dirty="0" err="1" smtClean="0"/>
              <a:t>Мальм</a:t>
            </a:r>
            <a:r>
              <a:rPr lang="uk-UA" sz="1600" dirty="0" smtClean="0"/>
              <a:t> («</a:t>
            </a:r>
            <a:r>
              <a:rPr lang="uk-UA" sz="1600" dirty="0" err="1" smtClean="0"/>
              <a:t>Коккумс</a:t>
            </a:r>
            <a:r>
              <a:rPr lang="uk-UA" sz="1600" dirty="0" smtClean="0"/>
              <a:t>»), </a:t>
            </a:r>
            <a:r>
              <a:rPr lang="uk-UA" sz="1600" dirty="0" err="1" smtClean="0"/>
              <a:t>Уддевалла</a:t>
            </a:r>
            <a:r>
              <a:rPr lang="uk-UA" sz="1600" dirty="0" smtClean="0"/>
              <a:t>, </a:t>
            </a:r>
            <a:r>
              <a:rPr lang="uk-UA" sz="1600" dirty="0" err="1" smtClean="0"/>
              <a:t>Ландськруна</a:t>
            </a:r>
            <a:r>
              <a:rPr lang="uk-UA" sz="1600" dirty="0" smtClean="0"/>
              <a:t>. У електротехніці виділяються виробництво могутніх генераторів, трансформаторів, двигунів, зосереджене на заводах концерну «</a:t>
            </a:r>
            <a:r>
              <a:rPr lang="uk-UA" sz="1600" dirty="0" err="1" smtClean="0"/>
              <a:t>Асена</a:t>
            </a:r>
            <a:r>
              <a:rPr lang="uk-UA" sz="1600" dirty="0" smtClean="0"/>
              <a:t>» (</a:t>
            </a:r>
            <a:r>
              <a:rPr lang="uk-UA" sz="1600" dirty="0" err="1" smtClean="0"/>
              <a:t>Вестерос</a:t>
            </a:r>
            <a:r>
              <a:rPr lang="uk-UA" sz="1600" dirty="0" smtClean="0"/>
              <a:t>, </a:t>
            </a:r>
            <a:r>
              <a:rPr lang="uk-UA" sz="1600" dirty="0" err="1" smtClean="0"/>
              <a:t>Лудвіка</a:t>
            </a:r>
            <a:r>
              <a:rPr lang="uk-UA" sz="1600" dirty="0" smtClean="0"/>
              <a:t>), а також випуск телефонної апаратури і інших засобів зв'язку, здійснюваного в основному на підприємствах концерну «</a:t>
            </a:r>
            <a:r>
              <a:rPr lang="uk-UA" sz="1600" dirty="0" err="1" smtClean="0"/>
              <a:t>Еріксон</a:t>
            </a:r>
            <a:r>
              <a:rPr lang="uk-UA" sz="1600" dirty="0" smtClean="0"/>
              <a:t>» (Стокгольм). Найбільший центр текстильного і швейного виробництва — </a:t>
            </a:r>
            <a:r>
              <a:rPr lang="uk-UA" sz="1600" dirty="0" err="1" smtClean="0"/>
              <a:t>Бурос</a:t>
            </a:r>
            <a:r>
              <a:rPr lang="uk-UA" sz="1600" dirty="0" smtClean="0"/>
              <a:t>.</a:t>
            </a:r>
          </a:p>
          <a:p>
            <a:r>
              <a:rPr lang="uk-UA" sz="1600" dirty="0" smtClean="0"/>
              <a:t>     До середини 1970-х років економіка Швеції розвивалася виключно високими темпами, і по ним її випереджала лише Японія. Можна вважати, що ці високі темпи зростання були значною мірою досягнуті завдяки розвитку шведських промислових підприємств. Вже на ранньому етапі шведські компанії зрозуміли важливість присутності на зовнішніх ринках. Присутність на місцевому ринку дозволяла легше збільшувати частку ринку, тоді як витрати і ризики могли бути розподілені на більший обсяг продажів. В даний час економіка Швеції сильно залежить від діяльності обмеженого числа дуже крупних міжнародних компаній. Згідно з оцінкою ООН в 1992 р. у світі було приблизно 35 тис. багатонаціональних корпорацій. Серед них приблизно 2700 мають свої штаб-квартири в Швеції.</a:t>
            </a:r>
            <a:endParaRPr lang="uk-UA" sz="1600" dirty="0"/>
          </a:p>
        </p:txBody>
      </p:sp>
    </p:spTree>
    <p:extLst>
      <p:ext uri="{BB962C8B-B14F-4D97-AF65-F5344CB8AC3E}">
        <p14:creationId xmlns:p14="http://schemas.microsoft.com/office/powerpoint/2010/main" val="2098842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237</TotalTime>
  <Words>2595</Words>
  <Application>Microsoft Office PowerPoint</Application>
  <PresentationFormat>Широкоэкранный</PresentationFormat>
  <Paragraphs>101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Batang</vt:lpstr>
      <vt:lpstr>Arial</vt:lpstr>
      <vt:lpstr>Arial Black</vt:lpstr>
      <vt:lpstr>Garamond</vt:lpstr>
      <vt:lpstr>Натуральные материалы</vt:lpstr>
      <vt:lpstr>Презентация PowerPoint</vt:lpstr>
      <vt:lpstr>Основні відомості про країну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22</cp:revision>
  <dcterms:created xsi:type="dcterms:W3CDTF">2014-05-14T13:31:51Z</dcterms:created>
  <dcterms:modified xsi:type="dcterms:W3CDTF">2014-05-14T17:28:58Z</dcterms:modified>
</cp:coreProperties>
</file>