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3" r:id="rId6"/>
    <p:sldId id="262" r:id="rId7"/>
    <p:sldId id="260" r:id="rId8"/>
    <p:sldId id="261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110848"/>
    <a:srgbClr val="180B69"/>
    <a:srgbClr val="210F8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615" autoAdjust="0"/>
    <p:restoredTop sz="86424" autoAdjust="0"/>
  </p:normalViewPr>
  <p:slideViewPr>
    <p:cSldViewPr>
      <p:cViewPr>
        <p:scale>
          <a:sx n="106" d="100"/>
          <a:sy n="106" d="100"/>
        </p:scale>
        <p:origin x="-71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44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1DAC7-D394-42FA-9D2E-1E251F4ABDDB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3FDD0-33F0-4788-8A15-B086E83F5C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contrast="15000"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bg1"/>
                </a:solidFill>
                <a:latin typeface="Monotype Corsiva" pitchFamily="66" charset="0"/>
              </a:rPr>
              <a:t>Гори Карпати</a:t>
            </a:r>
            <a:endParaRPr lang="ru-RU" sz="7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1285860"/>
            <a:ext cx="6429404" cy="2677656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Гори </a:t>
            </a:r>
            <a:r>
              <a:rPr lang="ru-RU" sz="2400" b="1" dirty="0" err="1" smtClean="0">
                <a:latin typeface="Monotype Corsiva" pitchFamily="66" charset="0"/>
              </a:rPr>
              <a:t>Карпати</a:t>
            </a:r>
            <a:r>
              <a:rPr lang="ru-RU" sz="2400" b="1" dirty="0" smtClean="0">
                <a:latin typeface="Monotype Corsiva" pitchFamily="66" charset="0"/>
              </a:rPr>
              <a:t> – то </a:t>
            </a:r>
            <a:r>
              <a:rPr lang="ru-RU" sz="2400" b="1" dirty="0" err="1" smtClean="0">
                <a:latin typeface="Monotype Corsiva" pitchFamily="66" charset="0"/>
              </a:rPr>
              <a:t>унікальна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й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казкова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місцевість</a:t>
            </a:r>
            <a:r>
              <a:rPr lang="ru-RU" sz="2400" b="1" dirty="0" smtClean="0">
                <a:latin typeface="Monotype Corsiva" pitchFamily="66" charset="0"/>
              </a:rPr>
              <a:t>, одна </a:t>
            </a:r>
            <a:r>
              <a:rPr lang="ru-RU" sz="2400" b="1" dirty="0" err="1" smtClean="0">
                <a:latin typeface="Monotype Corsiva" pitchFamily="66" charset="0"/>
              </a:rPr>
              <a:t>лиш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згадка</a:t>
            </a:r>
            <a:r>
              <a:rPr lang="ru-RU" sz="2400" b="1" dirty="0" smtClean="0">
                <a:latin typeface="Monotype Corsiva" pitchFamily="66" charset="0"/>
              </a:rPr>
              <a:t> про яку </a:t>
            </a:r>
            <a:r>
              <a:rPr lang="ru-RU" sz="2400" b="1" dirty="0" err="1" smtClean="0">
                <a:latin typeface="Monotype Corsiva" pitchFamily="66" charset="0"/>
              </a:rPr>
              <a:t>гріє</a:t>
            </a:r>
            <a:r>
              <a:rPr lang="ru-RU" sz="2400" b="1" dirty="0" smtClean="0">
                <a:latin typeface="Monotype Corsiva" pitchFamily="66" charset="0"/>
              </a:rPr>
              <a:t> душу </a:t>
            </a:r>
            <a:r>
              <a:rPr lang="ru-RU" sz="2400" b="1" dirty="0" err="1" smtClean="0">
                <a:latin typeface="Monotype Corsiva" pitchFamily="66" charset="0"/>
              </a:rPr>
              <a:t>приємними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спогадами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чи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бажанням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відвідати</a:t>
            </a:r>
            <a:r>
              <a:rPr lang="ru-RU" sz="2400" b="1" dirty="0" smtClean="0">
                <a:latin typeface="Monotype Corsiva" pitchFamily="66" charset="0"/>
              </a:rPr>
              <a:t> гори. </a:t>
            </a:r>
            <a:r>
              <a:rPr lang="ru-RU" sz="2400" b="1" dirty="0" err="1" smtClean="0">
                <a:latin typeface="Monotype Corsiva" pitchFamily="66" charset="0"/>
              </a:rPr>
              <a:t>Гуцульська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пісня</a:t>
            </a:r>
            <a:r>
              <a:rPr lang="ru-RU" sz="2400" b="1" dirty="0" smtClean="0">
                <a:latin typeface="Monotype Corsiva" pitchFamily="66" charset="0"/>
              </a:rPr>
              <a:t>, голос </a:t>
            </a:r>
            <a:r>
              <a:rPr lang="ru-RU" sz="2400" b="1" dirty="0" err="1" smtClean="0">
                <a:latin typeface="Monotype Corsiva" pitchFamily="66" charset="0"/>
              </a:rPr>
              <a:t>трембіти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запальний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танок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чи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цікавий</a:t>
            </a:r>
            <a:r>
              <a:rPr lang="ru-RU" sz="2400" b="1" dirty="0" smtClean="0">
                <a:latin typeface="Monotype Corsiva" pitchFamily="66" charset="0"/>
              </a:rPr>
              <a:t> фестиваль у </a:t>
            </a:r>
            <a:r>
              <a:rPr lang="ru-RU" sz="2400" b="1" dirty="0" err="1" smtClean="0">
                <a:latin typeface="Monotype Corsiva" pitchFamily="66" charset="0"/>
              </a:rPr>
              <a:t>поєднанні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з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неповторними</a:t>
            </a:r>
            <a:r>
              <a:rPr lang="ru-RU" sz="2400" b="1" dirty="0" smtClean="0">
                <a:latin typeface="Monotype Corsiva" pitchFamily="66" charset="0"/>
              </a:rPr>
              <a:t> пейзажами </a:t>
            </a:r>
            <a:r>
              <a:rPr lang="ru-RU" sz="2400" b="1" dirty="0" err="1" smtClean="0">
                <a:latin typeface="Monotype Corsiva" pitchFamily="66" charset="0"/>
              </a:rPr>
              <a:t>навік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закохають</a:t>
            </a:r>
            <a:r>
              <a:rPr lang="ru-RU" sz="2400" b="1" dirty="0" smtClean="0">
                <a:latin typeface="Monotype Corsiva" pitchFamily="66" charset="0"/>
              </a:rPr>
              <a:t> у себе кожного, </a:t>
            </a:r>
            <a:r>
              <a:rPr lang="ru-RU" sz="2400" b="1" dirty="0" err="1" smtClean="0">
                <a:latin typeface="Monotype Corsiva" pitchFamily="66" charset="0"/>
              </a:rPr>
              <a:t>хто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хоч</a:t>
            </a:r>
            <a:r>
              <a:rPr lang="ru-RU" sz="2400" b="1" dirty="0" smtClean="0">
                <a:latin typeface="Monotype Corsiva" pitchFamily="66" charset="0"/>
              </a:rPr>
              <a:t> раз тут </a:t>
            </a:r>
            <a:r>
              <a:rPr lang="ru-RU" sz="2400" b="1" dirty="0" err="1" smtClean="0">
                <a:latin typeface="Monotype Corsiva" pitchFamily="66" charset="0"/>
              </a:rPr>
              <a:t>побував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  <a:r>
              <a:rPr lang="ru-RU" dirty="0" smtClean="0">
                <a:latin typeface="Monotype Corsiva" pitchFamily="66" charset="0"/>
              </a:rPr>
              <a:t> 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contrast="5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3834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</a:b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  <a:t>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0"/>
            <a:ext cx="2744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</a:rPr>
              <a:t>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894220"/>
            <a:ext cx="6572296" cy="26776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Verdana" pitchFamily="34" charset="0"/>
              </a:rPr>
              <a:t> </a:t>
            </a:r>
            <a:r>
              <a:rPr lang="ru-RU" b="1" i="1" dirty="0" smtClean="0">
                <a:solidFill>
                  <a:srgbClr val="333333"/>
                </a:solidFill>
                <a:latin typeface="Arial Black" pitchFamily="34" charset="0"/>
              </a:rPr>
              <a:t>  </a:t>
            </a:r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800" b="1" i="1" dirty="0" smtClean="0">
                <a:latin typeface="Monotype Corsiva" pitchFamily="66" charset="0"/>
              </a:rPr>
              <a:t>Область </a:t>
            </a:r>
            <a:r>
              <a:rPr lang="ru-RU" sz="2800" b="1" i="1" dirty="0" err="1" smtClean="0">
                <a:latin typeface="Monotype Corsiva" pitchFamily="66" charset="0"/>
              </a:rPr>
              <a:t>Українських</a:t>
            </a:r>
            <a:r>
              <a:rPr lang="ru-RU" sz="2800" b="1" i="1" dirty="0" smtClean="0">
                <a:latin typeface="Monotype Corsiva" pitchFamily="66" charset="0"/>
              </a:rPr>
              <a:t> Карпат </a:t>
            </a:r>
            <a:r>
              <a:rPr lang="ru-RU" sz="2800" b="1" i="1" dirty="0" err="1" smtClean="0">
                <a:latin typeface="Monotype Corsiva" pitchFamily="66" charset="0"/>
              </a:rPr>
              <a:t>розташована</a:t>
            </a:r>
            <a:r>
              <a:rPr lang="ru-RU" sz="2800" b="1" i="1" dirty="0" smtClean="0">
                <a:latin typeface="Monotype Corsiva" pitchFamily="66" charset="0"/>
              </a:rPr>
              <a:t> на </a:t>
            </a:r>
            <a:r>
              <a:rPr lang="ru-RU" sz="2800" b="1" i="1" dirty="0" err="1" smtClean="0">
                <a:latin typeface="Monotype Corsiva" pitchFamily="66" charset="0"/>
              </a:rPr>
              <a:t>південному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заході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країни</a:t>
            </a:r>
            <a:r>
              <a:rPr lang="ru-RU" sz="2800" b="1" i="1" dirty="0" smtClean="0">
                <a:latin typeface="Monotype Corsiva" pitchFamily="66" charset="0"/>
              </a:rPr>
              <a:t>. Вона </a:t>
            </a:r>
            <a:r>
              <a:rPr lang="ru-RU" sz="2800" b="1" i="1" dirty="0" err="1" smtClean="0">
                <a:latin typeface="Monotype Corsiva" pitchFamily="66" charset="0"/>
              </a:rPr>
              <a:t>простягаються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завдовжки</a:t>
            </a:r>
            <a:r>
              <a:rPr lang="ru-RU" sz="2800" b="1" i="1" dirty="0" smtClean="0">
                <a:latin typeface="Monotype Corsiva" pitchFamily="66" charset="0"/>
              </a:rPr>
              <a:t> 280 км, </a:t>
            </a:r>
            <a:r>
              <a:rPr lang="ru-RU" sz="2800" b="1" i="1" dirty="0" err="1" smtClean="0">
                <a:latin typeface="Monotype Corsiva" pitchFamily="66" charset="0"/>
              </a:rPr>
              <a:t>завширшки</a:t>
            </a:r>
            <a:r>
              <a:rPr lang="ru-RU" sz="2800" b="1" i="1" dirty="0" smtClean="0">
                <a:latin typeface="Monotype Corsiva" pitchFamily="66" charset="0"/>
              </a:rPr>
              <a:t> – на 100-110 км. </a:t>
            </a:r>
            <a:r>
              <a:rPr lang="ru-RU" sz="2800" b="1" i="1" dirty="0" err="1" smtClean="0">
                <a:latin typeface="Monotype Corsiva" pitchFamily="66" charset="0"/>
              </a:rPr>
              <a:t>Площа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гірської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системи</a:t>
            </a:r>
            <a:r>
              <a:rPr lang="ru-RU" sz="2800" b="1" i="1" dirty="0" smtClean="0">
                <a:latin typeface="Monotype Corsiva" pitchFamily="66" charset="0"/>
              </a:rPr>
              <a:t> – </a:t>
            </a:r>
            <a:r>
              <a:rPr lang="ru-RU" sz="2800" b="1" i="1" dirty="0" err="1" smtClean="0">
                <a:latin typeface="Monotype Corsiva" pitchFamily="66" charset="0"/>
              </a:rPr>
              <a:t>понад</a:t>
            </a:r>
            <a:r>
              <a:rPr lang="ru-RU" sz="2800" b="1" i="1" dirty="0" smtClean="0">
                <a:latin typeface="Monotype Corsiva" pitchFamily="66" charset="0"/>
              </a:rPr>
              <a:t> 24 тис. км</a:t>
            </a:r>
            <a:r>
              <a:rPr lang="ru-RU" sz="2800" b="1" i="1" baseline="30000" dirty="0" smtClean="0">
                <a:latin typeface="Monotype Corsiva" pitchFamily="66" charset="0"/>
              </a:rPr>
              <a:t>2</a:t>
            </a:r>
            <a:r>
              <a:rPr lang="ru-RU" sz="2800" b="1" i="1" dirty="0" smtClean="0">
                <a:latin typeface="Monotype Corsiva" pitchFamily="66" charset="0"/>
              </a:rPr>
              <a:t>, а разом </a:t>
            </a:r>
            <a:r>
              <a:rPr lang="ru-RU" sz="2800" b="1" i="1" dirty="0" err="1" smtClean="0">
                <a:latin typeface="Monotype Corsiva" pitchFamily="66" charset="0"/>
              </a:rPr>
              <a:t>з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Передкарпаттям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і</a:t>
            </a:r>
            <a:r>
              <a:rPr lang="ru-RU" sz="2800" b="1" i="1" dirty="0" smtClean="0"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latin typeface="Monotype Corsiva" pitchFamily="66" charset="0"/>
              </a:rPr>
              <a:t>Закарпаттям</a:t>
            </a:r>
            <a:r>
              <a:rPr lang="ru-RU" sz="2800" b="1" i="1" dirty="0" smtClean="0">
                <a:latin typeface="Monotype Corsiva" pitchFamily="66" charset="0"/>
              </a:rPr>
              <a:t> – 37 тис. км</a:t>
            </a:r>
            <a:r>
              <a:rPr lang="ru-RU" sz="2800" b="1" i="1" baseline="30000" dirty="0" smtClean="0">
                <a:latin typeface="Monotype Corsiva" pitchFamily="66" charset="0"/>
              </a:rPr>
              <a:t>2</a:t>
            </a:r>
            <a:r>
              <a:rPr lang="ru-RU" sz="2800" b="1" i="1" dirty="0" smtClean="0">
                <a:latin typeface="Monotype Corsiva" pitchFamily="66" charset="0"/>
              </a:rPr>
              <a:t>. </a:t>
            </a:r>
            <a:endParaRPr lang="ru-RU" sz="28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contrast="37000"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>
                <a:latin typeface="Monotype Corsiva" pitchFamily="66" charset="0"/>
              </a:rPr>
              <a:t>Найбільші вершини</a:t>
            </a:r>
            <a:r>
              <a:rPr lang="pl-PL" b="1" u="sng" dirty="0" smtClean="0">
                <a:latin typeface="Monotype Corsiva" pitchFamily="66" charset="0"/>
              </a:rPr>
              <a:t>:</a:t>
            </a:r>
            <a:endParaRPr lang="ru-RU" b="1" u="sng" dirty="0">
              <a:latin typeface="Monotype Corsiva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00166" y="1785926"/>
          <a:ext cx="6310355" cy="2571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71"/>
                <a:gridCol w="1262071"/>
                <a:gridCol w="1262071"/>
                <a:gridCol w="1262071"/>
                <a:gridCol w="1262071"/>
              </a:tblGrid>
              <a:tr h="1357322">
                <a:tc>
                  <a:txBody>
                    <a:bodyPr/>
                    <a:lstStyle/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Говерла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200" dirty="0" smtClean="0">
                          <a:latin typeface="Book Antiqua" pitchFamily="18" charset="0"/>
                        </a:rPr>
                        <a:t>Бребенескул</a:t>
                      </a:r>
                      <a:endParaRPr lang="ru-RU" sz="12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600" dirty="0" err="1" smtClean="0">
                          <a:latin typeface="Book Antiqua" pitchFamily="18" charset="0"/>
                        </a:rPr>
                        <a:t>Піп-Іван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Петрос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600" dirty="0" err="1" smtClean="0">
                          <a:latin typeface="Book Antiqua" pitchFamily="18" charset="0"/>
                        </a:rPr>
                        <a:t>Гутин</a:t>
                      </a:r>
                      <a:endParaRPr lang="uk-UA" sz="1600" dirty="0" smtClean="0">
                        <a:latin typeface="Book Antiqua" pitchFamily="18" charset="0"/>
                      </a:endParaRPr>
                    </a:p>
                    <a:p>
                      <a:pPr algn="ctr"/>
                      <a:r>
                        <a:rPr lang="uk-UA" sz="1600" dirty="0" err="1" smtClean="0">
                          <a:latin typeface="Book Antiqua" pitchFamily="18" charset="0"/>
                        </a:rPr>
                        <a:t>Томнатик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</a:rPr>
                        <a:t>2061м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</a:rPr>
                        <a:t>2035м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</a:rPr>
                        <a:t>2022м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</a:rPr>
                        <a:t>2020м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itchFamily="66" charset="0"/>
                        </a:rPr>
                        <a:t>2017м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itchFamily="66" charset="0"/>
                      </a:endParaRPr>
                    </a:p>
                  </a:txBody>
                  <a:tcPr>
                    <a:solidFill>
                      <a:srgbClr val="210F8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500306"/>
            <a:ext cx="8501122" cy="2357454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У Карпатах </a:t>
            </a:r>
            <a:r>
              <a:rPr lang="ru-RU" sz="1800" b="1" i="1" dirty="0" err="1" smtClean="0"/>
              <a:t>бере</a:t>
            </a:r>
            <a:r>
              <a:rPr lang="ru-RU" sz="1800" b="1" i="1" dirty="0" smtClean="0"/>
              <a:t> початок </a:t>
            </a:r>
            <a:r>
              <a:rPr lang="ru-RU" sz="1800" b="1" i="1" dirty="0" err="1" smtClean="0"/>
              <a:t>багато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річок</a:t>
            </a:r>
            <a:r>
              <a:rPr lang="ru-RU" sz="1800" b="1" i="1" dirty="0" smtClean="0"/>
              <a:t>: Прут, </a:t>
            </a:r>
            <a:r>
              <a:rPr lang="ru-RU" sz="1800" b="1" i="1" dirty="0" err="1" smtClean="0"/>
              <a:t>Дністер</a:t>
            </a:r>
            <a:r>
              <a:rPr lang="ru-RU" sz="1800" b="1" i="1" dirty="0" smtClean="0"/>
              <a:t>, Тиса, </a:t>
            </a:r>
            <a:r>
              <a:rPr lang="ru-RU" sz="1800" b="1" i="1" dirty="0" err="1" smtClean="0"/>
              <a:t>Лімниця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Черемош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Латориця</a:t>
            </a:r>
            <a:r>
              <a:rPr lang="ru-RU" sz="1800" b="1" i="1" dirty="0" smtClean="0"/>
              <a:t>, Уж, </a:t>
            </a:r>
            <a:r>
              <a:rPr lang="ru-RU" sz="1800" b="1" i="1" dirty="0" err="1" smtClean="0"/>
              <a:t>Теребля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Бистриці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Надвірнянська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і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Солотвинська</a:t>
            </a:r>
            <a:r>
              <a:rPr lang="ru-RU" sz="1800" b="1" i="1" dirty="0" smtClean="0"/>
              <a:t>. </a:t>
            </a:r>
            <a:r>
              <a:rPr lang="ru-RU" sz="1800" b="1" i="1" dirty="0" err="1" smtClean="0"/>
              <a:t>Течія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їхня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стрімка</a:t>
            </a:r>
            <a:r>
              <a:rPr lang="ru-RU" sz="1800" b="1" i="1" dirty="0" smtClean="0"/>
              <a:t>, вони </a:t>
            </a:r>
            <a:r>
              <a:rPr lang="ru-RU" sz="1800" b="1" i="1" dirty="0" err="1" smtClean="0"/>
              <a:t>несуть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велику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кількість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уламкового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матеріалу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який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відкладають</a:t>
            </a:r>
            <a:r>
              <a:rPr lang="ru-RU" sz="1800" b="1" i="1" dirty="0" smtClean="0"/>
              <a:t> у </a:t>
            </a:r>
            <a:r>
              <a:rPr lang="ru-RU" sz="1800" b="1" i="1" dirty="0" err="1" smtClean="0"/>
              <a:t>своїй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нижчій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течії</a:t>
            </a:r>
            <a:endParaRPr lang="ru-RU" sz="1800" b="1" i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85728"/>
            <a:ext cx="1571623" cy="209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785794"/>
            <a:ext cx="2138619" cy="160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714356"/>
            <a:ext cx="2286016" cy="1661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86182" y="2285992"/>
            <a:ext cx="4572000" cy="2893100"/>
          </a:xfrm>
          <a:prstGeom prst="rect">
            <a:avLst/>
          </a:prstGeom>
          <a:solidFill>
            <a:schemeClr val="accent6">
              <a:lumMod val="40000"/>
              <a:lumOff val="60000"/>
              <a:alpha val="37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Клімат</a:t>
            </a:r>
            <a:r>
              <a:rPr lang="ru-RU" sz="1400" b="1" dirty="0" smtClean="0"/>
              <a:t> Карпат </a:t>
            </a:r>
            <a:r>
              <a:rPr lang="ru-RU" sz="1400" b="1" dirty="0" err="1" smtClean="0"/>
              <a:t>визначається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географічним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положенням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гір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значною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висотою</a:t>
            </a:r>
            <a:r>
              <a:rPr lang="ru-RU" sz="1400" b="1" dirty="0" smtClean="0"/>
              <a:t> над </a:t>
            </a:r>
            <a:r>
              <a:rPr lang="ru-RU" sz="1400" b="1" dirty="0" err="1" smtClean="0"/>
              <a:t>рівнем</a:t>
            </a:r>
            <a:r>
              <a:rPr lang="ru-RU" sz="1400" b="1" dirty="0" smtClean="0"/>
              <a:t> моря. </a:t>
            </a:r>
            <a:r>
              <a:rPr lang="ru-RU" sz="1400" b="1" dirty="0" err="1" smtClean="0"/>
              <a:t>Клімат</a:t>
            </a:r>
            <a:r>
              <a:rPr lang="ru-RU" sz="1400" b="1" dirty="0" smtClean="0"/>
              <a:t> Карпат </a:t>
            </a:r>
            <a:r>
              <a:rPr lang="ru-RU" sz="1400" b="1" dirty="0" err="1" smtClean="0"/>
              <a:t>дуже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вологий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порівняно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низькими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річними</a:t>
            </a:r>
            <a:r>
              <a:rPr lang="ru-RU" sz="1400" b="1" dirty="0" smtClean="0"/>
              <a:t> температурами </a:t>
            </a:r>
            <a:r>
              <a:rPr lang="ru-RU" sz="1400" b="1" dirty="0" err="1" smtClean="0"/>
              <a:t>повітря</a:t>
            </a:r>
            <a:r>
              <a:rPr lang="ru-RU" sz="1400" b="1" dirty="0" smtClean="0"/>
              <a:t>. </a:t>
            </a:r>
          </a:p>
          <a:p>
            <a:pPr algn="ctr"/>
            <a:r>
              <a:rPr lang="ru-RU" sz="1400" b="1" dirty="0" smtClean="0"/>
              <a:t>Температура </a:t>
            </a:r>
            <a:r>
              <a:rPr lang="ru-RU" sz="1400" b="1" dirty="0" err="1" smtClean="0"/>
              <a:t>січня</a:t>
            </a:r>
            <a:r>
              <a:rPr lang="ru-RU" sz="1400" b="1" dirty="0" smtClean="0"/>
              <a:t> у </a:t>
            </a:r>
            <a:r>
              <a:rPr lang="ru-RU" sz="1400" b="1" dirty="0" err="1" smtClean="0"/>
              <a:t>Передкарпатті</a:t>
            </a:r>
            <a:r>
              <a:rPr lang="ru-RU" sz="1400" b="1" dirty="0" smtClean="0"/>
              <a:t> становить - 4°...-3°С, у </a:t>
            </a:r>
            <a:r>
              <a:rPr lang="ru-RU" sz="1400" b="1" dirty="0" err="1" smtClean="0"/>
              <a:t>Закарпатті</a:t>
            </a:r>
            <a:r>
              <a:rPr lang="ru-RU" sz="1400" b="1" dirty="0" smtClean="0"/>
              <a:t> – -2°С, а в горах – -6°...-12°С. Зима </a:t>
            </a:r>
            <a:r>
              <a:rPr lang="ru-RU" sz="1400" b="1" dirty="0" err="1" smtClean="0"/>
              <a:t>м'яка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багатосніжна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Зрідка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бувають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дуже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холодні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зими</a:t>
            </a:r>
            <a:r>
              <a:rPr lang="ru-RU" sz="1400" b="1" dirty="0" smtClean="0"/>
              <a:t>. </a:t>
            </a:r>
            <a:br>
              <a:rPr lang="ru-RU" sz="1400" b="1" dirty="0" smtClean="0"/>
            </a:br>
            <a:r>
              <a:rPr lang="ru-RU" sz="1400" b="1" dirty="0" smtClean="0"/>
              <a:t>   </a:t>
            </a:r>
            <a:r>
              <a:rPr lang="ru-RU" sz="1400" b="1" dirty="0" err="1" smtClean="0"/>
              <a:t>Середні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температури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липня</a:t>
            </a:r>
            <a:r>
              <a:rPr lang="ru-RU" sz="1400" b="1" dirty="0" smtClean="0"/>
              <a:t> в </a:t>
            </a:r>
            <a:r>
              <a:rPr lang="ru-RU" sz="1400" b="1" dirty="0" err="1" smtClean="0"/>
              <a:t>Передкарпатті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становлять</a:t>
            </a:r>
            <a:r>
              <a:rPr lang="ru-RU" sz="1400" b="1" dirty="0" smtClean="0"/>
              <a:t> +18°С...+19°С, </a:t>
            </a:r>
            <a:r>
              <a:rPr lang="ru-RU" sz="1400" b="1" dirty="0" err="1" smtClean="0"/>
              <a:t>Закарпатті</a:t>
            </a:r>
            <a:r>
              <a:rPr lang="ru-RU" sz="1400" b="1" dirty="0" smtClean="0"/>
              <a:t> - +20°С, у горах - +7°...+13°С. </a:t>
            </a:r>
            <a:r>
              <a:rPr lang="ru-RU" sz="1400" b="1" dirty="0" err="1" smtClean="0"/>
              <a:t>Опадів</a:t>
            </a:r>
            <a:r>
              <a:rPr lang="ru-RU" sz="1400" b="1" dirty="0" smtClean="0"/>
              <a:t> у </a:t>
            </a:r>
            <a:r>
              <a:rPr lang="ru-RU" sz="1400" b="1" dirty="0" err="1" smtClean="0"/>
              <a:t>передгір'ях</a:t>
            </a:r>
            <a:r>
              <a:rPr lang="ru-RU" sz="1400" b="1" dirty="0" smtClean="0"/>
              <a:t> - 900 мм, у </a:t>
            </a:r>
            <a:r>
              <a:rPr lang="ru-RU" sz="1400" b="1" dirty="0" err="1" smtClean="0"/>
              <a:t>верхів'ях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гір</a:t>
            </a:r>
            <a:r>
              <a:rPr lang="ru-RU" sz="1400" b="1" dirty="0" smtClean="0"/>
              <a:t> - до 2000 мм (с. </a:t>
            </a:r>
            <a:r>
              <a:rPr lang="ru-RU" sz="1400" b="1" dirty="0" err="1" smtClean="0"/>
              <a:t>Руська-Мокра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Тячівський</a:t>
            </a:r>
            <a:r>
              <a:rPr lang="ru-RU" sz="1400" b="1" dirty="0" smtClean="0"/>
              <a:t> район, </a:t>
            </a:r>
            <a:r>
              <a:rPr lang="ru-RU" sz="1400" b="1" dirty="0" err="1" smtClean="0"/>
              <a:t>Закарпатської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області</a:t>
            </a:r>
            <a:r>
              <a:rPr lang="ru-RU" sz="1400" b="1" dirty="0" smtClean="0"/>
              <a:t>). 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286015" cy="1714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500306"/>
            <a:ext cx="2286016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643446"/>
            <a:ext cx="2286016" cy="1714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Грунт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357430"/>
            <a:ext cx="3429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 </a:t>
            </a:r>
            <a:r>
              <a:rPr lang="ru-RU" dirty="0" err="1" smtClean="0">
                <a:latin typeface="Impact" pitchFamily="34" charset="0"/>
              </a:rPr>
              <a:t>Грунти</a:t>
            </a:r>
            <a:r>
              <a:rPr lang="ru-RU" dirty="0" smtClean="0">
                <a:latin typeface="Impact" pitchFamily="34" charset="0"/>
              </a:rPr>
              <a:t> у Карпатах </a:t>
            </a:r>
            <a:r>
              <a:rPr lang="ru-RU" dirty="0" err="1" smtClean="0">
                <a:latin typeface="Impact" pitchFamily="34" charset="0"/>
              </a:rPr>
              <a:t>різноманітні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відповідно</a:t>
            </a:r>
            <a:r>
              <a:rPr lang="ru-RU" dirty="0" smtClean="0">
                <a:latin typeface="Impact" pitchFamily="34" charset="0"/>
              </a:rPr>
              <a:t> до </a:t>
            </a:r>
            <a:r>
              <a:rPr lang="ru-RU" dirty="0" err="1" smtClean="0">
                <a:latin typeface="Impact" pitchFamily="34" charset="0"/>
              </a:rPr>
              <a:t>кліматичних</a:t>
            </a:r>
            <a:r>
              <a:rPr lang="ru-RU" dirty="0" smtClean="0">
                <a:latin typeface="Impact" pitchFamily="34" charset="0"/>
              </a:rPr>
              <a:t> умов </a:t>
            </a:r>
            <a:r>
              <a:rPr lang="ru-RU" dirty="0" err="1" smtClean="0">
                <a:latin typeface="Impact" pitchFamily="34" charset="0"/>
              </a:rPr>
              <a:t>розміщуються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вертикальними</a:t>
            </a:r>
            <a:r>
              <a:rPr lang="ru-RU" dirty="0" smtClean="0">
                <a:latin typeface="Impact" pitchFamily="34" charset="0"/>
              </a:rPr>
              <a:t> поясами. В </a:t>
            </a:r>
            <a:r>
              <a:rPr lang="ru-RU" dirty="0" err="1" smtClean="0">
                <a:latin typeface="Impact" pitchFamily="34" charset="0"/>
              </a:rPr>
              <a:t>Передкарпатті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сформувалися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дерново-підзолисті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грунти</a:t>
            </a:r>
            <a:r>
              <a:rPr lang="ru-RU" dirty="0" smtClean="0">
                <a:latin typeface="Impact" pitchFamily="34" charset="0"/>
              </a:rPr>
              <a:t>, </a:t>
            </a:r>
            <a:r>
              <a:rPr lang="ru-RU" dirty="0" err="1" smtClean="0">
                <a:latin typeface="Impact" pitchFamily="34" charset="0"/>
              </a:rPr>
              <a:t>вище</a:t>
            </a:r>
            <a:r>
              <a:rPr lang="ru-RU" dirty="0" smtClean="0">
                <a:latin typeface="Impact" pitchFamily="34" charset="0"/>
              </a:rPr>
              <a:t> 1200-1400 м – </a:t>
            </a:r>
            <a:r>
              <a:rPr lang="ru-RU" dirty="0" err="1" smtClean="0">
                <a:latin typeface="Impact" pitchFamily="34" charset="0"/>
              </a:rPr>
              <a:t>бурі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гірсько-лісові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грунти</a:t>
            </a:r>
            <a:r>
              <a:rPr lang="ru-RU" dirty="0" smtClean="0">
                <a:latin typeface="Impact" pitchFamily="34" charset="0"/>
              </a:rPr>
              <a:t>, на </a:t>
            </a:r>
            <a:r>
              <a:rPr lang="ru-RU" dirty="0" err="1" smtClean="0">
                <a:latin typeface="Impact" pitchFamily="34" charset="0"/>
              </a:rPr>
              <a:t>висоті</a:t>
            </a:r>
            <a:r>
              <a:rPr lang="ru-RU" dirty="0" smtClean="0">
                <a:latin typeface="Impact" pitchFamily="34" charset="0"/>
              </a:rPr>
              <a:t> 1500-1600м – </a:t>
            </a:r>
            <a:r>
              <a:rPr lang="ru-RU" dirty="0" err="1" smtClean="0">
                <a:latin typeface="Impact" pitchFamily="34" charset="0"/>
              </a:rPr>
              <a:t>сіро-бурі</a:t>
            </a:r>
            <a:r>
              <a:rPr lang="ru-RU" dirty="0" smtClean="0">
                <a:latin typeface="Impact" pitchFamily="34" charset="0"/>
              </a:rPr>
              <a:t>, </a:t>
            </a:r>
            <a:r>
              <a:rPr lang="ru-RU" dirty="0" err="1" smtClean="0">
                <a:latin typeface="Impact" pitchFamily="34" charset="0"/>
              </a:rPr>
              <a:t>вище</a:t>
            </a:r>
            <a:r>
              <a:rPr lang="ru-RU" dirty="0" smtClean="0">
                <a:latin typeface="Impact" pitchFamily="34" charset="0"/>
              </a:rPr>
              <a:t> 1600м (</a:t>
            </a:r>
            <a:r>
              <a:rPr lang="ru-RU" dirty="0" err="1" smtClean="0">
                <a:latin typeface="Impact" pitchFamily="34" charset="0"/>
              </a:rPr>
              <a:t>під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субальпійськими</a:t>
            </a:r>
            <a:r>
              <a:rPr lang="ru-RU" dirty="0" smtClean="0">
                <a:latin typeface="Impact" pitchFamily="34" charset="0"/>
              </a:rPr>
              <a:t> луками) – </a:t>
            </a:r>
            <a:r>
              <a:rPr lang="ru-RU" dirty="0" err="1" smtClean="0">
                <a:latin typeface="Impact" pitchFamily="34" charset="0"/>
              </a:rPr>
              <a:t>гірсько-лучні</a:t>
            </a:r>
            <a:r>
              <a:rPr lang="ru-RU" dirty="0" smtClean="0">
                <a:latin typeface="Impact" pitchFamily="34" charset="0"/>
              </a:rPr>
              <a:t>. 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3116"/>
            <a:ext cx="4196953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543692" cy="1082660"/>
          </a:xfrm>
        </p:spPr>
        <p:txBody>
          <a:bodyPr/>
          <a:lstStyle/>
          <a:p>
            <a:r>
              <a:rPr lang="uk-UA" u="sng" dirty="0" smtClean="0">
                <a:latin typeface="Comic Sans MS" pitchFamily="66" charset="0"/>
              </a:rPr>
              <a:t>Тваринний світ</a:t>
            </a:r>
            <a:endParaRPr lang="ru-RU" u="sng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357562"/>
            <a:ext cx="7786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latin typeface="Comic Sans MS" pitchFamily="66" charset="0"/>
              </a:rPr>
              <a:t>Самобутність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природи</a:t>
            </a:r>
            <a:r>
              <a:rPr lang="ru-RU" sz="1400" dirty="0" smtClean="0">
                <a:latin typeface="Comic Sans MS" pitchFamily="66" charset="0"/>
              </a:rPr>
              <a:t> Карпат </a:t>
            </a:r>
            <a:r>
              <a:rPr lang="ru-RU" sz="1400" dirty="0" err="1" smtClean="0">
                <a:latin typeface="Comic Sans MS" pitchFamily="66" charset="0"/>
              </a:rPr>
              <a:t>зумовлює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багатство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і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своєрідність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фауни</a:t>
            </a:r>
            <a:r>
              <a:rPr lang="ru-RU" sz="1400" dirty="0" smtClean="0">
                <a:latin typeface="Comic Sans MS" pitchFamily="66" charset="0"/>
              </a:rPr>
              <a:t>. </a:t>
            </a:r>
            <a:r>
              <a:rPr lang="ru-RU" sz="1400" dirty="0" err="1" smtClean="0">
                <a:latin typeface="Comic Sans MS" pitchFamily="66" charset="0"/>
              </a:rPr>
              <a:t>Типовим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представниками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лісів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є</a:t>
            </a:r>
            <a:r>
              <a:rPr lang="ru-RU" sz="1400" dirty="0" smtClean="0">
                <a:latin typeface="Comic Sans MS" pitchFamily="66" charset="0"/>
              </a:rPr>
              <a:t> дикий кабан, </a:t>
            </a:r>
            <a:r>
              <a:rPr lang="ru-RU" sz="1400" dirty="0" err="1" smtClean="0">
                <a:latin typeface="Comic Sans MS" pitchFamily="66" charset="0"/>
              </a:rPr>
              <a:t>козулі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й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благородні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олені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 err="1" smtClean="0">
                <a:latin typeface="Comic Sans MS" pitchFamily="66" charset="0"/>
              </a:rPr>
              <a:t>заєць-русак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 err="1" smtClean="0">
                <a:latin typeface="Comic Sans MS" pitchFamily="66" charset="0"/>
              </a:rPr>
              <a:t>лисиця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 err="1" smtClean="0">
                <a:latin typeface="Comic Sans MS" pitchFamily="66" charset="0"/>
              </a:rPr>
              <a:t>лісова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куниця</a:t>
            </a:r>
            <a:r>
              <a:rPr lang="ru-RU" sz="1400" dirty="0" smtClean="0">
                <a:latin typeface="Comic Sans MS" pitchFamily="66" charset="0"/>
              </a:rPr>
              <a:t>, горностай. </a:t>
            </a:r>
            <a:r>
              <a:rPr lang="ru-RU" sz="1400" dirty="0" err="1" smtClean="0">
                <a:latin typeface="Comic Sans MS" pitchFamily="66" charset="0"/>
              </a:rPr>
              <a:t>Рідкісними</a:t>
            </a:r>
            <a:r>
              <a:rPr lang="ru-RU" sz="1400" dirty="0" smtClean="0">
                <a:latin typeface="Comic Sans MS" pitchFamily="66" charset="0"/>
              </a:rPr>
              <a:t> в Карпатах стали </a:t>
            </a:r>
            <a:r>
              <a:rPr lang="ru-RU" sz="1400" dirty="0" err="1" smtClean="0">
                <a:latin typeface="Comic Sans MS" pitchFamily="66" charset="0"/>
              </a:rPr>
              <a:t>борсуки</a:t>
            </a:r>
            <a:r>
              <a:rPr lang="ru-RU" sz="1400" dirty="0" smtClean="0">
                <a:latin typeface="Comic Sans MS" pitchFamily="66" charset="0"/>
              </a:rPr>
              <a:t>. </a:t>
            </a:r>
            <a:r>
              <a:rPr lang="ru-RU" sz="1400" dirty="0" err="1" smtClean="0">
                <a:latin typeface="Comic Sans MS" pitchFamily="66" charset="0"/>
              </a:rPr>
              <a:t>Зменшилася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і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чисельність</a:t>
            </a:r>
            <a:r>
              <a:rPr lang="ru-RU" sz="1400" dirty="0" smtClean="0">
                <a:latin typeface="Comic Sans MS" pitchFamily="66" charset="0"/>
              </a:rPr>
              <a:t> таких </a:t>
            </a:r>
            <a:r>
              <a:rPr lang="ru-RU" sz="1400" dirty="0" err="1" smtClean="0">
                <a:latin typeface="Comic Sans MS" pitchFamily="66" charset="0"/>
              </a:rPr>
              <a:t>хижих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dirty="0" err="1" smtClean="0">
                <a:latin typeface="Comic Sans MS" pitchFamily="66" charset="0"/>
              </a:rPr>
              <a:t>звірів</a:t>
            </a:r>
            <a:r>
              <a:rPr lang="ru-RU" sz="1400" dirty="0" smtClean="0">
                <a:latin typeface="Comic Sans MS" pitchFamily="66" charset="0"/>
              </a:rPr>
              <a:t>, як </a:t>
            </a:r>
            <a:r>
              <a:rPr lang="ru-RU" sz="1400" dirty="0" err="1" smtClean="0">
                <a:latin typeface="Comic Sans MS" pitchFamily="66" charset="0"/>
              </a:rPr>
              <a:t>вовк</a:t>
            </a:r>
            <a:r>
              <a:rPr lang="ru-RU" sz="1400" dirty="0" smtClean="0">
                <a:latin typeface="Comic Sans MS" pitchFamily="66" charset="0"/>
              </a:rPr>
              <a:t>, </a:t>
            </a:r>
            <a:r>
              <a:rPr lang="ru-RU" sz="1400" dirty="0" err="1" smtClean="0">
                <a:latin typeface="Comic Sans MS" pitchFamily="66" charset="0"/>
              </a:rPr>
              <a:t>рись</a:t>
            </a:r>
            <a:r>
              <a:rPr lang="ru-RU" sz="1400" dirty="0" smtClean="0">
                <a:latin typeface="Comic Sans MS" pitchFamily="66" charset="0"/>
              </a:rPr>
              <a:t> та дикий </a:t>
            </a:r>
            <a:r>
              <a:rPr lang="ru-RU" sz="1400" dirty="0" err="1" smtClean="0">
                <a:latin typeface="Comic Sans MS" pitchFamily="66" charset="0"/>
              </a:rPr>
              <a:t>кіт</a:t>
            </a:r>
            <a:r>
              <a:rPr lang="ru-RU" sz="1400" dirty="0" smtClean="0">
                <a:latin typeface="Comic Sans MS" pitchFamily="66" charset="0"/>
              </a:rPr>
              <a:t>. 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572008"/>
            <a:ext cx="2071702" cy="197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357298"/>
            <a:ext cx="2476484" cy="185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572008"/>
            <a:ext cx="2078736" cy="198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357298"/>
            <a:ext cx="2619375" cy="18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572008"/>
            <a:ext cx="200024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1357298"/>
            <a:ext cx="2428740" cy="182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Птахи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29289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Century" pitchFamily="18" charset="0"/>
              </a:rPr>
              <a:t> У Карпатах </a:t>
            </a:r>
            <a:r>
              <a:rPr lang="ru-RU" sz="1400" b="1" dirty="0" err="1" smtClean="0">
                <a:latin typeface="Century" pitchFamily="18" charset="0"/>
              </a:rPr>
              <a:t>багато</a:t>
            </a:r>
            <a:r>
              <a:rPr lang="ru-RU" sz="1400" b="1" dirty="0" smtClean="0">
                <a:latin typeface="Century" pitchFamily="18" charset="0"/>
              </a:rPr>
              <a:t> </a:t>
            </a:r>
            <a:r>
              <a:rPr lang="ru-RU" sz="1400" b="1" dirty="0" err="1" smtClean="0">
                <a:latin typeface="Century" pitchFamily="18" charset="0"/>
              </a:rPr>
              <a:t>птахів</a:t>
            </a:r>
            <a:r>
              <a:rPr lang="ru-RU" sz="1400" b="1" dirty="0" smtClean="0">
                <a:latin typeface="Century" pitchFamily="18" charset="0"/>
              </a:rPr>
              <a:t> – </a:t>
            </a:r>
            <a:r>
              <a:rPr lang="ru-RU" sz="1400" b="1" dirty="0" err="1" smtClean="0">
                <a:latin typeface="Century" pitchFamily="18" charset="0"/>
              </a:rPr>
              <a:t>ластівки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лелеки</a:t>
            </a:r>
            <a:r>
              <a:rPr lang="ru-RU" sz="1400" b="1" dirty="0" smtClean="0">
                <a:latin typeface="Century" pitchFamily="18" charset="0"/>
              </a:rPr>
              <a:t>, шпаки, </a:t>
            </a:r>
            <a:r>
              <a:rPr lang="ru-RU" sz="1400" b="1" dirty="0" err="1" smtClean="0">
                <a:latin typeface="Century" pitchFamily="18" charset="0"/>
              </a:rPr>
              <a:t>снігурі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омелюхи</a:t>
            </a:r>
            <a:r>
              <a:rPr lang="ru-RU" sz="1400" b="1" dirty="0" smtClean="0">
                <a:latin typeface="Century" pitchFamily="18" charset="0"/>
              </a:rPr>
              <a:t>, пуночки, </a:t>
            </a:r>
            <a:r>
              <a:rPr lang="ru-RU" sz="1400" b="1" dirty="0" err="1" smtClean="0">
                <a:latin typeface="Century" pitchFamily="18" charset="0"/>
              </a:rPr>
              <a:t>синиці</a:t>
            </a:r>
            <a:r>
              <a:rPr lang="ru-RU" sz="1400" b="1" dirty="0" smtClean="0">
                <a:latin typeface="Century" pitchFamily="18" charset="0"/>
              </a:rPr>
              <a:t>, корольки, </a:t>
            </a:r>
            <a:r>
              <a:rPr lang="ru-RU" sz="1400" b="1" dirty="0" err="1" smtClean="0">
                <a:latin typeface="Century" pitchFamily="18" charset="0"/>
              </a:rPr>
              <a:t>повзики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шишкарі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чижі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дятли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яструби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сови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сірі</a:t>
            </a:r>
            <a:r>
              <a:rPr lang="ru-RU" sz="1400" b="1" dirty="0" smtClean="0">
                <a:latin typeface="Century" pitchFamily="18" charset="0"/>
              </a:rPr>
              <a:t> </a:t>
            </a:r>
            <a:r>
              <a:rPr lang="ru-RU" sz="1400" b="1" dirty="0" err="1" smtClean="0">
                <a:latin typeface="Century" pitchFamily="18" charset="0"/>
              </a:rPr>
              <a:t>куріпки</a:t>
            </a:r>
            <a:r>
              <a:rPr lang="ru-RU" sz="1400" b="1" dirty="0" smtClean="0">
                <a:latin typeface="Century" pitchFamily="18" charset="0"/>
              </a:rPr>
              <a:t>, </a:t>
            </a:r>
            <a:r>
              <a:rPr lang="ru-RU" sz="1400" b="1" dirty="0" err="1" smtClean="0">
                <a:latin typeface="Century" pitchFamily="18" charset="0"/>
              </a:rPr>
              <a:t>тетереви</a:t>
            </a:r>
            <a:r>
              <a:rPr lang="ru-RU" sz="1400" b="1" dirty="0" smtClean="0">
                <a:latin typeface="Century" pitchFamily="18" charset="0"/>
              </a:rPr>
              <a:t> </a:t>
            </a:r>
            <a:r>
              <a:rPr lang="ru-RU" sz="1400" b="1" dirty="0" err="1" smtClean="0">
                <a:latin typeface="Century" pitchFamily="18" charset="0"/>
              </a:rPr>
              <a:t>і</a:t>
            </a:r>
            <a:r>
              <a:rPr lang="ru-RU" sz="1400" b="1" dirty="0" smtClean="0">
                <a:latin typeface="Century" pitchFamily="18" charset="0"/>
              </a:rPr>
              <a:t> </a:t>
            </a:r>
            <a:r>
              <a:rPr lang="ru-RU" sz="1400" b="1" dirty="0" err="1" smtClean="0">
                <a:latin typeface="Century" pitchFamily="18" charset="0"/>
              </a:rPr>
              <a:t>глухарі</a:t>
            </a:r>
            <a:r>
              <a:rPr lang="ru-RU" sz="1400" b="1" dirty="0" smtClean="0">
                <a:latin typeface="Century" pitchFamily="18" charset="0"/>
              </a:rPr>
              <a:t>. </a:t>
            </a:r>
            <a:endParaRPr lang="ru-RU" sz="1400" b="1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0"/>
            <a:ext cx="1785950" cy="1753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1643074" cy="2671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143380"/>
            <a:ext cx="2141383" cy="1609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4286256"/>
            <a:ext cx="2619380" cy="163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14290"/>
            <a:ext cx="1649581" cy="1852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428868"/>
            <a:ext cx="2214548" cy="14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1357298"/>
            <a:ext cx="2071702" cy="1553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4" y="4929188"/>
            <a:ext cx="1785950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571744"/>
            <a:ext cx="6715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У Карпатах </a:t>
            </a:r>
            <a:r>
              <a:rPr lang="ru-RU" sz="2400" b="1" dirty="0" err="1" smtClean="0">
                <a:latin typeface="Monotype Corsiva" pitchFamily="66" charset="0"/>
              </a:rPr>
              <a:t>охороняються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неогенові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релікти</a:t>
            </a:r>
            <a:r>
              <a:rPr lang="ru-RU" sz="2400" b="1" dirty="0" smtClean="0">
                <a:latin typeface="Monotype Corsiva" pitchFamily="66" charset="0"/>
              </a:rPr>
              <a:t>: тис </a:t>
            </a:r>
            <a:r>
              <a:rPr lang="ru-RU" sz="2400" b="1" dirty="0" err="1" smtClean="0">
                <a:latin typeface="Monotype Corsiva" pitchFamily="66" charset="0"/>
              </a:rPr>
              <a:t>ягідний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водяний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горіх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плаваючий</a:t>
            </a:r>
            <a:r>
              <a:rPr lang="ru-RU" sz="2400" b="1" dirty="0" smtClean="0">
                <a:latin typeface="Monotype Corsiva" pitchFamily="66" charset="0"/>
              </a:rPr>
              <a:t>, сосна </a:t>
            </a:r>
            <a:r>
              <a:rPr lang="ru-RU" sz="2400" b="1" dirty="0" err="1" smtClean="0">
                <a:latin typeface="Monotype Corsiva" pitchFamily="66" charset="0"/>
              </a:rPr>
              <a:t>кедрова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європейська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сосна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звичайна</a:t>
            </a:r>
            <a:r>
              <a:rPr lang="ru-RU" sz="2400" b="1" dirty="0" smtClean="0">
                <a:latin typeface="Monotype Corsiva" pitchFamily="66" charset="0"/>
              </a:rPr>
              <a:t>,, </a:t>
            </a:r>
            <a:r>
              <a:rPr lang="ru-RU" sz="2400" b="1" dirty="0" err="1" smtClean="0">
                <a:latin typeface="Monotype Corsiva" pitchFamily="66" charset="0"/>
              </a:rPr>
              <a:t>ясенець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білий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ковила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найкрасивіша</a:t>
            </a:r>
            <a:r>
              <a:rPr lang="ru-RU" sz="2400" b="1" dirty="0" smtClean="0">
                <a:latin typeface="Monotype Corsiva" pitchFamily="66" charset="0"/>
              </a:rPr>
              <a:t>.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3446"/>
            <a:ext cx="295273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643446"/>
            <a:ext cx="309562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643446"/>
            <a:ext cx="314324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0"/>
            <a:ext cx="3000364" cy="20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7180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0"/>
            <a:ext cx="307180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253</Words>
  <PresentationFormat>Экран (4:3)</PresentationFormat>
  <Paragraphs>43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Гори Карпати</vt:lpstr>
      <vt:lpstr>Слайд 2</vt:lpstr>
      <vt:lpstr>Найбільші вершини:</vt:lpstr>
      <vt:lpstr>У Карпатах бере початок багато річок: Прут, Дністер, Тиса, Лімниця, Черемош, Латориця, Уж, Теребля, Бистриці Надвірнянська і Солотвинська. Течія їхня стрімка, вони несуть велику кількість уламкового матеріалу, який відкладають у своїй нижчій течії</vt:lpstr>
      <vt:lpstr>Слайд 5</vt:lpstr>
      <vt:lpstr>Грунт</vt:lpstr>
      <vt:lpstr>Тваринний світ</vt:lpstr>
      <vt:lpstr>Птахи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Гори Карпати</dc:title>
  <cp:lastModifiedBy>Admin</cp:lastModifiedBy>
  <cp:revision>21</cp:revision>
  <dcterms:modified xsi:type="dcterms:W3CDTF">2011-11-09T20:24:26Z</dcterms:modified>
</cp:coreProperties>
</file>