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7" r:id="rId4"/>
    <p:sldId id="287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86" r:id="rId13"/>
    <p:sldId id="266" r:id="rId14"/>
    <p:sldId id="267" r:id="rId15"/>
    <p:sldId id="268" r:id="rId16"/>
    <p:sldId id="269" r:id="rId17"/>
    <p:sldId id="270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84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3330520-EC3E-4884-8ED5-C73CE995806B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E0C0C85-F6F4-4DC8-B4D5-A26944EED8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Вплив енергетичних підприємств на довкілля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Пролісок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2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причиною теплового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в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енергонасичених</a:t>
            </a:r>
            <a:r>
              <a:rPr lang="ru-RU" dirty="0"/>
              <a:t> районах і великих </a:t>
            </a:r>
            <a:r>
              <a:rPr lang="ru-RU" dirty="0" err="1"/>
              <a:t>містах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Забруднення</a:t>
            </a:r>
            <a:r>
              <a:rPr lang="ru-RU" dirty="0"/>
              <a:t> ландшафту,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рослинності</a:t>
            </a:r>
            <a:r>
              <a:rPr lang="ru-RU" dirty="0"/>
              <a:t>, диких </a:t>
            </a:r>
            <a:r>
              <a:rPr lang="ru-RU" dirty="0" err="1"/>
              <a:t>тварин</a:t>
            </a:r>
            <a:r>
              <a:rPr lang="ru-RU" dirty="0"/>
              <a:t>, плодоносного шару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людей у таких </a:t>
            </a:r>
            <a:r>
              <a:rPr lang="ru-RU" dirty="0" err="1"/>
              <a:t>місцевостях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Оптичне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у великих </a:t>
            </a:r>
            <a:r>
              <a:rPr lang="ru-RU" dirty="0" err="1"/>
              <a:t>містах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складною системою </a:t>
            </a:r>
            <a:r>
              <a:rPr lang="ru-RU" dirty="0" err="1"/>
              <a:t>поглинання</a:t>
            </a:r>
            <a:r>
              <a:rPr lang="ru-RU" dirty="0"/>
              <a:t>, </a:t>
            </a:r>
            <a:r>
              <a:rPr lang="ru-RU" dirty="0" err="1"/>
              <a:t>відбивання</a:t>
            </a:r>
            <a:r>
              <a:rPr lang="ru-RU" dirty="0"/>
              <a:t> та </a:t>
            </a:r>
            <a:r>
              <a:rPr lang="ru-RU" dirty="0" err="1"/>
              <a:t>розсіювання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 стоками ТЕС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Акустичне</a:t>
            </a:r>
            <a:r>
              <a:rPr lang="ru-RU" dirty="0"/>
              <a:t> (шум), </a:t>
            </a:r>
            <a:r>
              <a:rPr lang="ru-RU" dirty="0" err="1"/>
              <a:t>електромагнітне</a:t>
            </a:r>
            <a:r>
              <a:rPr lang="ru-RU" dirty="0"/>
              <a:t> й </a:t>
            </a:r>
            <a:r>
              <a:rPr lang="ru-RU" dirty="0" err="1"/>
              <a:t>електростатичне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27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Вплив АЕС </a:t>
            </a:r>
            <a:r>
              <a:rPr lang="ru-RU" dirty="0"/>
              <a:t>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pPr algn="ctr"/>
            <a:r>
              <a:rPr lang="ru-RU" b="1" dirty="0" err="1" smtClean="0"/>
              <a:t>Атомна</a:t>
            </a:r>
            <a:r>
              <a:rPr lang="ru-RU" b="1" dirty="0" smtClean="0"/>
              <a:t> </a:t>
            </a:r>
            <a:r>
              <a:rPr lang="ru-RU" b="1" dirty="0" err="1" smtClean="0"/>
              <a:t>електростанція</a:t>
            </a:r>
            <a:r>
              <a:rPr lang="ru-RU" dirty="0"/>
              <a:t> (</a:t>
            </a:r>
            <a:r>
              <a:rPr lang="ru-RU" b="1" dirty="0"/>
              <a:t>АЕС</a:t>
            </a:r>
            <a:r>
              <a:rPr lang="ru-RU" dirty="0"/>
              <a:t>) — </a:t>
            </a:r>
            <a:r>
              <a:rPr lang="ru-RU" dirty="0" err="1"/>
              <a:t>електростанція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 </a:t>
            </a:r>
            <a:r>
              <a:rPr lang="ru-RU" dirty="0" err="1"/>
              <a:t>атомна</a:t>
            </a:r>
            <a:r>
              <a:rPr lang="ru-RU" dirty="0"/>
              <a:t> (</a:t>
            </a:r>
            <a:r>
              <a:rPr lang="ru-RU" dirty="0" err="1"/>
              <a:t>ядерна</a:t>
            </a:r>
            <a:r>
              <a:rPr lang="ru-RU" dirty="0"/>
              <a:t>)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 err="1" smtClean="0"/>
              <a:t>електричну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upload.wikimedia.org/wikipedia/commons/thumb/1/18/Khnpp_2013_-_1.jpg/200px-Khnpp_2013_-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2/20/%D0%9F%D0%A3%D0%90%D0%95%D0%A1.jpg/200px-%D0%9F%D0%A3%D0%90%D0%95%D0%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168352" cy="21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2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vitppt.com.ua/images/13/12903/77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474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9890"/>
            <a:ext cx="8291264" cy="4004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/>
              <a:t>Паливний</a:t>
            </a:r>
            <a:r>
              <a:rPr lang="ru-RU" dirty="0"/>
              <a:t> </a:t>
            </a:r>
            <a:r>
              <a:rPr lang="ru-RU" dirty="0" err="1"/>
              <a:t>енергетичний</a:t>
            </a:r>
            <a:r>
              <a:rPr lang="ru-RU" dirty="0"/>
              <a:t> цикл АЕС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ура­нової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й </a:t>
            </a:r>
            <a:r>
              <a:rPr lang="ru-RU" dirty="0" err="1"/>
              <a:t>вилучення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урану,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на </a:t>
            </a:r>
            <a:r>
              <a:rPr lang="ru-RU" dirty="0" err="1"/>
              <a:t>ядерне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(</a:t>
            </a:r>
            <a:r>
              <a:rPr lang="ru-RU" dirty="0" err="1"/>
              <a:t>збагачення</a:t>
            </a:r>
            <a:r>
              <a:rPr lang="ru-RU" dirty="0"/>
              <a:t> урану),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ядерних</a:t>
            </a:r>
            <a:r>
              <a:rPr lang="ru-RU" dirty="0"/>
              <a:t> реак­торах, </a:t>
            </a:r>
            <a:r>
              <a:rPr lang="ru-RU" dirty="0" err="1"/>
              <a:t>транспортування</a:t>
            </a:r>
            <a:r>
              <a:rPr lang="ru-RU" dirty="0"/>
              <a:t> на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регенерацію</a:t>
            </a:r>
            <a:r>
              <a:rPr lang="ru-RU" dirty="0"/>
              <a:t> </a:t>
            </a:r>
            <a:r>
              <a:rPr lang="ru-RU" dirty="0" err="1"/>
              <a:t>відпрацьованого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 й </a:t>
            </a:r>
            <a:r>
              <a:rPr lang="ru-RU" dirty="0" err="1"/>
              <a:t>захоронення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весь </a:t>
            </a:r>
            <a:r>
              <a:rPr lang="ru-RU" dirty="0" err="1"/>
              <a:t>цей</a:t>
            </a:r>
            <a:r>
              <a:rPr lang="ru-RU" dirty="0"/>
              <a:t> цикл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і </a:t>
            </a:r>
            <a:r>
              <a:rPr lang="ru-RU" dirty="0" err="1"/>
              <a:t>енергомісткий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надзви­чайно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vkurse.ua/i/2012-11/v-ukrainskiy-uran-investiruy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1" y="476672"/>
            <a:ext cx="3311117" cy="20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2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на </a:t>
            </a:r>
            <a:r>
              <a:rPr lang="ru-RU" dirty="0" err="1" smtClean="0"/>
              <a:t>уранових</a:t>
            </a:r>
            <a:r>
              <a:rPr lang="ru-RU" dirty="0" smtClean="0"/>
              <a:t> рудниках.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уранової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відвали</a:t>
            </a:r>
            <a:r>
              <a:rPr lang="ru-RU" dirty="0" smtClean="0"/>
              <a:t> </a:t>
            </a:r>
            <a:r>
              <a:rPr lang="ru-RU" dirty="0" err="1" smtClean="0"/>
              <a:t>пустих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піску</a:t>
            </a:r>
            <a:r>
              <a:rPr lang="ru-RU" dirty="0" smtClean="0"/>
              <a:t> й </a:t>
            </a:r>
            <a:r>
              <a:rPr lang="ru-RU" dirty="0" err="1" smtClean="0"/>
              <a:t>дрібного</a:t>
            </a:r>
            <a:r>
              <a:rPr lang="ru-RU" dirty="0" smtClean="0"/>
              <a:t> щебеню, </a:t>
            </a:r>
            <a:r>
              <a:rPr lang="ru-RU" dirty="0" err="1" smtClean="0"/>
              <a:t>які</a:t>
            </a:r>
            <a:r>
              <a:rPr lang="ru-RU" dirty="0" smtClean="0"/>
              <a:t> є </a:t>
            </a:r>
            <a:r>
              <a:rPr lang="ru-RU" dirty="0" err="1" smtClean="0"/>
              <a:t>слаборадіоактивними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відваль­них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90 % </a:t>
            </a:r>
            <a:r>
              <a:rPr lang="ru-RU" dirty="0" err="1" smtClean="0"/>
              <a:t>добутої</a:t>
            </a:r>
            <a:r>
              <a:rPr lang="ru-RU" dirty="0" smtClean="0"/>
              <a:t> з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. Лише в США до 1982 р. </a:t>
            </a:r>
            <a:r>
              <a:rPr lang="ru-RU" dirty="0" err="1" smtClean="0"/>
              <a:t>накопичилося-близько</a:t>
            </a:r>
            <a:r>
              <a:rPr lang="ru-RU" dirty="0" smtClean="0"/>
              <a:t> 175 млн. т. таких </a:t>
            </a:r>
            <a:r>
              <a:rPr lang="ru-RU" dirty="0" err="1" smtClean="0"/>
              <a:t>відвалів</a:t>
            </a:r>
            <a:r>
              <a:rPr lang="ru-RU" dirty="0" smtClean="0"/>
              <a:t>,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продукт </a:t>
            </a:r>
            <a:r>
              <a:rPr lang="ru-RU" dirty="0" err="1" smtClean="0"/>
              <a:t>розпаду</a:t>
            </a:r>
            <a:r>
              <a:rPr lang="ru-RU" dirty="0" smtClean="0"/>
              <a:t> урану — </a:t>
            </a:r>
            <a:r>
              <a:rPr lang="ru-RU" dirty="0" err="1" smtClean="0"/>
              <a:t>радіоактивний</a:t>
            </a:r>
            <a:r>
              <a:rPr lang="ru-RU" dirty="0" smtClean="0"/>
              <a:t> газ радон. </a:t>
            </a:r>
          </a:p>
          <a:p>
            <a:endParaRPr lang="ru-RU" dirty="0" smtClean="0"/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уранової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твели</a:t>
            </a:r>
            <a:r>
              <a:rPr lang="ru-RU" dirty="0"/>
              <a:t> —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тепло,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на АЕС. </a:t>
            </a:r>
          </a:p>
        </p:txBody>
      </p:sp>
    </p:spTree>
    <p:extLst>
      <p:ext uri="{BB962C8B-B14F-4D97-AF65-F5344CB8AC3E}">
        <p14:creationId xmlns:p14="http://schemas.microsoft.com/office/powerpoint/2010/main" val="229454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 anchor="ctr"/>
          <a:lstStyle/>
          <a:p>
            <a:pPr marL="109728" indent="0" algn="ctr">
              <a:buNone/>
            </a:pPr>
            <a:r>
              <a:rPr lang="ru-RU" dirty="0" err="1"/>
              <a:t>Відпрацьовані</a:t>
            </a:r>
            <a:r>
              <a:rPr lang="ru-RU" dirty="0"/>
              <a:t> </a:t>
            </a:r>
            <a:r>
              <a:rPr lang="ru-RU" dirty="0" err="1"/>
              <a:t>твели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АЕС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водою,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знизиться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радіоактивність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</a:t>
            </a:r>
            <a:r>
              <a:rPr lang="ru-RU" dirty="0" err="1"/>
              <a:t>особливих</a:t>
            </a:r>
            <a:r>
              <a:rPr lang="ru-RU" dirty="0"/>
              <a:t> контейнерах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поїздами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перевозять</a:t>
            </a:r>
            <a:r>
              <a:rPr lang="ru-RU" dirty="0"/>
              <a:t> на фабрику для </a:t>
            </a:r>
            <a:r>
              <a:rPr lang="ru-RU" dirty="0" err="1"/>
              <a:t>регенерації</a:t>
            </a:r>
            <a:r>
              <a:rPr lang="ru-RU" dirty="0"/>
              <a:t> ядерного </a:t>
            </a:r>
            <a:r>
              <a:rPr lang="ru-RU" dirty="0" err="1"/>
              <a:t>палива</a:t>
            </a:r>
            <a:r>
              <a:rPr lang="ru-RU" dirty="0"/>
              <a:t>. Тут </a:t>
            </a:r>
            <a:r>
              <a:rPr lang="ru-RU" dirty="0" err="1"/>
              <a:t>твели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, </a:t>
            </a:r>
            <a:r>
              <a:rPr lang="ru-RU" dirty="0" err="1"/>
              <a:t>вилучаючи</a:t>
            </a:r>
            <a:r>
              <a:rPr lang="ru-RU" dirty="0"/>
              <a:t> з них уран,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іще</a:t>
            </a:r>
            <a:r>
              <a:rPr lang="ru-RU" dirty="0"/>
              <a:t> не «</a:t>
            </a:r>
            <a:r>
              <a:rPr lang="ru-RU" dirty="0" err="1"/>
              <a:t>вигорів</a:t>
            </a:r>
            <a:r>
              <a:rPr lang="ru-RU" dirty="0"/>
              <a:t>», і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твели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upload.wikimedia.org/wikipedia/commons/thumb/b/b5/Radioactive.svg/200px-Radioacti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8104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9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переконували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перевазі</a:t>
            </a:r>
            <a:r>
              <a:rPr lang="ru-RU" dirty="0"/>
              <a:t> АЕС: </a:t>
            </a:r>
            <a:r>
              <a:rPr lang="ru-RU" dirty="0" err="1"/>
              <a:t>мовляв</a:t>
            </a:r>
            <a:r>
              <a:rPr lang="ru-RU" dirty="0"/>
              <a:t>, </a:t>
            </a:r>
            <a:r>
              <a:rPr lang="ru-RU" dirty="0" err="1"/>
              <a:t>відпрацьоване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переробляти</a:t>
            </a:r>
            <a:r>
              <a:rPr lang="ru-RU" dirty="0"/>
              <a:t> й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реакторі</a:t>
            </a:r>
            <a:r>
              <a:rPr lang="ru-RU" dirty="0"/>
              <a:t>, доки не «</a:t>
            </a:r>
            <a:r>
              <a:rPr lang="ru-RU" dirty="0" err="1"/>
              <a:t>вигорить</a:t>
            </a:r>
            <a:r>
              <a:rPr lang="ru-RU" dirty="0"/>
              <a:t>» весь уран.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другого такого циклу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у </a:t>
            </a:r>
            <a:r>
              <a:rPr lang="ru-RU" dirty="0" err="1"/>
              <a:t>твелах</a:t>
            </a:r>
            <a:r>
              <a:rPr lang="ru-RU" dirty="0"/>
              <a:t> </a:t>
            </a:r>
            <a:r>
              <a:rPr lang="ru-RU" dirty="0" err="1"/>
              <a:t>насичуються</a:t>
            </a:r>
            <a:r>
              <a:rPr lang="ru-RU" dirty="0"/>
              <a:t>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сторонніх</a:t>
            </a:r>
            <a:r>
              <a:rPr lang="ru-RU" dirty="0"/>
              <a:t> </a:t>
            </a:r>
            <a:r>
              <a:rPr lang="ru-RU" dirty="0" err="1"/>
              <a:t>ізотопів</a:t>
            </a:r>
            <a:r>
              <a:rPr lang="ru-RU" dirty="0"/>
              <a:t> і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внеможливлює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реакторі</a:t>
            </a:r>
            <a:r>
              <a:rPr lang="ru-RU" dirty="0"/>
              <a:t> </a:t>
            </a:r>
            <a:r>
              <a:rPr lang="ru-RU" dirty="0" err="1"/>
              <a:t>втретє</a:t>
            </a:r>
            <a:r>
              <a:rPr lang="ru-RU" dirty="0"/>
              <a:t>. «</a:t>
            </a:r>
            <a:r>
              <a:rPr lang="ru-RU" dirty="0" err="1"/>
              <a:t>Вигоряє</a:t>
            </a:r>
            <a:r>
              <a:rPr lang="ru-RU" dirty="0"/>
              <a:t>» </a:t>
            </a:r>
            <a:r>
              <a:rPr lang="ru-RU" dirty="0" err="1"/>
              <a:t>лише</a:t>
            </a:r>
            <a:r>
              <a:rPr lang="ru-RU" dirty="0"/>
              <a:t> 2 % урану,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твелі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циклу. А сам </a:t>
            </a:r>
            <a:r>
              <a:rPr lang="ru-RU" dirty="0" err="1"/>
              <a:t>твел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радіоактивним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й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8576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Радіація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: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контактує</a:t>
            </a:r>
            <a:r>
              <a:rPr lang="ru-RU" dirty="0"/>
              <a:t> з </a:t>
            </a:r>
            <a:r>
              <a:rPr lang="ru-RU" dirty="0" err="1"/>
              <a:t>радіоактивною</a:t>
            </a:r>
            <a:r>
              <a:rPr lang="ru-RU" dirty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радіоактивним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небезпечним</a:t>
            </a:r>
            <a:r>
              <a:rPr lang="ru-RU" dirty="0"/>
              <a:t>. </a:t>
            </a:r>
            <a:r>
              <a:rPr lang="ru-RU" dirty="0" err="1"/>
              <a:t>Радіацію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, «</a:t>
            </a:r>
            <a:r>
              <a:rPr lang="ru-RU" dirty="0" err="1"/>
              <a:t>вимкнути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відпрацьовані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розпадуться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контейнерам з </a:t>
            </a:r>
            <a:r>
              <a:rPr lang="ru-RU" dirty="0" err="1"/>
              <a:t>відходами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контактувати</a:t>
            </a:r>
            <a:r>
              <a:rPr lang="ru-RU" dirty="0"/>
              <a:t> з </a:t>
            </a:r>
            <a:r>
              <a:rPr lang="ru-RU" dirty="0" err="1"/>
              <a:t>підземними</a:t>
            </a:r>
            <a:r>
              <a:rPr lang="ru-RU" dirty="0"/>
              <a:t> водами, </a:t>
            </a:r>
            <a:r>
              <a:rPr lang="ru-RU" dirty="0" err="1"/>
              <a:t>сховища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 smtClean="0"/>
              <a:t>вентилювати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з </a:t>
            </a:r>
            <a:r>
              <a:rPr lang="ru-RU" dirty="0" err="1"/>
              <a:t>відходів</a:t>
            </a:r>
            <a:r>
              <a:rPr lang="ru-RU" dirty="0"/>
              <a:t> тепла </a:t>
            </a:r>
            <a:r>
              <a:rPr lang="ru-RU" dirty="0" err="1"/>
              <a:t>контейнери</a:t>
            </a:r>
            <a:r>
              <a:rPr lang="ru-RU" dirty="0"/>
              <a:t> </a:t>
            </a:r>
            <a:r>
              <a:rPr lang="ru-RU" dirty="0" err="1"/>
              <a:t>нагріваються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200 °С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розтріскатися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сховища</a:t>
            </a:r>
            <a:r>
              <a:rPr lang="ru-RU" dirty="0"/>
              <a:t> треба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 smtClean="0"/>
              <a:t>охороняти</a:t>
            </a:r>
            <a:r>
              <a:rPr lang="ru-RU" dirty="0" smtClean="0"/>
              <a:t>, </a:t>
            </a:r>
            <a:r>
              <a:rPr lang="ru-RU" dirty="0" err="1"/>
              <a:t>щоб</a:t>
            </a:r>
            <a:r>
              <a:rPr lang="ru-RU" dirty="0"/>
              <a:t> до них не проникли </a:t>
            </a:r>
            <a:r>
              <a:rPr lang="ru-RU" dirty="0" err="1"/>
              <a:t>сторонні</a:t>
            </a:r>
            <a:r>
              <a:rPr lang="ru-RU" dirty="0"/>
              <a:t> люди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зловмисники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087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www.ukrreferat.com/lib/anatomy/bjd_bezpeka_zhyttyediyalnosti/2_2.files/image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ukrreferat.com/lib/anatomy/bjd_bezpeka_zhyttyediyalnosti/2_2.files/image0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851660"/>
            <a:ext cx="7847657" cy="56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3989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переконливо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основних</a:t>
            </a:r>
            <a:r>
              <a:rPr lang="ru-RU" dirty="0"/>
              <a:t> проблем,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є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проблема з часом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гострішою</a:t>
            </a:r>
            <a:r>
              <a:rPr lang="ru-RU" dirty="0"/>
              <a:t> 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переростає</a:t>
            </a:r>
            <a:r>
              <a:rPr lang="ru-RU" dirty="0"/>
              <a:t> в </a:t>
            </a:r>
            <a:r>
              <a:rPr lang="ru-RU" dirty="0" err="1"/>
              <a:t>глобальну</a:t>
            </a:r>
            <a:r>
              <a:rPr lang="ru-RU" dirty="0"/>
              <a:t>. В </a:t>
            </a:r>
            <a:r>
              <a:rPr lang="ru-RU" dirty="0" err="1"/>
              <a:t>країнах</a:t>
            </a:r>
            <a:r>
              <a:rPr lang="ru-RU" dirty="0"/>
              <a:t>, де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,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/>
              <a:t>нагромаджено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як </a:t>
            </a:r>
            <a:r>
              <a:rPr lang="ru-RU" dirty="0" err="1"/>
              <a:t>твердих</a:t>
            </a:r>
            <a:r>
              <a:rPr lang="ru-RU" dirty="0"/>
              <a:t>, так і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чимдалі</a:t>
            </a:r>
            <a:r>
              <a:rPr lang="ru-RU" dirty="0"/>
              <a:t> </a:t>
            </a:r>
            <a:r>
              <a:rPr lang="ru-RU" dirty="0" err="1"/>
              <a:t>серйознішу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для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сховищ</a:t>
            </a:r>
            <a:r>
              <a:rPr lang="ru-RU" dirty="0"/>
              <a:t> і </a:t>
            </a:r>
            <a:r>
              <a:rPr lang="ru-RU" dirty="0" err="1"/>
              <a:t>поховань</a:t>
            </a:r>
            <a:r>
              <a:rPr lang="ru-RU" dirty="0"/>
              <a:t>,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на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ядерного </a:t>
            </a:r>
            <a:r>
              <a:rPr lang="ru-RU" dirty="0" err="1" smtClean="0"/>
              <a:t>палива</a:t>
            </a:r>
            <a:r>
              <a:rPr lang="ru-RU" dirty="0" smtClean="0"/>
              <a:t>, яка</a:t>
            </a:r>
            <a:r>
              <a:rPr lang="ru-RU" dirty="0"/>
              <a:t>, на думку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пов'язана</a:t>
            </a:r>
            <a:r>
              <a:rPr lang="ru-RU" dirty="0"/>
              <a:t> з великим </a:t>
            </a:r>
            <a:r>
              <a:rPr lang="ru-RU" dirty="0" err="1"/>
              <a:t>ризиком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00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3843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енергетиці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стану </a:t>
            </a:r>
            <a:r>
              <a:rPr lang="ru-RU" dirty="0" err="1"/>
              <a:t>паливно-енергетичного</a:t>
            </a:r>
            <a:r>
              <a:rPr lang="ru-RU" dirty="0"/>
              <a:t> комплексу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й </a:t>
            </a:r>
            <a:r>
              <a:rPr lang="ru-RU" dirty="0" err="1"/>
              <a:t>виробництва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людей. </a:t>
            </a:r>
            <a:endParaRPr lang="ru-RU" dirty="0" smtClean="0"/>
          </a:p>
          <a:p>
            <a:pPr algn="ctr"/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є </a:t>
            </a:r>
            <a:r>
              <a:rPr lang="ru-RU" dirty="0" err="1"/>
              <a:t>вищими</a:t>
            </a:r>
            <a:r>
              <a:rPr lang="ru-RU" dirty="0"/>
              <a:t> за </a:t>
            </a:r>
            <a:r>
              <a:rPr lang="ru-RU" dirty="0" err="1"/>
              <a:t>темпи</a:t>
            </a:r>
            <a:r>
              <a:rPr lang="ru-RU" dirty="0"/>
              <a:t> приросту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індустріалізацією</a:t>
            </a:r>
            <a:r>
              <a:rPr lang="ru-RU" dirty="0"/>
              <a:t>,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енергозатрат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, в </a:t>
            </a:r>
            <a:r>
              <a:rPr lang="ru-RU" dirty="0" err="1"/>
              <a:t>гірничорудній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й т. д.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i165.photobucket.com/albums/u54/devol_photo/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8" y="4221088"/>
            <a:ext cx="414248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8/8d/Kalgoorlie_The_Big_Pit_DSC04498.JPG/350px-Kalgoorlie_The_Big_Pit_DSC04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8621"/>
            <a:ext cx="3333750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36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752528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за роки </a:t>
            </a:r>
            <a:r>
              <a:rPr lang="ru-RU" dirty="0" err="1"/>
              <a:t>незалежності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замкненого</a:t>
            </a:r>
            <a:r>
              <a:rPr lang="ru-RU" dirty="0"/>
              <a:t> циклу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для АЕС і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http://fakty.ictv.ua/public/images/gallery/2012/12/20/thumbnail-20121220123805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8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АЕС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, й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не </a:t>
            </a:r>
            <a:r>
              <a:rPr lang="ru-RU" dirty="0" err="1"/>
              <a:t>пристосовані</a:t>
            </a:r>
            <a:r>
              <a:rPr lang="ru-RU" dirty="0"/>
              <a:t>. Так,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Чорнобильській</a:t>
            </a:r>
            <a:r>
              <a:rPr lang="ru-RU" dirty="0"/>
              <a:t> АЕС в атмосферу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викинуто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450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довгоіснуючих</a:t>
            </a:r>
            <a:r>
              <a:rPr lang="ru-RU" dirty="0"/>
              <a:t>, таких як цезій-137 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напіврозпаду</a:t>
            </a:r>
            <a:r>
              <a:rPr lang="ru-RU" dirty="0"/>
              <a:t> 80 тис. </a:t>
            </a:r>
            <a:r>
              <a:rPr lang="ru-RU" dirty="0" err="1"/>
              <a:t>років</a:t>
            </a:r>
            <a:r>
              <a:rPr lang="ru-RU" dirty="0"/>
              <a:t>) і стронцій-90 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напіврозпаду</a:t>
            </a:r>
            <a:r>
              <a:rPr lang="ru-RU" dirty="0"/>
              <a:t> 20 тис. </a:t>
            </a:r>
            <a:r>
              <a:rPr lang="ru-RU" dirty="0" err="1"/>
              <a:t>років</a:t>
            </a:r>
            <a:r>
              <a:rPr lang="ru-RU" dirty="0"/>
              <a:t>). Вони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калію</a:t>
            </a:r>
            <a:r>
              <a:rPr lang="ru-RU" dirty="0"/>
              <a:t> й </a:t>
            </a:r>
            <a:r>
              <a:rPr lang="ru-RU" dirty="0" err="1"/>
              <a:t>кальцію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калію</a:t>
            </a:r>
            <a:r>
              <a:rPr lang="ru-RU" dirty="0"/>
              <a:t> та </a:t>
            </a:r>
            <a:r>
              <a:rPr lang="ru-RU" dirty="0" err="1"/>
              <a:t>кальцію</a:t>
            </a:r>
            <a:r>
              <a:rPr lang="ru-RU" dirty="0"/>
              <a:t> й </a:t>
            </a:r>
            <a:r>
              <a:rPr lang="ru-RU" dirty="0" err="1"/>
              <a:t>нагромаджують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причиною </a:t>
            </a:r>
            <a:r>
              <a:rPr lang="ru-RU" dirty="0" err="1"/>
              <a:t>найнебезпечнішого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, яке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й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41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плутоній</a:t>
            </a:r>
            <a:r>
              <a:rPr lang="ru-RU" dirty="0"/>
              <a:t> 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напіврозпаду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20 тис. </a:t>
            </a:r>
            <a:r>
              <a:rPr lang="ru-RU" dirty="0" err="1"/>
              <a:t>років</a:t>
            </a:r>
            <a:r>
              <a:rPr lang="ru-RU" dirty="0"/>
              <a:t>!),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нагромаджується</a:t>
            </a:r>
            <a:r>
              <a:rPr lang="ru-RU" dirty="0"/>
              <a:t> в </a:t>
            </a:r>
            <a:r>
              <a:rPr lang="ru-RU" dirty="0" err="1"/>
              <a:t>атомних</a:t>
            </a:r>
            <a:r>
              <a:rPr lang="ru-RU" dirty="0"/>
              <a:t> реакторах,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найтоксичніша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будь-коли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: 450 г </a:t>
            </a:r>
            <a:r>
              <a:rPr lang="ru-RU" dirty="0" err="1"/>
              <a:t>плутонію</a:t>
            </a:r>
            <a:r>
              <a:rPr lang="ru-RU" dirty="0"/>
              <a:t> (за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кулька </a:t>
            </a:r>
            <a:r>
              <a:rPr lang="ru-RU" dirty="0" err="1"/>
              <a:t>розміром</a:t>
            </a:r>
            <a:r>
              <a:rPr lang="ru-RU" dirty="0"/>
              <a:t> з апельсин) </a:t>
            </a:r>
            <a:r>
              <a:rPr lang="ru-RU" dirty="0" err="1"/>
              <a:t>достатньо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10 млрд. людей; 1 мкг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рак </a:t>
            </a:r>
            <a:r>
              <a:rPr lang="ru-RU" dirty="0" err="1"/>
              <a:t>легень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. А </a:t>
            </a:r>
            <a:r>
              <a:rPr lang="ru-RU" dirty="0" err="1"/>
              <a:t>нині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в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боєголовках</a:t>
            </a:r>
            <a:r>
              <a:rPr lang="ru-RU" dirty="0"/>
              <a:t>,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твелах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відходах</a:t>
            </a:r>
            <a:r>
              <a:rPr lang="ru-RU" dirty="0"/>
              <a:t> АЕС </a:t>
            </a:r>
            <a:r>
              <a:rPr lang="ru-RU" dirty="0" err="1"/>
              <a:t>накопичено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тонн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суперотрути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56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/>
              <a:t>Нагромадження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невластивих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украй</a:t>
            </a:r>
            <a:r>
              <a:rPr lang="ru-RU" dirty="0"/>
              <a:t> </a:t>
            </a:r>
            <a:r>
              <a:rPr lang="ru-RU" dirty="0" err="1"/>
              <a:t>шкідливо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біосферу</a:t>
            </a:r>
            <a:r>
              <a:rPr lang="ru-RU" dirty="0"/>
              <a:t>. В зонах,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ЧАЕС, уже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аномалії</a:t>
            </a:r>
            <a:r>
              <a:rPr lang="ru-RU" dirty="0"/>
              <a:t>: у </a:t>
            </a:r>
            <a:r>
              <a:rPr lang="ru-RU" dirty="0" err="1"/>
              <a:t>рослин</a:t>
            </a:r>
            <a:r>
              <a:rPr lang="ru-RU" dirty="0"/>
              <a:t> — </a:t>
            </a:r>
            <a:r>
              <a:rPr lang="ru-RU" dirty="0" err="1"/>
              <a:t>гігантизм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дерев,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вид; у </a:t>
            </a:r>
            <a:r>
              <a:rPr lang="ru-RU" dirty="0" err="1"/>
              <a:t>тварин</a:t>
            </a:r>
            <a:r>
              <a:rPr lang="ru-RU" dirty="0"/>
              <a:t> —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нежиттєздатних</a:t>
            </a:r>
            <a:r>
              <a:rPr lang="ru-RU" dirty="0"/>
              <a:t> </a:t>
            </a:r>
            <a:r>
              <a:rPr lang="ru-RU" dirty="0" err="1"/>
              <a:t>мутантів</a:t>
            </a:r>
            <a:r>
              <a:rPr lang="ru-RU" dirty="0"/>
              <a:t> (поросят без очей, </a:t>
            </a:r>
            <a:r>
              <a:rPr lang="ru-RU" dirty="0" err="1"/>
              <a:t>лошат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вісьмома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у людей і </a:t>
            </a:r>
            <a:r>
              <a:rPr lang="ru-RU" dirty="0" err="1"/>
              <a:t>тварин</a:t>
            </a:r>
            <a:r>
              <a:rPr lang="ru-RU" dirty="0"/>
              <a:t> —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ускладнився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таких </a:t>
            </a:r>
            <a:r>
              <a:rPr lang="ru-RU" dirty="0" err="1"/>
              <a:t>захворювань</a:t>
            </a:r>
            <a:r>
              <a:rPr lang="ru-RU" dirty="0"/>
              <a:t>, як </a:t>
            </a:r>
            <a:r>
              <a:rPr lang="ru-RU" dirty="0" err="1"/>
              <a:t>грип</a:t>
            </a:r>
            <a:r>
              <a:rPr lang="ru-RU" dirty="0"/>
              <a:t>,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звичайних</a:t>
            </a:r>
            <a:r>
              <a:rPr lang="ru-RU" dirty="0"/>
              <a:t>»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 </a:t>
            </a:r>
            <a:r>
              <a:rPr lang="ru-RU" dirty="0" err="1"/>
              <a:t>сказаного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АЕС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теплове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особливо </a:t>
            </a:r>
            <a:r>
              <a:rPr lang="ru-RU" dirty="0" err="1"/>
              <a:t>гідросфери</a:t>
            </a:r>
            <a:r>
              <a:rPr lang="ru-RU" dirty="0"/>
              <a:t>. Лише мала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утилізована</a:t>
            </a:r>
            <a:r>
              <a:rPr lang="ru-RU" dirty="0"/>
              <a:t> й </a:t>
            </a:r>
            <a:r>
              <a:rPr lang="ru-RU" dirty="0" err="1"/>
              <a:t>перетворена</a:t>
            </a:r>
            <a:r>
              <a:rPr lang="ru-RU" dirty="0"/>
              <a:t> на </a:t>
            </a:r>
            <a:r>
              <a:rPr lang="ru-RU" dirty="0" err="1"/>
              <a:t>електроенергію</a:t>
            </a:r>
            <a:r>
              <a:rPr lang="ru-RU" dirty="0"/>
              <a:t>. </a:t>
            </a:r>
            <a:r>
              <a:rPr lang="ru-RU" dirty="0" err="1"/>
              <a:t>Левова</a:t>
            </a:r>
            <a:r>
              <a:rPr lang="ru-RU" dirty="0"/>
              <a:t> ж </a:t>
            </a:r>
            <a:r>
              <a:rPr lang="ru-RU" dirty="0" err="1"/>
              <a:t>її</a:t>
            </a:r>
            <a:r>
              <a:rPr lang="ru-RU" dirty="0"/>
              <a:t> пайка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(45 °С) води й пари </a:t>
            </a:r>
            <a:r>
              <a:rPr lang="ru-RU" dirty="0" err="1"/>
              <a:t>викидається</a:t>
            </a:r>
            <a:r>
              <a:rPr lang="ru-RU" dirty="0"/>
              <a:t> у </a:t>
            </a:r>
            <a:r>
              <a:rPr lang="ru-RU" dirty="0" err="1"/>
              <a:t>водойми</a:t>
            </a:r>
            <a:r>
              <a:rPr lang="ru-RU" dirty="0"/>
              <a:t> та в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наводився</a:t>
            </a:r>
            <a:r>
              <a:rPr lang="ru-RU" dirty="0"/>
              <a:t> приклад </a:t>
            </a:r>
            <a:r>
              <a:rPr lang="ru-RU" dirty="0" err="1"/>
              <a:t>Хмельницької</a:t>
            </a:r>
            <a:r>
              <a:rPr lang="ru-RU" dirty="0"/>
              <a:t> АЕС,. яка </a:t>
            </a:r>
            <a:r>
              <a:rPr lang="ru-RU" dirty="0" err="1"/>
              <a:t>використовує</a:t>
            </a:r>
            <a:r>
              <a:rPr lang="ru-RU" dirty="0"/>
              <a:t> для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воду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Горинь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8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 err="1"/>
              <a:t>Термоядерна</a:t>
            </a:r>
            <a:r>
              <a:rPr lang="ru-RU" b="1" dirty="0"/>
              <a:t> </a:t>
            </a:r>
            <a:r>
              <a:rPr lang="ru-RU" b="1" dirty="0" err="1" smtClean="0"/>
              <a:t>енергетика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потенційною</a:t>
            </a:r>
            <a:r>
              <a:rPr lang="ru-RU" dirty="0"/>
              <a:t> </a:t>
            </a:r>
            <a:r>
              <a:rPr lang="ru-RU" dirty="0" err="1"/>
              <a:t>небезпекою</a:t>
            </a:r>
            <a:r>
              <a:rPr lang="ru-RU" dirty="0"/>
              <a:t> АЕС для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та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покладають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термоядерних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 (ТЯЕС). І </a:t>
            </a:r>
            <a:r>
              <a:rPr lang="ru-RU" dirty="0" err="1"/>
              <a:t>хоча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жодна</a:t>
            </a:r>
            <a:r>
              <a:rPr lang="ru-RU" dirty="0"/>
              <a:t> ТЯЕС, є </a:t>
            </a:r>
            <a:r>
              <a:rPr lang="ru-RU" dirty="0" err="1"/>
              <a:t>переконання</a:t>
            </a:r>
            <a:r>
              <a:rPr lang="ru-RU" dirty="0"/>
              <a:t> (особливо на </a:t>
            </a:r>
            <a:r>
              <a:rPr lang="ru-RU" dirty="0" err="1"/>
              <a:t>Заході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стане </a:t>
            </a:r>
            <a:r>
              <a:rPr lang="ru-RU" dirty="0" err="1"/>
              <a:t>основним</a:t>
            </a:r>
            <a:r>
              <a:rPr lang="ru-RU" dirty="0"/>
              <a:t> у </a:t>
            </a:r>
            <a:r>
              <a:rPr lang="pl-PL" dirty="0"/>
              <a:t>XXI </a:t>
            </a:r>
            <a:r>
              <a:rPr lang="ru-RU" dirty="0"/>
              <a:t>ст. й </a:t>
            </a:r>
            <a:r>
              <a:rPr lang="ru-RU" dirty="0" err="1"/>
              <a:t>витіснить</a:t>
            </a:r>
            <a:r>
              <a:rPr lang="ru-RU" dirty="0"/>
              <a:t> АЕС і ТЕС.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70915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/>
              <a:t>На ТЯЕС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добуватиметься</a:t>
            </a:r>
            <a:r>
              <a:rPr lang="ru-RU" dirty="0"/>
              <a:t> не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ядер урану, 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легких ядер </a:t>
            </a:r>
            <a:r>
              <a:rPr lang="ru-RU" dirty="0" err="1"/>
              <a:t>ізотопів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утворення</a:t>
            </a:r>
            <a:r>
              <a:rPr lang="ru-RU" dirty="0"/>
              <a:t> з них ядер </a:t>
            </a:r>
            <a:r>
              <a:rPr lang="ru-RU" dirty="0" err="1"/>
              <a:t>гелію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живлять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й </a:t>
            </a:r>
            <a:r>
              <a:rPr lang="ru-RU" dirty="0" err="1"/>
              <a:t>незліченну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5288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pPr algn="ctr"/>
            <a:r>
              <a:rPr lang="ru-RU" dirty="0" err="1"/>
              <a:t>Н</a:t>
            </a:r>
            <a:r>
              <a:rPr lang="ru-RU" dirty="0" err="1" smtClean="0"/>
              <a:t>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000" dirty="0"/>
              <a:t>– теплота, яка у </a:t>
            </a:r>
            <a:r>
              <a:rPr lang="ru-RU" sz="2000" dirty="0" err="1"/>
              <a:t>великій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термоядерної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, за законами </a:t>
            </a:r>
            <a:r>
              <a:rPr lang="ru-RU" sz="2000" dirty="0" err="1"/>
              <a:t>термодинаміки</a:t>
            </a:r>
            <a:r>
              <a:rPr lang="ru-RU" sz="2000" dirty="0"/>
              <a:t>, не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перетворена</a:t>
            </a:r>
            <a:r>
              <a:rPr lang="ru-RU" sz="2000" dirty="0"/>
              <a:t> на </a:t>
            </a:r>
            <a:r>
              <a:rPr lang="ru-RU" sz="2000" dirty="0" err="1"/>
              <a:t>електроенергію</a:t>
            </a:r>
            <a:r>
              <a:rPr lang="ru-RU" sz="2000" dirty="0"/>
              <a:t> й </a:t>
            </a:r>
            <a:r>
              <a:rPr lang="ru-RU" sz="2000" dirty="0" err="1"/>
              <a:t>спричинює</a:t>
            </a:r>
            <a:r>
              <a:rPr lang="ru-RU" sz="2000" dirty="0"/>
              <a:t> </a:t>
            </a:r>
            <a:r>
              <a:rPr lang="ru-RU" sz="2000" dirty="0" err="1"/>
              <a:t>підігрівання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 й </a:t>
            </a:r>
            <a:r>
              <a:rPr lang="ru-RU" sz="2000" dirty="0" err="1"/>
              <a:t>гідросфери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– на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термоядерної</a:t>
            </a:r>
            <a:r>
              <a:rPr lang="ru-RU" sz="2000" dirty="0"/>
              <a:t> </a:t>
            </a:r>
            <a:r>
              <a:rPr lang="ru-RU" sz="2000" dirty="0" err="1"/>
              <a:t>енергетики</a:t>
            </a:r>
            <a:r>
              <a:rPr lang="ru-RU" sz="2000" dirty="0"/>
              <a:t> </a:t>
            </a:r>
            <a:r>
              <a:rPr lang="ru-RU" sz="2000" dirty="0" err="1"/>
              <a:t>накладається</a:t>
            </a:r>
            <a:r>
              <a:rPr lang="ru-RU" sz="2000" dirty="0"/>
              <a:t> те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обмеження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й на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невідновлюваних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тепловий</a:t>
            </a:r>
            <a:r>
              <a:rPr lang="ru-RU" sz="2000" dirty="0"/>
              <a:t> </a:t>
            </a:r>
            <a:r>
              <a:rPr lang="ru-RU" sz="2000" dirty="0" err="1"/>
              <a:t>рубіж</a:t>
            </a:r>
            <a:r>
              <a:rPr lang="ru-RU" sz="2000" dirty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– робота термоядерного реактора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потужним</a:t>
            </a:r>
            <a:r>
              <a:rPr lang="ru-RU" sz="2000" dirty="0"/>
              <a:t> </a:t>
            </a:r>
            <a:r>
              <a:rPr lang="ru-RU" sz="2000" dirty="0" err="1"/>
              <a:t>нейтронним</a:t>
            </a:r>
            <a:r>
              <a:rPr lang="ru-RU" sz="2000" dirty="0"/>
              <a:t> потоком, а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радіоактивне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, тому по </a:t>
            </a:r>
            <a:r>
              <a:rPr lang="ru-RU" sz="2000" dirty="0" err="1"/>
              <a:t>певному</a:t>
            </a:r>
            <a:r>
              <a:rPr lang="ru-RU" sz="2000" dirty="0"/>
              <a:t> </a:t>
            </a:r>
            <a:r>
              <a:rPr lang="ru-RU" sz="2000" dirty="0" err="1"/>
              <a:t>часі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розбирати</a:t>
            </a:r>
            <a:r>
              <a:rPr lang="ru-RU" sz="2000" dirty="0"/>
              <a:t> й </a:t>
            </a:r>
            <a:r>
              <a:rPr lang="ru-RU" sz="2000" dirty="0" err="1"/>
              <a:t>ховати</a:t>
            </a:r>
            <a:r>
              <a:rPr lang="ru-RU" sz="2000" dirty="0"/>
              <a:t> (як і </a:t>
            </a:r>
            <a:r>
              <a:rPr lang="ru-RU" sz="2000" dirty="0" err="1"/>
              <a:t>реактори</a:t>
            </a:r>
            <a:r>
              <a:rPr lang="ru-RU" sz="2000" dirty="0"/>
              <a:t> АЕС);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– до </a:t>
            </a:r>
            <a:r>
              <a:rPr lang="ru-RU" sz="2000" dirty="0" err="1"/>
              <a:t>компонентів</a:t>
            </a:r>
            <a:r>
              <a:rPr lang="ru-RU" sz="2000" dirty="0"/>
              <a:t> «</a:t>
            </a:r>
            <a:r>
              <a:rPr lang="ru-RU" sz="2000" dirty="0" err="1"/>
              <a:t>палива</a:t>
            </a:r>
            <a:r>
              <a:rPr lang="ru-RU" sz="2000" dirty="0"/>
              <a:t>» для ТЯЕС,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дейтерію</a:t>
            </a:r>
            <a:r>
              <a:rPr lang="ru-RU" sz="2000" dirty="0"/>
              <a:t>,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літій</a:t>
            </a:r>
            <a:r>
              <a:rPr lang="ru-RU" sz="2000" dirty="0"/>
              <a:t>, запаси </a:t>
            </a:r>
            <a:r>
              <a:rPr lang="ru-RU" sz="2000" dirty="0" err="1"/>
              <a:t>якого</a:t>
            </a:r>
            <a:r>
              <a:rPr lang="ru-RU" sz="2000" dirty="0"/>
              <a:t> на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невеликі</a:t>
            </a:r>
            <a:r>
              <a:rPr lang="ru-RU" sz="2000" dirty="0"/>
              <a:t>, а </a:t>
            </a:r>
            <a:r>
              <a:rPr lang="ru-RU" sz="2000" dirty="0" err="1"/>
              <a:t>родовища</a:t>
            </a:r>
            <a:r>
              <a:rPr lang="ru-RU" sz="2000" dirty="0"/>
              <a:t> </a:t>
            </a:r>
            <a:r>
              <a:rPr lang="ru-RU" sz="2000" dirty="0" err="1"/>
              <a:t>небагаті</a:t>
            </a:r>
            <a:r>
              <a:rPr lang="ru-RU" sz="2000" dirty="0"/>
              <a:t> й </a:t>
            </a:r>
            <a:r>
              <a:rPr lang="ru-RU" sz="2000" dirty="0" err="1"/>
              <a:t>трапляються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рідко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тритій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виробляється</a:t>
            </a:r>
            <a:r>
              <a:rPr lang="ru-RU" sz="2000" dirty="0"/>
              <a:t> штучно, з великими затратами </a:t>
            </a:r>
            <a:r>
              <a:rPr lang="ru-RU" sz="2000" dirty="0" err="1"/>
              <a:t>енергії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915477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довкілля</a:t>
            </a:r>
            <a:r>
              <a:rPr lang="ru-RU" b="1" dirty="0"/>
              <a:t> </a:t>
            </a:r>
            <a:r>
              <a:rPr lang="ru-RU" b="1" dirty="0" smtClean="0"/>
              <a:t>ГЕС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pPr algn="just"/>
            <a:r>
              <a:rPr lang="ru-RU" dirty="0"/>
              <a:t>У</a:t>
            </a:r>
            <a:r>
              <a:rPr lang="ru-RU" dirty="0"/>
              <a:t> наш час ГЕС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20 % </a:t>
            </a:r>
            <a:r>
              <a:rPr lang="ru-RU" dirty="0" err="1"/>
              <a:t>електроенергії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гірським</a:t>
            </a:r>
            <a:r>
              <a:rPr lang="ru-RU" dirty="0"/>
              <a:t> </a:t>
            </a:r>
            <a:r>
              <a:rPr lang="ru-RU" dirty="0" err="1"/>
              <a:t>рельєфом</a:t>
            </a:r>
            <a:r>
              <a:rPr lang="ru-RU" dirty="0"/>
              <a:t> і </a:t>
            </a:r>
            <a:r>
              <a:rPr lang="ru-RU" dirty="0" err="1"/>
              <a:t>швидкими</a:t>
            </a:r>
            <a:r>
              <a:rPr lang="ru-RU" dirty="0"/>
              <a:t> </a:t>
            </a:r>
            <a:r>
              <a:rPr lang="ru-RU" dirty="0" err="1"/>
              <a:t>річками</a:t>
            </a:r>
            <a:r>
              <a:rPr lang="ru-RU" dirty="0"/>
              <a:t> (</a:t>
            </a:r>
            <a:r>
              <a:rPr lang="ru-RU" dirty="0" err="1"/>
              <a:t>Норвегія</a:t>
            </a:r>
            <a:r>
              <a:rPr lang="ru-RU" dirty="0"/>
              <a:t>, Таджикистан, Киргизстан) </a:t>
            </a:r>
            <a:r>
              <a:rPr lang="ru-RU" dirty="0" err="1"/>
              <a:t>свої</a:t>
            </a:r>
            <a:r>
              <a:rPr lang="ru-RU" dirty="0"/>
              <a:t> потреби в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ГЕС.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9486"/>
            <a:ext cx="2855881" cy="215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64528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Порівняно</a:t>
            </a:r>
            <a:r>
              <a:rPr lang="ru-RU" b="1" dirty="0"/>
              <a:t> з ТЕС і АЕС </a:t>
            </a:r>
            <a:r>
              <a:rPr lang="ru-RU" b="1" dirty="0" err="1"/>
              <a:t>гідроелектростанції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низку </a:t>
            </a:r>
            <a:r>
              <a:rPr lang="ru-RU" b="1" dirty="0" err="1"/>
              <a:t>переваг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– вони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забруднюють</a:t>
            </a:r>
            <a:r>
              <a:rPr lang="ru-RU" dirty="0"/>
              <a:t> атмосферу;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поліпшують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річкового</a:t>
            </a:r>
            <a:r>
              <a:rPr lang="ru-RU" dirty="0"/>
              <a:t> транспорту;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працюючи</a:t>
            </a:r>
            <a:r>
              <a:rPr lang="ru-RU" dirty="0"/>
              <a:t> в </a:t>
            </a:r>
            <a:r>
              <a:rPr lang="ru-RU" dirty="0" err="1"/>
              <a:t>парі</a:t>
            </a:r>
            <a:r>
              <a:rPr lang="ru-RU" dirty="0"/>
              <a:t> з ТЕС, </a:t>
            </a:r>
            <a:r>
              <a:rPr lang="ru-RU" dirty="0" err="1"/>
              <a:t>беруть</a:t>
            </a:r>
            <a:r>
              <a:rPr lang="ru-RU" dirty="0"/>
              <a:t> на себе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максимального (</a:t>
            </a:r>
            <a:r>
              <a:rPr lang="ru-RU" dirty="0" err="1"/>
              <a:t>пікового</a:t>
            </a:r>
            <a:r>
              <a:rPr lang="ru-RU" dirty="0"/>
              <a:t>)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агрегати</a:t>
            </a:r>
            <a:r>
              <a:rPr lang="ru-RU" dirty="0"/>
              <a:t> ГЕС </a:t>
            </a:r>
            <a:r>
              <a:rPr lang="ru-RU" dirty="0" err="1"/>
              <a:t>уводяться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 ТЕС,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годин для </a:t>
            </a:r>
            <a:r>
              <a:rPr lang="ru-RU" dirty="0" err="1"/>
              <a:t>розігрівання</a:t>
            </a:r>
            <a:r>
              <a:rPr lang="ru-RU" dirty="0"/>
              <a:t> й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робочий</a:t>
            </a:r>
            <a:r>
              <a:rPr lang="ru-RU" dirty="0"/>
              <a:t> режим (</a:t>
            </a:r>
            <a:r>
              <a:rPr lang="ru-RU" dirty="0" err="1"/>
              <a:t>або</a:t>
            </a:r>
            <a:r>
              <a:rPr lang="ru-RU" dirty="0"/>
              <a:t> ж треба </a:t>
            </a:r>
            <a:r>
              <a:rPr lang="ru-RU" dirty="0" err="1"/>
              <a:t>утримувати</a:t>
            </a:r>
            <a:r>
              <a:rPr lang="ru-RU" dirty="0"/>
              <a:t> один з </a:t>
            </a:r>
            <a:r>
              <a:rPr lang="ru-RU" dirty="0" err="1"/>
              <a:t>агрегатів</a:t>
            </a:r>
            <a:r>
              <a:rPr lang="ru-RU" dirty="0"/>
              <a:t> ТЕС у «</a:t>
            </a:r>
            <a:r>
              <a:rPr lang="ru-RU" dirty="0" err="1"/>
              <a:t>гарячому</a:t>
            </a:r>
            <a:r>
              <a:rPr lang="ru-RU" dirty="0"/>
              <a:t>»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витрачаючи</a:t>
            </a:r>
            <a:r>
              <a:rPr lang="ru-RU" dirty="0"/>
              <a:t> </a:t>
            </a:r>
            <a:r>
              <a:rPr lang="ru-RU" dirty="0" err="1"/>
              <a:t>дефіцитне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33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006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, </a:t>
            </a:r>
            <a:r>
              <a:rPr lang="ru-RU" dirty="0" err="1" smtClean="0"/>
              <a:t>поділяються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b="1" dirty="0" err="1"/>
              <a:t>відновлювані</a:t>
            </a:r>
            <a:r>
              <a:rPr lang="ru-RU" dirty="0"/>
              <a:t> —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вітру</a:t>
            </a:r>
            <a:r>
              <a:rPr lang="ru-RU" dirty="0"/>
              <a:t>,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припливів</a:t>
            </a:r>
            <a:r>
              <a:rPr lang="ru-RU" dirty="0"/>
              <a:t>, </a:t>
            </a:r>
            <a:r>
              <a:rPr lang="ru-RU" dirty="0" err="1"/>
              <a:t>гідроенергія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внутрішнього</a:t>
            </a:r>
            <a:r>
              <a:rPr lang="ru-RU" dirty="0"/>
              <a:t> тепла </a:t>
            </a:r>
            <a:r>
              <a:rPr lang="ru-RU" dirty="0" err="1"/>
              <a:t>Землі</a:t>
            </a:r>
            <a:r>
              <a:rPr lang="ru-RU" dirty="0"/>
              <a:t> — й </a:t>
            </a:r>
            <a:r>
              <a:rPr lang="ru-RU" b="1" dirty="0" err="1"/>
              <a:t>невідновлювані</a:t>
            </a:r>
            <a:r>
              <a:rPr lang="ru-RU" dirty="0"/>
              <a:t> — </a:t>
            </a:r>
            <a:r>
              <a:rPr lang="ru-RU" dirty="0" err="1"/>
              <a:t>викопне</a:t>
            </a:r>
            <a:r>
              <a:rPr lang="ru-RU" dirty="0"/>
              <a:t> </a:t>
            </a:r>
            <a:r>
              <a:rPr lang="ru-RU" dirty="0" err="1"/>
              <a:t>мінеральне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та </a:t>
            </a:r>
            <a:r>
              <a:rPr lang="ru-RU" dirty="0" err="1"/>
              <a:t>ядерна</a:t>
            </a:r>
            <a:r>
              <a:rPr lang="ru-RU" dirty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://www.epochtimes.com.ua/upload/iblock/ebc/ebcb76e05b01815808b4035781ccc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ofit.com.ua/images/sofit/sea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6118"/>
            <a:ext cx="36511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5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 err="1" smtClean="0"/>
              <a:t>Вплив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місцевостях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водосховищ</a:t>
            </a:r>
            <a:r>
              <a:rPr lang="ru-RU" dirty="0"/>
              <a:t>,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вод, </a:t>
            </a:r>
            <a:r>
              <a:rPr lang="ru-RU" dirty="0" err="1"/>
              <a:t>заболочується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виводяться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сівозмін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водосховищах</a:t>
            </a:r>
            <a:r>
              <a:rPr lang="ru-RU" dirty="0"/>
              <a:t> </a:t>
            </a:r>
            <a:r>
              <a:rPr lang="ru-RU" dirty="0" err="1"/>
              <a:t>тривають</a:t>
            </a:r>
            <a:r>
              <a:rPr lang="ru-RU" dirty="0"/>
              <a:t> обвали </a:t>
            </a:r>
            <a:r>
              <a:rPr lang="ru-RU" dirty="0" err="1"/>
              <a:t>берегів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відступили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Греблі</a:t>
            </a:r>
            <a:r>
              <a:rPr lang="ru-RU" dirty="0"/>
              <a:t> </a:t>
            </a:r>
            <a:r>
              <a:rPr lang="ru-RU" dirty="0" err="1"/>
              <a:t>перетворили</a:t>
            </a:r>
            <a:r>
              <a:rPr lang="ru-RU" dirty="0"/>
              <a:t> </a:t>
            </a:r>
            <a:r>
              <a:rPr lang="ru-RU" dirty="0" err="1"/>
              <a:t>Дніпро</a:t>
            </a:r>
            <a:r>
              <a:rPr lang="ru-RU" dirty="0"/>
              <a:t> на низку </a:t>
            </a:r>
            <a:r>
              <a:rPr lang="ru-RU" dirty="0" err="1"/>
              <a:t>застійних</a:t>
            </a:r>
            <a:r>
              <a:rPr lang="ru-RU" dirty="0"/>
              <a:t> озер,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</a:t>
            </a:r>
            <a:r>
              <a:rPr lang="ru-RU" dirty="0" err="1"/>
              <a:t>водообмін</a:t>
            </a:r>
            <a:r>
              <a:rPr lang="ru-RU" dirty="0"/>
              <a:t> та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/>
              <a:t>самоочищуваність</a:t>
            </a:r>
            <a:r>
              <a:rPr lang="ru-RU" dirty="0"/>
              <a:t> і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уловлювачами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86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потерпають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гребель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— планктон і </a:t>
            </a:r>
            <a:r>
              <a:rPr lang="ru-RU" dirty="0" err="1"/>
              <a:t>риба</a:t>
            </a:r>
            <a:r>
              <a:rPr lang="ru-RU" dirty="0"/>
              <a:t>. </a:t>
            </a:r>
            <a:r>
              <a:rPr lang="ru-RU" dirty="0" err="1"/>
              <a:t>Риба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греблі</a:t>
            </a:r>
            <a:r>
              <a:rPr lang="ru-RU" dirty="0"/>
              <a:t> до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нерестовищ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 того ж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непридатними</a:t>
            </a:r>
            <a:r>
              <a:rPr lang="ru-RU" dirty="0"/>
              <a:t> для нересту через </a:t>
            </a:r>
            <a:r>
              <a:rPr lang="ru-RU" dirty="0" err="1"/>
              <a:t>заглиблення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й планктону </a:t>
            </a:r>
            <a:r>
              <a:rPr lang="ru-RU" dirty="0" err="1"/>
              <a:t>гине</a:t>
            </a:r>
            <a:r>
              <a:rPr lang="ru-RU" dirty="0"/>
              <a:t> в лопастях </a:t>
            </a:r>
            <a:r>
              <a:rPr lang="ru-RU" dirty="0" err="1"/>
              <a:t>турбін</a:t>
            </a:r>
            <a:r>
              <a:rPr lang="ru-RU" dirty="0"/>
              <a:t>. </a:t>
            </a:r>
            <a:r>
              <a:rPr lang="ru-RU" dirty="0" err="1"/>
              <a:t>Водосховища</a:t>
            </a:r>
            <a:r>
              <a:rPr lang="ru-RU" dirty="0"/>
              <a:t>, </a:t>
            </a:r>
            <a:r>
              <a:rPr lang="ru-RU" dirty="0" err="1"/>
              <a:t>забруднені</a:t>
            </a:r>
            <a:r>
              <a:rPr lang="ru-RU" dirty="0"/>
              <a:t> стоками й </a:t>
            </a:r>
            <a:r>
              <a:rPr lang="ru-RU" dirty="0" err="1"/>
              <a:t>добривами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змиваються</a:t>
            </a:r>
            <a:r>
              <a:rPr lang="ru-RU" dirty="0"/>
              <a:t> з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улітку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«</a:t>
            </a:r>
            <a:r>
              <a:rPr lang="ru-RU" dirty="0" err="1"/>
              <a:t>цвітуть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масову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підрахувати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й </a:t>
            </a:r>
            <a:r>
              <a:rPr lang="ru-RU" dirty="0" err="1"/>
              <a:t>роботи</a:t>
            </a:r>
            <a:r>
              <a:rPr lang="ru-RU" dirty="0"/>
              <a:t> ГЕС на </a:t>
            </a:r>
            <a:r>
              <a:rPr lang="ru-RU" dirty="0" err="1"/>
              <a:t>рівнинних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про «</a:t>
            </a:r>
            <a:r>
              <a:rPr lang="ru-RU" dirty="0" err="1"/>
              <a:t>найдешевший</a:t>
            </a:r>
            <a:r>
              <a:rPr lang="ru-RU" dirty="0"/>
              <a:t> </a:t>
            </a:r>
            <a:r>
              <a:rPr lang="ru-RU" dirty="0" err="1"/>
              <a:t>кіловат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ГЕС,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ГЕС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гірських</a:t>
            </a:r>
            <a:r>
              <a:rPr lang="ru-RU" dirty="0"/>
              <a:t> районах.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66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4979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порушують</a:t>
            </a:r>
            <a:r>
              <a:rPr lang="ru-RU" dirty="0"/>
              <a:t> теплового балансу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одних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других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й </a:t>
            </a:r>
            <a:r>
              <a:rPr lang="ru-RU" dirty="0" err="1"/>
              <a:t>гідросфери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, </a:t>
            </a:r>
            <a:r>
              <a:rPr lang="ru-RU" dirty="0" err="1"/>
              <a:t>змінить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й водного </a:t>
            </a:r>
            <a:r>
              <a:rPr lang="ru-RU" dirty="0" err="1"/>
              <a:t>дзеркала</a:t>
            </a:r>
            <a:r>
              <a:rPr lang="ru-RU" dirty="0"/>
              <a:t>, </a:t>
            </a:r>
            <a:r>
              <a:rPr lang="ru-RU" dirty="0" err="1"/>
              <a:t>вплине</a:t>
            </a:r>
            <a:r>
              <a:rPr lang="ru-RU" dirty="0"/>
              <a:t> на </a:t>
            </a: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на </a:t>
            </a:r>
            <a:r>
              <a:rPr lang="ru-RU" dirty="0" err="1"/>
              <a:t>тваринний</a:t>
            </a:r>
            <a:r>
              <a:rPr lang="ru-RU" dirty="0"/>
              <a:t> і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293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668928"/>
          </a:xfrm>
        </p:spPr>
        <p:txBody>
          <a:bodyPr/>
          <a:lstStyle/>
          <a:p>
            <a:pPr algn="ctr"/>
            <a:r>
              <a:rPr lang="ru-RU" dirty="0" err="1"/>
              <a:t>Сукупність</a:t>
            </a:r>
            <a:r>
              <a:rPr lang="ru-RU" dirty="0"/>
              <a:t> установок,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на </a:t>
            </a:r>
            <a:r>
              <a:rPr lang="ru-RU" dirty="0" err="1"/>
              <a:t>теплову</a:t>
            </a:r>
            <a:r>
              <a:rPr lang="ru-RU" dirty="0"/>
              <a:t> та </a:t>
            </a:r>
            <a:r>
              <a:rPr lang="ru-RU" dirty="0" err="1"/>
              <a:t>електричну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dirty="0" err="1"/>
              <a:t>теплова</a:t>
            </a:r>
            <a:r>
              <a:rPr lang="ru-RU" b="1" dirty="0"/>
              <a:t> </a:t>
            </a:r>
            <a:r>
              <a:rPr lang="ru-RU" b="1" dirty="0" err="1"/>
              <a:t>електрична</a:t>
            </a:r>
            <a:r>
              <a:rPr lang="ru-RU" b="1" dirty="0"/>
              <a:t> </a:t>
            </a:r>
            <a:r>
              <a:rPr lang="ru-RU" b="1" dirty="0" err="1" smtClean="0"/>
              <a:t>станція</a:t>
            </a:r>
            <a:r>
              <a:rPr lang="ru-RU" b="1" dirty="0"/>
              <a:t>.</a:t>
            </a:r>
          </a:p>
        </p:txBody>
      </p:sp>
      <p:pic>
        <p:nvPicPr>
          <p:cNvPr id="1026" name="Picture 2" descr="http://image.goodvin.info/images/original/Feb2010/0000001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671736" cy="239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92696"/>
            <a:ext cx="9144000" cy="14700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/>
              <a:t>Вплив</a:t>
            </a:r>
            <a:r>
              <a:rPr lang="ru-RU" dirty="0"/>
              <a:t> ТЕС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551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18" y="980728"/>
            <a:ext cx="8377545" cy="388843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Робота ТЕС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: атмосферу, </a:t>
            </a:r>
            <a:r>
              <a:rPr lang="ru-RU" dirty="0" err="1"/>
              <a:t>гідросферу</a:t>
            </a:r>
            <a:r>
              <a:rPr lang="ru-RU" dirty="0"/>
              <a:t> та </a:t>
            </a:r>
            <a:r>
              <a:rPr lang="ru-RU" dirty="0" err="1"/>
              <a:t>літосферу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мінерального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сильними</a:t>
            </a:r>
            <a:r>
              <a:rPr lang="ru-RU" dirty="0"/>
              <a:t> </a:t>
            </a:r>
            <a:r>
              <a:rPr lang="ru-RU" dirty="0" err="1"/>
              <a:t>забрудненнями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з них.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http://o-planete.ru/wp-content/uploads/2012/11/%D0%B1%D0%B8%D0%BE%D1%81%D1%84%D0%B5%D1%80%D0%B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0496"/>
            <a:ext cx="3309832" cy="24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bio.ru/images/120301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97" y="3819152"/>
            <a:ext cx="3383403" cy="30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2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атмосфери</a:t>
            </a:r>
            <a:r>
              <a:rPr lang="ru-RU" b="1" dirty="0"/>
              <a:t> </a:t>
            </a:r>
            <a:r>
              <a:rPr lang="ru-RU" b="1" dirty="0" err="1"/>
              <a:t>газовими</a:t>
            </a:r>
            <a:r>
              <a:rPr lang="ru-RU" b="1" dirty="0"/>
              <a:t> й </a:t>
            </a:r>
            <a:r>
              <a:rPr lang="ru-RU" b="1" dirty="0" err="1"/>
              <a:t>пиловими</a:t>
            </a:r>
            <a:r>
              <a:rPr lang="ru-RU" b="1" dirty="0"/>
              <a:t> </a:t>
            </a:r>
            <a:r>
              <a:rPr lang="ru-RU" b="1" dirty="0" err="1"/>
              <a:t>викидами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вуглеводневого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топках ТЕС,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двигунах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газ,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0,25 % за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розігрівання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З </a:t>
            </a:r>
            <a:r>
              <a:rPr lang="ru-RU" dirty="0"/>
              <a:t>труб ТЕС і </a:t>
            </a:r>
            <a:r>
              <a:rPr lang="ru-RU" dirty="0" err="1"/>
              <a:t>вихлопних</a:t>
            </a:r>
            <a:r>
              <a:rPr lang="ru-RU" dirty="0"/>
              <a:t> труб </a:t>
            </a:r>
            <a:r>
              <a:rPr lang="ru-RU" dirty="0" err="1"/>
              <a:t>автомобілів</a:t>
            </a:r>
            <a:r>
              <a:rPr lang="ru-RU" dirty="0"/>
              <a:t> у атмосферу </a:t>
            </a:r>
            <a:r>
              <a:rPr lang="ru-RU" dirty="0" err="1"/>
              <a:t>викидаються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оксиди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й азоту,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. Атмосфера </a:t>
            </a:r>
            <a:r>
              <a:rPr lang="ru-RU" dirty="0" err="1"/>
              <a:t>забруднюється</a:t>
            </a:r>
            <a:r>
              <a:rPr lang="ru-RU" dirty="0"/>
              <a:t> й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твердими</a:t>
            </a:r>
            <a:r>
              <a:rPr lang="ru-RU" dirty="0"/>
              <a:t> </a:t>
            </a:r>
            <a:r>
              <a:rPr lang="ru-RU" dirty="0" err="1"/>
              <a:t>частинками</a:t>
            </a:r>
            <a:r>
              <a:rPr lang="ru-RU" dirty="0"/>
              <a:t> золи, шлаку, не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згорілого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smtClean="0"/>
              <a:t>сажа).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99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земної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відвалами</a:t>
            </a:r>
            <a:r>
              <a:rPr lang="ru-RU" b="1" dirty="0"/>
              <a:t> </a:t>
            </a:r>
            <a:r>
              <a:rPr lang="ru-RU" b="1" dirty="0" err="1"/>
              <a:t>шлаків</a:t>
            </a:r>
            <a:r>
              <a:rPr lang="ru-RU" b="1" dirty="0"/>
              <a:t> і </a:t>
            </a:r>
            <a:r>
              <a:rPr lang="ru-RU" b="1" dirty="0" err="1" smtClean="0"/>
              <a:t>кар'єрами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в топках ТЕС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(шлаку, золи). Вони </a:t>
            </a:r>
            <a:r>
              <a:rPr lang="ru-RU" dirty="0" err="1"/>
              <a:t>забирають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підземні</a:t>
            </a:r>
            <a:r>
              <a:rPr lang="ru-RU" dirty="0"/>
              <a:t> й </a:t>
            </a:r>
            <a:r>
              <a:rPr lang="ru-RU" dirty="0" err="1"/>
              <a:t>поверхневі</a:t>
            </a:r>
            <a:r>
              <a:rPr lang="ru-RU" dirty="0"/>
              <a:t> води </a:t>
            </a:r>
            <a:r>
              <a:rPr lang="ru-RU" dirty="0" err="1"/>
              <a:t>шкідливими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порушуються</a:t>
            </a:r>
            <a:r>
              <a:rPr lang="ru-RU" dirty="0"/>
              <a:t> </a:t>
            </a:r>
            <a:r>
              <a:rPr lang="ru-RU" dirty="0" err="1"/>
              <a:t>величезними</a:t>
            </a:r>
            <a:r>
              <a:rPr lang="ru-RU" dirty="0"/>
              <a:t> </a:t>
            </a:r>
            <a:r>
              <a:rPr lang="ru-RU" dirty="0" err="1"/>
              <a:t>вугільними</a:t>
            </a:r>
            <a:r>
              <a:rPr lang="ru-RU" dirty="0"/>
              <a:t> </a:t>
            </a:r>
            <a:r>
              <a:rPr lang="ru-RU" dirty="0" err="1"/>
              <a:t>кар'єрами</a:t>
            </a:r>
            <a:r>
              <a:rPr lang="ru-RU" dirty="0"/>
              <a:t>. Так, </a:t>
            </a:r>
            <a:r>
              <a:rPr lang="ru-RU" dirty="0" err="1"/>
              <a:t>шлакові</a:t>
            </a:r>
            <a:r>
              <a:rPr lang="ru-RU" dirty="0"/>
              <a:t> </a:t>
            </a:r>
            <a:r>
              <a:rPr lang="ru-RU" dirty="0" err="1"/>
              <a:t>відвали</a:t>
            </a:r>
            <a:r>
              <a:rPr lang="ru-RU" dirty="0"/>
              <a:t> й </a:t>
            </a:r>
            <a:r>
              <a:rPr lang="ru-RU" dirty="0" err="1"/>
              <a:t>терикони</a:t>
            </a:r>
            <a:r>
              <a:rPr lang="ru-RU" dirty="0"/>
              <a:t> </a:t>
            </a:r>
            <a:r>
              <a:rPr lang="ru-RU" dirty="0" err="1"/>
              <a:t>пустих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Донбасі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 тис. га, і вона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357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41880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i="1" dirty="0"/>
              <a:t>Через </a:t>
            </a:r>
            <a:r>
              <a:rPr lang="ru-RU" i="1" dirty="0" err="1"/>
              <a:t>негативний</a:t>
            </a:r>
            <a:r>
              <a:rPr lang="ru-RU" i="1" dirty="0"/>
              <a:t> </a:t>
            </a:r>
            <a:r>
              <a:rPr lang="ru-RU" i="1" dirty="0" err="1"/>
              <a:t>вплив</a:t>
            </a:r>
            <a:r>
              <a:rPr lang="ru-RU" i="1" dirty="0"/>
              <a:t> </a:t>
            </a:r>
            <a:r>
              <a:rPr lang="ru-RU" i="1" dirty="0" err="1"/>
              <a:t>енерговиробництва</a:t>
            </a:r>
            <a:r>
              <a:rPr lang="ru-RU" i="1" dirty="0"/>
              <a:t>, яке </a:t>
            </a:r>
            <a:r>
              <a:rPr lang="ru-RU" i="1" dirty="0" err="1"/>
              <a:t>постійно</a:t>
            </a:r>
            <a:r>
              <a:rPr lang="ru-RU" i="1" dirty="0"/>
              <a:t> </a:t>
            </a:r>
            <a:r>
              <a:rPr lang="ru-RU" i="1" dirty="0" err="1"/>
              <a:t>зростає</a:t>
            </a:r>
            <a:r>
              <a:rPr lang="ru-RU" i="1" dirty="0"/>
              <a:t>, 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регіонах</a:t>
            </a:r>
            <a:r>
              <a:rPr lang="ru-RU" i="1" dirty="0"/>
              <a:t> уже 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створилася</a:t>
            </a:r>
            <a:r>
              <a:rPr lang="ru-RU" i="1" dirty="0"/>
              <a:t> </a:t>
            </a:r>
            <a:r>
              <a:rPr lang="ru-RU" i="1" dirty="0" err="1"/>
              <a:t>небезпечна</a:t>
            </a:r>
            <a:r>
              <a:rPr lang="ru-RU" i="1" dirty="0"/>
              <a:t> </a:t>
            </a:r>
            <a:r>
              <a:rPr lang="ru-RU" i="1" dirty="0" err="1"/>
              <a:t>екологічна</a:t>
            </a:r>
            <a:r>
              <a:rPr lang="ru-RU" i="1" dirty="0"/>
              <a:t> обстановка, </a:t>
            </a:r>
            <a:r>
              <a:rPr lang="ru-RU" i="1" dirty="0" err="1"/>
              <a:t>основними</a:t>
            </a:r>
            <a:r>
              <a:rPr lang="ru-RU" i="1" dirty="0"/>
              <a:t> </a:t>
            </a:r>
            <a:r>
              <a:rPr lang="ru-RU" i="1" dirty="0" err="1"/>
              <a:t>ознаками</a:t>
            </a:r>
            <a:r>
              <a:rPr lang="ru-RU" i="1" dirty="0"/>
              <a:t>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вважати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 smtClean="0"/>
              <a:t>:</a:t>
            </a:r>
          </a:p>
          <a:p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у </a:t>
            </a:r>
            <a:r>
              <a:rPr lang="ru-RU" dirty="0" err="1"/>
              <a:t>густонаселених</a:t>
            </a:r>
            <a:r>
              <a:rPr lang="ru-RU" dirty="0"/>
              <a:t> районах (</a:t>
            </a:r>
            <a:r>
              <a:rPr lang="ru-RU" dirty="0" err="1"/>
              <a:t>наприклад</a:t>
            </a:r>
            <a:r>
              <a:rPr lang="ru-RU" dirty="0"/>
              <a:t>, р. </a:t>
            </a:r>
            <a:r>
              <a:rPr lang="ru-RU" dirty="0" err="1"/>
              <a:t>Дніпро</a:t>
            </a:r>
            <a:r>
              <a:rPr lang="ru-RU" dirty="0"/>
              <a:t>), </a:t>
            </a:r>
            <a:r>
              <a:rPr lang="ru-RU" dirty="0" err="1"/>
              <a:t>вийшли</a:t>
            </a:r>
            <a:r>
              <a:rPr lang="ru-RU" dirty="0"/>
              <a:t> з природного стану і </a:t>
            </a:r>
            <a:r>
              <a:rPr lang="ru-RU" dirty="0" err="1"/>
              <a:t>перетворилися</a:t>
            </a:r>
            <a:r>
              <a:rPr lang="ru-RU" dirty="0"/>
              <a:t> в 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енергетичні</a:t>
            </a:r>
            <a:r>
              <a:rPr lang="ru-RU" dirty="0"/>
              <a:t>, </a:t>
            </a:r>
            <a:r>
              <a:rPr lang="ru-RU" dirty="0" err="1"/>
              <a:t>меліоративні</a:t>
            </a:r>
            <a:r>
              <a:rPr lang="ru-RU" dirty="0"/>
              <a:t> та </a:t>
            </a:r>
            <a:r>
              <a:rPr lang="ru-RU" dirty="0" err="1"/>
              <a:t>каналізаційні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r>
              <a:rPr lang="ru-RU" dirty="0" err="1" smtClean="0"/>
              <a:t>Повітряний</a:t>
            </a:r>
            <a:r>
              <a:rPr lang="ru-RU" dirty="0" smtClean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забруднено</a:t>
            </a:r>
            <a:r>
              <a:rPr lang="ru-RU" dirty="0"/>
              <a:t> </a:t>
            </a:r>
            <a:r>
              <a:rPr lang="ru-RU" dirty="0" err="1"/>
              <a:t>газовими</a:t>
            </a:r>
            <a:r>
              <a:rPr lang="ru-RU" dirty="0"/>
              <a:t> й </a:t>
            </a:r>
            <a:r>
              <a:rPr lang="ru-RU" dirty="0" err="1" smtClean="0"/>
              <a:t>аерозольними</a:t>
            </a:r>
            <a:r>
              <a:rPr lang="ru-RU" dirty="0" smtClean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таких </a:t>
            </a:r>
            <a:r>
              <a:rPr lang="ru-RU" dirty="0" err="1"/>
              <a:t>незворотних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як </a:t>
            </a:r>
            <a:r>
              <a:rPr lang="ru-RU" dirty="0" err="1"/>
              <a:t>руйнування</a:t>
            </a:r>
            <a:r>
              <a:rPr lang="ru-RU" dirty="0"/>
              <a:t> озонового </a:t>
            </a:r>
            <a:r>
              <a:rPr lang="ru-RU" dirty="0" smtClean="0"/>
              <a:t>шару; </a:t>
            </a:r>
            <a:r>
              <a:rPr lang="ru-RU" dirty="0" err="1"/>
              <a:t>виникнення</a:t>
            </a:r>
            <a:r>
              <a:rPr lang="ru-RU" dirty="0"/>
              <a:t>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; </a:t>
            </a:r>
            <a:r>
              <a:rPr lang="ru-RU" dirty="0" err="1"/>
              <a:t>утворення</a:t>
            </a:r>
            <a:r>
              <a:rPr lang="ru-RU" dirty="0"/>
              <a:t> «</a:t>
            </a:r>
            <a:r>
              <a:rPr lang="ru-RU" dirty="0" err="1"/>
              <a:t>льодникового</a:t>
            </a:r>
            <a:r>
              <a:rPr lang="ru-RU" dirty="0"/>
              <a:t>» </a:t>
            </a:r>
            <a:r>
              <a:rPr lang="ru-RU" dirty="0" err="1"/>
              <a:t>ефекту</a:t>
            </a:r>
            <a:r>
              <a:rPr lang="ru-RU" dirty="0"/>
              <a:t> (</a:t>
            </a:r>
            <a:r>
              <a:rPr lang="ru-RU" dirty="0" err="1"/>
              <a:t>накопичення</a:t>
            </a:r>
            <a:r>
              <a:rPr lang="ru-RU" dirty="0"/>
              <a:t> в </a:t>
            </a:r>
            <a:r>
              <a:rPr lang="ru-RU" dirty="0" err="1"/>
              <a:t>стратосфері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і </a:t>
            </a:r>
            <a:r>
              <a:rPr lang="ru-RU" dirty="0" err="1"/>
              <a:t>визначають</a:t>
            </a:r>
            <a:r>
              <a:rPr lang="ru-RU" dirty="0"/>
              <a:t> «</a:t>
            </a:r>
            <a:r>
              <a:rPr lang="ru-RU" dirty="0" err="1"/>
              <a:t>недогрів</a:t>
            </a:r>
            <a:r>
              <a:rPr lang="ru-RU" dirty="0"/>
              <a:t>»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).</a:t>
            </a:r>
          </a:p>
          <a:p>
            <a:pPr algn="just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0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</TotalTime>
  <Words>1830</Words>
  <Application>Microsoft Office PowerPoint</Application>
  <PresentationFormat>Экран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Вплив енергетичних підприємств на довкілля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Забруднення атмосфери газовими й пиловими викидами.  </vt:lpstr>
      <vt:lpstr>Забруднення земної поверхні відвалами шлаків і кар'єрами.</vt:lpstr>
      <vt:lpstr>Презентация PowerPoint</vt:lpstr>
      <vt:lpstr>Презентация PowerPoint</vt:lpstr>
      <vt:lpstr>Вплив АЕС на навколишнє природне середовище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Термоядерна енергетика</vt:lpstr>
      <vt:lpstr>Презентация PowerPoint</vt:lpstr>
      <vt:lpstr>Недоліки</vt:lpstr>
      <vt:lpstr>Вплив на довкілля ГЕС</vt:lpstr>
      <vt:lpstr>Порівняно з ТЕС і АЕС гідроелектростанції мають низку переваг:</vt:lpstr>
      <vt:lpstr>Вплив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енергетичних підприємств на довкілля</dc:title>
  <dc:creator>Аня</dc:creator>
  <cp:lastModifiedBy>Аня</cp:lastModifiedBy>
  <cp:revision>10</cp:revision>
  <dcterms:created xsi:type="dcterms:W3CDTF">2015-03-16T08:11:35Z</dcterms:created>
  <dcterms:modified xsi:type="dcterms:W3CDTF">2015-03-17T19:44:08Z</dcterms:modified>
</cp:coreProperties>
</file>