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186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A7A3E-C1DC-440E-9655-C44D3D2E8D0A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5EF4D-9C51-4B57-9E7B-844BB5DE5B17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098" name="Picture 2" descr="C:\Users\malves\AppData\Local\Microsoft\Windows\Temporary Internet Files\Content.IE5\QMPKWOLA\MPj043852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738" y="765175"/>
            <a:ext cx="6400800" cy="42306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EF028-0F40-47BA-A833-DDE1E9127DF6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B1605-D933-423E-A642-E071AB73C396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C:\Users\malves\AppData\Local\Microsoft\Windows\Temporary Internet Files\Content.IE5\QMPKWOLA\MPj04331930000[1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93284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1295400"/>
          </a:xfrm>
        </p:spPr>
        <p:txBody>
          <a:bodyPr>
            <a:normAutofit/>
          </a:bodyPr>
          <a:lstStyle>
            <a:lvl1pPr>
              <a:defRPr sz="4800" b="1" cap="none" spc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9144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 descr="C:\Users\malves\AppData\Local\Microsoft\Windows\Temporary Internet Files\Content.IE5\QMPKWOLA\MPj04331930000[1].jpg"/>
          <p:cNvPicPr>
            <a:picLocks noChangeAspect="1" noChangeArrowheads="1"/>
          </p:cNvPicPr>
          <p:nvPr/>
        </p:nvPicPr>
        <p:blipFill>
          <a:blip r:embed="rId13" cstate="print">
            <a:lum bright="92000" contrast="-90000"/>
          </a:blip>
          <a:srcRect/>
          <a:stretch>
            <a:fillRect/>
          </a:stretch>
        </p:blipFill>
        <p:spPr bwMode="auto">
          <a:xfrm>
            <a:off x="0" y="0"/>
            <a:ext cx="9144000" cy="693284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cap="none" spc="0" dirty="0">
          <a:ln w="1905"/>
          <a:solidFill>
            <a:srgbClr val="0070C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1295400"/>
          </a:xfrm>
        </p:spPr>
        <p:txBody>
          <a:bodyPr>
            <a:noAutofit/>
          </a:bodyPr>
          <a:lstStyle/>
          <a:p>
            <a:r>
              <a:rPr lang="uk-UA" sz="8800" dirty="0" smtClean="0"/>
              <a:t>Україна у світі</a:t>
            </a:r>
            <a:r>
              <a:rPr lang="ru-RU" sz="8800" dirty="0" smtClean="0"/>
              <a:t/>
            </a:r>
            <a:br>
              <a:rPr lang="ru-RU" sz="8800" dirty="0" smtClean="0"/>
            </a:br>
            <a:endParaRPr lang="pt-BR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Стратегічне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партнерство.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світовій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економіці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ru-RU" sz="20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важливості</a:t>
            </a: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партнерства в </a:t>
            </a:r>
            <a:r>
              <a:rPr lang="ru-RU" sz="20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економічній</a:t>
            </a: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значна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країни-партнера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експорті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імпорті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спільних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пріоритетних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галузях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Важлива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структура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країни-партнера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міжнародними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(МВФ,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Світовий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банк, ЄБРР, ЄС)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вигідних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5602" name="Picture 2" descr="http://futurecenter.in.ua/wp-content/uploads/2013/05/%D0%BF%D0%B0%D1%80%D1%82%D0%BD%D0%B5%D1%80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3429024" cy="3565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4" name="Picture 4" descr="http://www.lac.lviv.ua/uploads/pics/Viddil_MZ_Rus1_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714752"/>
            <a:ext cx="4143404" cy="2836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 сукупністю показників сьогодні до </a:t>
            </a:r>
            <a:r>
              <a:rPr lang="uk-UA" sz="2000" b="1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стратегічних економічних партнерів України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можна віднести лише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Росію, США й Німеччину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Потенційні можливості виходу на такий рівень відносин мають країни ЄС —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Велика Британія, Італія, Голландія, Франція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На більш високий рівень може піднестися економічне співробітництво з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Китаєм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2075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bank.gov.ua/img/publishing/?id=1165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4000528" cy="3265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Picture 4" descr="http://image.zn.ua/media/images/original/Nov2013/76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4372073" cy="2892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Міграційні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Хвилі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міграції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Становище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мігрантів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71546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інтеграційними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поширеною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територіальна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мобільність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механічний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пов’язаний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міграційними</a:t>
            </a:r>
            <a:r>
              <a:rPr lang="ru-RU" sz="2000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процесами</a:t>
            </a:r>
            <a:r>
              <a:rPr lang="ru-RU" sz="2000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2075"/>
            <a:r>
              <a:rPr lang="uk-UA" sz="2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Міграція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перекладі з латини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migratio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migro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означає переміщення, переселення.</a:t>
            </a:r>
          </a:p>
          <a:p>
            <a:pPr indent="92075"/>
            <a:r>
              <a:rPr lang="uk-UA" sz="2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Еміграція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— переселення до іншої країни на постійне проживання або на тривалий час. Таких людей називають емігрантами.</a:t>
            </a:r>
          </a:p>
          <a:p>
            <a:pPr indent="92075"/>
            <a:r>
              <a:rPr lang="uk-UA" sz="2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Імміграція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— в’їзд іноземців у державу на тривалий період чи на постійне місце проживання.</a:t>
            </a:r>
          </a:p>
          <a:p>
            <a:pPr indent="92075"/>
            <a:r>
              <a:rPr lang="uk-UA" sz="2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Сальдо міграції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це різниця                                                                                між кількістю іммігрантів та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емігрантів.</a:t>
            </a:r>
          </a:p>
        </p:txBody>
      </p:sp>
      <p:pic>
        <p:nvPicPr>
          <p:cNvPr id="26626" name="Picture 2" descr="http://www.portugalua.com/wp-content/uploads/passport-lyu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643314"/>
            <a:ext cx="4572000" cy="304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000" b="1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Соціально-економічна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сутність міграції населення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 забезпеченні кількісної та якісної відповідності між потребою в робочій силі та наявністю її в різних регіонах держави, а також у реалізації прагнень працівників задовольнити особисті потреби соціального, професійно-кваліфікаційного та духовного характеру.</a:t>
            </a:r>
          </a:p>
          <a:p>
            <a:pPr indent="920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 одного боку, </a:t>
            </a:r>
            <a:r>
              <a:rPr lang="ru-RU" sz="2000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міграції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особистим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бажанням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боку,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існують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міграції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об’єктивний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характер.</a:t>
            </a:r>
          </a:p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Класифікуючи </a:t>
            </a:r>
            <a:r>
              <a:rPr lang="uk-UA" sz="2000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міграції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щодо будь-якої країни, виділяють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зовнішню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(міждержавну)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внутрішню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(всередині країни).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Крім того, існує </a:t>
            </a:r>
            <a:r>
              <a:rPr lang="uk-UA" sz="2000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сезонна міграція.</a:t>
            </a:r>
          </a:p>
        </p:txBody>
      </p:sp>
      <p:pic>
        <p:nvPicPr>
          <p:cNvPr id="28674" name="Picture 2" descr="http://liva.com.ua/upload/images/Priama%20mova/medium/zarobitchane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4045333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 descr="http://900igr.net/datai/geografija/Migratsija/0003-001-Aktsent-i-plan-moej-prezentatsii.jpg"/>
          <p:cNvPicPr>
            <a:picLocks noChangeAspect="1" noChangeArrowheads="1"/>
          </p:cNvPicPr>
          <p:nvPr/>
        </p:nvPicPr>
        <p:blipFill>
          <a:blip r:embed="rId3" cstate="print"/>
          <a:srcRect l="10922" t="12500"/>
          <a:stretch>
            <a:fillRect/>
          </a:stretch>
        </p:blipFill>
        <p:spPr bwMode="auto">
          <a:xfrm>
            <a:off x="4929190" y="3714752"/>
            <a:ext cx="3814748" cy="2910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світову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науку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культуру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Україна дала світові перлини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філософської, релігійної, літературної та художньої творчості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які ставлять наш народ в один ряд з іншими розвиненими та культурними націями світу.</a:t>
            </a:r>
          </a:p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Україна має значний </a:t>
            </a:r>
            <a:r>
              <a:rPr lang="uk-UA" sz="2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та науково-технічний потенціал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Успішно розвиваються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фундаментальні науки, матеріалознавство, авіаційна, ракетно-космічна та військова техніка, деякі напрямки новітніх інформаційних технологій.</a:t>
            </a:r>
          </a:p>
        </p:txBody>
      </p:sp>
      <p:pic>
        <p:nvPicPr>
          <p:cNvPr id="27650" name="Picture 2" descr="http://i.obozrevatel.ua/8/1030006/691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071810"/>
            <a:ext cx="4000498" cy="2666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4" name="Picture 6" descr="http://chask.net/wp-content/uploads/2013/03/1357123455_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29000"/>
            <a:ext cx="3214710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Україна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посідає вагоме місце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серед провідних країн світу за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виробництвом промислових товарів, володіє потужним металургійним, машинобудівним, будівельним та агропромисловим комплексами.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Достатньо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високим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uk-UA" sz="2000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науково-технологічний потенціал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України в галузі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телекомунікацій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та зв’язку, інформатики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які здатні забезпечити розвиток високотехнологічного виробництва на рівні найвищих світових досягнень.</a:t>
            </a:r>
          </a:p>
          <a:p>
            <a:pPr indent="92075"/>
            <a:r>
              <a:rPr lang="uk-UA" sz="20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Україна є батьківщиною п’яти нобелівських лауреатів:</a:t>
            </a:r>
          </a:p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1) 1908 р. — Ілля Мечников, фізіологія та медицина.</a:t>
            </a:r>
          </a:p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2) 1952 р. —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Зельман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Ваксман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фізіологія та медицина.</a:t>
            </a:r>
          </a:p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3) 1966 р. —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Йосеф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Шмуель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Агнон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література.</a:t>
            </a:r>
          </a:p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4) 1981 р. —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Роальд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Гофман, хімія.</a:t>
            </a:r>
          </a:p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5) 1992 р. — Георгій Харпак, фізика.</a:t>
            </a:r>
          </a:p>
        </p:txBody>
      </p:sp>
      <p:pic>
        <p:nvPicPr>
          <p:cNvPr id="29698" name="Picture 2" descr="http://m.ruvr.ru/data/2013/10/11/1321613415/327.jpg"/>
          <p:cNvPicPr>
            <a:picLocks noChangeAspect="1" noChangeArrowheads="1"/>
          </p:cNvPicPr>
          <p:nvPr/>
        </p:nvPicPr>
        <p:blipFill>
          <a:blip r:embed="rId2" cstate="print"/>
          <a:srcRect l="24457"/>
          <a:stretch>
            <a:fillRect/>
          </a:stretch>
        </p:blipFill>
        <p:spPr bwMode="auto">
          <a:xfrm>
            <a:off x="5253570" y="3857604"/>
            <a:ext cx="3890430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 descr="http://www.day.kiev.ua/sites/default/files/main/openpublish_article/20031212/4226-20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256"/>
            <a:ext cx="3429024" cy="2386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структурі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загальноцивілізаційного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14422"/>
            <a:ext cx="83582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000" b="1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Цивілізація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— це певна епоха в історичному розвитку суспільства (економічному, соціальному, культурному, психологічному), яка характеризується досягнутим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рівнем розвитку продуктивних сил, способом взаємодії з природою, можливостями відтворення на розширеній основі умов свого існування і прогресу.</a:t>
            </a:r>
          </a:p>
        </p:txBody>
      </p:sp>
      <p:pic>
        <p:nvPicPr>
          <p:cNvPr id="1026" name="Picture 2" descr="http://upload.wikimedia.org/wikipedia/commons/3/3e/San_Francisco_at_Sun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071810"/>
            <a:ext cx="4714908" cy="3536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44291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Велику роль на сучасному етапі відіграє </a:t>
            </a:r>
            <a:r>
              <a:rPr lang="uk-UA" sz="2000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науково-технічний прогрес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який повинен бути спрямований на задоволення потреб людини, максимально активізувати творчі здібності людини. Сучасна людина повинна мати необхідні знання, вміти самостійно приймати рішення і швидко реагувати на зміну ситуації.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Україна не стоїть осторонь сучасних </a:t>
            </a:r>
            <a:r>
              <a:rPr lang="uk-UA" sz="2000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цивілізаційних</a:t>
            </a:r>
            <a:r>
              <a:rPr lang="en-US" sz="2000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Відбуваються глибокі якісні зміни, </a:t>
            </a:r>
            <a:r>
              <a:rPr lang="uk-UA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яких є перехід до нового етапу розвитку, здійснюється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побудова нових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ринкових відносин, громадянського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суспільства, політичного плюралізму.</a:t>
            </a: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inspired.com.ua/wp-content/uploads/2011/08/skycrapers-557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85794"/>
            <a:ext cx="4013439" cy="4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sz="20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i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20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0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20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0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en-US" sz="20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i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світових</a:t>
            </a:r>
            <a:r>
              <a:rPr lang="ru-RU" sz="20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цивілізаційних</a:t>
            </a:r>
            <a:r>
              <a:rPr lang="ru-RU" sz="20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20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i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25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структурна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перебудова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825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ведуться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спроби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ліквідувати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затратний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825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орієнтація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наукомісткі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високотехнологічні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825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уряд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намагається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подолати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тінізацію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криміналізацію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825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ведеться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вітчизняного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товаровиробника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випуск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призначених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експорту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825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ведуться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спроби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сприятливі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іноземних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19458" name="Picture 2" descr="http://image.zn.ua/media/images/original/Jan2011/28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286124"/>
            <a:ext cx="4190986" cy="2772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http://ua-ekonomist.com/uploads/posts/2012-08/1345456225_stattya-9-ris-450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62379"/>
            <a:ext cx="3571870" cy="3095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рішучість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послідовність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комплексність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прискорення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реформуванні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сфер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суспільно-економічного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825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загальнонаціональної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злагоди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консолідаціїполітичних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партій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усієї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громадськості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m.ruvr.ru/data/2013/09/09/1319202838/1282642415_ukraine_flag(1)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3929090" cy="2289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image.zn.ua/media/images/original/Mar2011/32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714752"/>
            <a:ext cx="4333862" cy="2867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Геополітичне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становище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8579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000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Особливість геополітичного становища України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полягає в тому, що, як відкрита для інтеграції до Європи, вона, на відміну від інших країн Центральної та Східної Європи, змушена долати дві лінії поділу континенту, які виникли після Другої світової війни. </a:t>
            </a:r>
            <a:r>
              <a:rPr lang="uk-UA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Перша з них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межа між країнами колишнього Варшавського договору та рештою Європи, що розмивається й зникає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Друга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західний кордон колишнього СРСР, що часом сприймається як межа дуже неоднорідної та аморфної СНД, який віддаляє Україну від її природних партнерів у Центральній та Східній Європі.</a:t>
            </a: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m.ruvr.ru/data/2013/10/14/1321482873/8%C2%A9%20%D0%9A%D0%BE%D0%BB%D0%BB%D0%B0%D0%B6%20%C2%AB%D0%93%D0%BE%D0%BB%D0%BE%D1%81%20%D0%A0%D0%BE%D1%81%D1%81%D0%B8%D0%B8%C2%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714752"/>
            <a:ext cx="4381500" cy="255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9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0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Чинники, що впливають на геополітичне становище України</a:t>
            </a:r>
          </a:p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1. Вигідне географічне положення.</a:t>
            </a:r>
          </a:p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2. Розміри території (Україна за площею території є найбільшою європейською державою).</a:t>
            </a:r>
          </a:p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3. Чисельність населення (п’яте місце в Європі після Німеччини, Франції, Великої Британії, Італії).</a:t>
            </a:r>
          </a:p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4. Розвинений народногосподарський комплекс.</a:t>
            </a:r>
          </a:p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5. Високий інтелектуальний потенціал.</a:t>
            </a:r>
          </a:p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6. Значний природно-ресурсний потенціал.</a:t>
            </a:r>
          </a:p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7. Розвинена транспортна мережа (залізниці, автошляхи, трубопроводи тощо).</a:t>
            </a:r>
          </a:p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8. Вихід до Світового океану (через Чорне море).</a:t>
            </a:r>
          </a:p>
          <a:p>
            <a:pPr indent="92075"/>
            <a:r>
              <a:rPr lang="uk-UA" sz="2000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Геополітичне положення України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є                                                      </a:t>
            </a:r>
            <a:r>
              <a:rPr lang="uk-UA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сприятливим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для її подальшого розвитку.                                                                               Воно зумовлює позицію своєрідної                                                                        посередницької ланки в економічних                                                                             стосунках між країнами Півночі, Сходу,                                                                             Заходу.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AutoShape 2" descr="data:image/jpeg;base64,/9j/4AAQSkZJRgABAQAAAQABAAD/2wCEAAkGBhMSERUUExMVFRUWGB4YGRgYFxwXGhwcHBgYGBwaGBoeHSYgHB0kGh0cIC8gJCgqLCwsGh8xNTAqNSYsLCkBCQoKDgwOGg8PGikeHyQsLCwsLCwsLCwsLCwpLCksKSwsLCwsKSwsLCwpKSksLCwsKSwpLCksLCwpKSksLCwsLP/AABEIAJwA8AMBIgACEQEDEQH/xAAcAAACAwEBAQEAAAAAAAAAAAAEBQIDBgEHAAj/xAA/EAABAwIEAwYEBAUDAgcAAAABAgMRACEEBRIxQVFhBhMiMnGBkaGx8AdCwdEUI1Ji4XKC8RUzFjVzkqLCw//EABoBAAIDAQEAAAAAAAAAAAAAAAIDAQQFAAb/xAAuEQACAgEEAAQFAwUBAAAAAAAAAQIDEQQSITETFEFRBSJhkbEyQoEjM1LR8BX/2gAMAwEAAhEDEQA/APDa+r6uxXHHK7ViMOTwotnLCd6NQb6IyAAVYjDqOwpyxlgHCjW8u6VYjppPsFzQhRlqjvRLeVjlWhayzpRbeVdKsR0q9RbtM43lo5USnL+laRGW1cnLxyp6oihTtM0nLulWpyw1oxhByq1LApnhxQDtZmk5ZUxlnStF3IqSGZNr+l6j5F2yPEZnP+l13/pVaRWFP9J+Brv8If6T8DUbq/dE72Zj/pfSoHK605bHKoFodK7MH6o7ezLqy3pVS8u6Vqu4HKqzgxO1S64slWMya8B0qleX9K1ysCKqXlgNA6IsJWsymDygFxPDxC9emrwa3C20jxKVYH6qPQC9ZnD5OpSwEiTNhzr0/JcqGHa/mQXFCJ4c9AP1POKydbVGLSRoaWecgOcYo4JIbabQW4BBAKVkxEqVN1dax+PznvDK9aFG/jmCfex+M06z3MPGU3UnglRv/tPTkazGLxECw8M3nb3FZbeTSXCB33TPi4/OeR5iq1GPv4ftXdAIt5T+U8PQ8KggGNJuRsenI1IJYPv0qEVKLUJjH9I38R2/euSyC2ZVrBKPSmGHywcqbsZceVM8Nlu1q9FXpkuzGlbjoTMZceVMWMr6U3awYFFsYYkwkEnl6VbjWoleVoray3pRaMGBwpg5gdA1OKCBPqZ5AcTXFMKJHdIURbxLH0T+9Ku1NVK+ZivEyDIZohvCKVsk/d6nh8nShRLqnCVclEAXOwG0b2pvgctQhCgCpaVCDqWVcdgZsOdZFvxjH6Ud2AJydUTI+ZgfCiMNkgPmUd+H3M0enKWzfu0/D/NQGWI3GpIIIlCijpFrW/4rNs+KWz/dgJIpRlSRA0g73JJkfvViMvQkzpB6RViMGEwBqI28Sibe5qxtgCYETVSWosl3JkYRJOHAmE6T0AiPhXWUSOJ42t7UO3l+klSVr1ER41FaeflJt7GphTkEJKVEWsNCQbeYiSTHL3pTc3+4NYCogSSQBeSqwqSrxE+s89/lQzeHsNVzvMkwZ1EAnhO3KrnZ02ItMW/Sb0l59wuCf8ILyTEWEz8agMICdgR1CYHymuhJ3vN9INheNxxP0qxDgImeG0XvMe1qS5zXTD4KHcvaVPgR4eQHHpw9aAxWToJ8qRaBEi/P7FNAs6QeJEG1/Sq1p1aTsJN+UcaZDVXQfEmQ4piZzIU/lUZ5SDVDuRLGxB6c60CE+GYgyPcc5q5C0oBUq5HDj69a1dN8T1LeM5IhS5vCKsnytOHRrXBWfl0T160Hm2dyLGx3HD369aEzbOtRseFvSszicWSTyqxbbKbyzeqqUFglj8Vqmb/UUACf9Q+fp1q1SZ+/v4VEN/f70kaBlogyg24g/dqsEb8avWi+1dRhiaOuErJbYi5yUFlgbzoSL8aX44g3ps/l83O9LcTgOlasfh8kuWZ71ifRpU4UDhR2DwKl+UW/q4D/AD0q9TLDROtRdIE6QmUj1jflc1fhs+DgAabJOwGyRHWIt0rSlqa45y0Yrk30EIyZtI8RKj/7R7capVjmGBpTBPGDqPubkmeG9fHK3HoLygALhCdp6zuY50fhcA2gWG2371k3/FYp4gskbG+zPYdp91ZdUlEHwjUD4eMCDE9TTpzCOEn+ZAPAACBcRJCp+Rpkjlb0rit+n3esK26VktzGpYM/hcs1vFa1lQACUeIkEiyjvcDYCNwadNgflGoWsDAiYMHa1zHSupZTuUpnh4Qfh9aI1b8OtLsnn0CSRBC44Ei4sJjlbevlYgTYj3BA+JFWnhFov9/5qhzFoSTqWkHkVAfImaRtb9A8ny+QkR+u1q6iqXcenVpEqVEkAEn1nb51JtZKR4VCd5gEet6aoMBouSr3qhpBSs6fKqVKB2BPLjJPDa3pVjOJBJTcECYUIkTEjgRPvVeKCfMVaCnZQIFuIMi4PLjAolHHDJim3hBKqmDb7vSRHaNuBq1TF4QY9R0O/vVh7SMx5ze0aTIpbrZZ8rb/AIjRsCDxEzH7fcVDEtFwQCIBkzxvw5GdjtSlvPWwAAFyB4UkE89zMCp4jP0xEFKoiNOv5yAPjQeE8hrTWewzYXMggp034ERwII58t6IJnryoLJ8al8BtJOoDykQR+ke9MsfpZTOoFfIeIQbX5Xooadzlx0FHTzc9jQBi8QG0yrziYBn9KzOPzorUdwY2nlyPH0qeaZgpR3mOP+aR4iSbWPwv061dhXGvo1qqFUsLsuxL5JsefofvlUUI+/2riEFW/vwjr0qxDPA0bkO2nyUfDlXNPCiEt2im2WZOLLXZPAcT+wqPqxNtsao5kBZZkhWdSrJH3amjmRNlPhJSfiKZOJ5RYfcVwqtEb72oI6icHmPBgXaiVr56M5ispWibagLyOXpvSt1kGt222ZuRB4ztQmJypDp8VjfxC0nrWrR8a28Wr+ROH6Aa8MlUakd20UyRspQgjTbyiwMgzbhxk7nrDY0p/KB5QTHACP0qD2RNlRAT8rJ2+HoKIfytIGlI0kn4SPu9ZO6L7F59iKXHnFJlASk7yq/NIhMTwm4o1OClGlalK5qCignj+Ui3SuYRYi4jSBqNimYgwR6bVehWoqjgJ9uZoJSxwGhfjcf3LidS/Cq8aZgAbpKeZjeh8T2jH5EFXMnwg+nH6UBngUHgpWy0jTF7C0HrN6FcSbfQcP8ANdw+S7bspivly2u/QJczZ0iEkNi/luT7m49qrOZvaie9MkAbCIG0DYVB5ogDjPyrgZ4HnH71OUI85PpJfZF7eZvf1A9CkQfWBXzeMeI8yLf2IFhvuIAFcQ0RYkCJ9Jj5kceFctEeU8Twih3ErWT9l9ias0eBguGeWlMD1t9KicweCie8M7bDT6BJt771QyOl+H7+tcMn4xtRcMjzli9F9kXuZk4SJWqUmQRpBmI5fKvsUH3G2nFwW+8UjVIEkCSYtJAG49N6GUmql45elDFkoKyoquTJECxsDEget5p0En2dDWTw84+xFT5O3lmNR5jkOPXarMO4oXVBM2sY96r0wIBgJHHffj141cszcWEAj6fUVzKm9oglatgqB6Xmi8uwilWTKieJ68f8ChUCZ4REDn1r0Tswy1hmQowpxQnom31qYx3vHoOorlbLBDK8jGHblc6jcifr+1A5i6hUjTHIgfWjMZmZWd6W4sBCSpXD5ngB1prkksI9RVU4pZMxiWCFHlXE4OeFN8LgCfMLm9M2MvSASq1V5MtYx2ZxGEVytRzeX9L00LSbxEcSbD51fgtAWE6kEm+45+tKlPBVvv2L5VlizCZdoWkqAOqQByMSJ9dops43z+VfOtpJUDEbcj61QnEKCCSFKg2OknUOvXhtwHOlqe887dZK15kSBixNxv1r5I+k1JelV0kEEagRy/euafe0+tHgrdEE+aOk+nL76UQjh8TFULTeOdo5irmyDbhttSZxCiyl9YCQbARqnYEbSaGeUVCUHzEAr6EE2mJAsTHSaPTlsJlQKghNtYhMBIif9x34D1onEZeSWknZKQEA7qUq56QIuPSuckhiqbB2MOFISlAtCgkCJngSTF4vQeZ5qloFtJ1KtqAG42/mHgniB8qqxGaK0uLbWG22ToU6qDMqIGhN5VaxkHlS5OCCSCNWlY8BWYLlxqIHG9713fMi86FSszWX7f7Bllx1UrKYSbgCEgcT8LfCulsEkiQAbDiZ68Leppizgg4kFMQAQSec7EevH1qCW50SPySf9RNz/tTMe1FvXRRunOx5l/AKtwAKSkWO5A24wOXI1URAtNrx12sKmw1q0TYLIk7eAkz9DXcV5IiNXiEcr+Y8NrCuyVyGoCTE2i457+9QRY3ueU/X9q6pBAAPIK+IBBqhV7D60aRBapyIIsQCBbieNUpJ4zztv048qiXjab+ljbgP80MrHpTBMgyBB3neDHSjUWQ/oGd0VGxgf5iaqWOIVsd45VAZjaQk6VcZ3jcA+9VJxkDay9p43gabXvyrlMXviSeUjVqcSpSSoaghWgxx08ietvQVPD5k3qUnV5hpBNjA2BG4/faqXXwLKTF9NzHqn1ofEFuSFABQGmCQIP1BHWnK1NYZKtTCnngANJ4mPj+vKtDleby2lKzf9KSJxTZA77DJugBKmiWTEQFBF21HqReo5tmoJBw7WkIbSkpUoE2AGokJElVjJ4mjUodJlrS6iNVmUzYsPDgD67/rUXmtZBVYDZPXmetZDL8+XFtQUASUkXAHH061NzPX1AHXCeBAABje45dDS5Lnlm//AOnQuXk2JxaGx4iE9Tal+LzdKkykyDtEz/isqrHWClbK2UTYxyJ/SvkZmOBBsRAUONuHT40LcUZ2o+LOXFax9RgTrkmYnygnTP0JqLrSbQkItIgQZ5zzqtJOlKRMcuXU1Y4RpSqdrR0iaHC7KPm7u9zDms9cRcpS5/8AEjn6+vOmeCz1Llp0GxKVED1vxn4+lZxaoPreoqM6SQNtiN/WhdaH+ahNYsjh+6NWo92SpOxPiEcz5x1HHmJ5VacUkmElJSnTJBB39NhNp9Ky+ExK0A6DIJEhVxxiDuKJOYpKkhSQgWB0H67Ag8aZGKxyd4O7+20/yP0rIWkkeE9LA9J5CrnVwb7b+1AKeKFqLhCklUa7yJkkq2AEQLe8Vel8a4soCwPSeW1C4FTOA/MsQ4vHobMFC2ErCBAuDsf6r2v619nXaTW65h2Wg8sWKgsJ8Wkiwi4EyTtMdKXY5RcCnGFLKgktJWo+ItpCbhXBSvENXKh8JnDACi2Eo/laVE3WlKdtMCDqUdSgDJtJ5VnjOUj0dW3bvS3c9ewhQz/B4tSXSFLWlttSUjUlCFeDUkCQp0cN7qtSPtFhXWGmda1S4txBS6vUlsNwEQrYLIJnnArbIwggPMFKpRpKidKgrVILZ/JfaJIvFLM1aafSt94lxLaQW2UqCUqcUDdUkqEQNShv0iKv0Wxlwxk055eORXlfbMAwgSAkCVSCVqvEcrG54jqK2LDvgS5OsGExaSVyYBsPNa/MV5V2lyb+HdRh0KS53aBLqQAkqV4l+L8yUk6QTwG1OMnzpzWAhxQbQTpWoWVuqQ2TupQEf070Oo0kX80OCo9O7OMcmvfwziA0oJAKEkAKN/Mo30yCbn0oJ1RU3OhSdBgzFhaBMwo3MxtTbDYZ19vU0zCSSC4tyCSd1JSLjfaeVTVkDSAFrBfiJ1HgDfSBt6fKqCml+oqvSwg/6rx9FyZlOKBV02t4jESCBtpB4b2qxlQJ8Jtw/atutCUoWUhOpY0thIgAEzqt8KUvZK0saSBqmNQsd+PxovGWehUq6HxyvqZp9u6SLcweFCYhkKEkeW4vTfMcscaULFSU81C9wIAgX+tBYrCqSooKSlf9KomCbRVmMvYTZppQi5weV7gOA/8AK8N/6uJ//Kh82xXd4XKVkEhDaFEDc6cQ8bdbU2ZwjPdhKsTiWoUtehttpSEqX5ihSjquADHDhzri22VuYcHvEMYUI7sDStw6FFY1E6R4llRMbTAmKu5ipbs9tEZipbs9tE8LjP52JxGIYU3i0rDjDC0+BlLpKu/UD51yoAEixAmLCsy2tKnsYtzCOYtcJXr8agi8rW5pIJkcSa0rDzb+LLrhWApTiiEgKUUuEktrKiPDvcXBuKhl4bZYf0qd77E6NoCAlteqyp1EkbyK7xOc+mOjlclLd6Y6A8GyUtgKGhDqw60iZ7tkpveT5onTNtAP5jUMDiGQvDO6mwvFd4h6FydDq1Ia1pnw92UoVHKOdHYfC4csrbUXkqJJWEpRpbSqA53RJklQjwkQCokdY5q+04HG22GG2rISpOHbDoFoOsCddpJm5muTim2/UhTgm5P1/APkiCMbiQRBGBeBHIgQR8QRQ2R4VQwLIJlOIU8UC3hebgaRxhxu3VSRWgefw/fv4lHelbrJYSClKUkqQlK1rgyDqkwkEUGvDNHCMYZouKCS5qUsBJlZQoqRpJgIIkExUpxUdr5JUoRhtfPC/Ijxun/p2V6kFxPeOyhO6h390jqRb3rSZNhtL5cZyVWGLaXHEOvF8BISlRGrUdJVptBsTQGORhkt4NpC8SlrDKWrvNLfeaivvAUp1aYB5mmTDeHWsrdxePeSqVKQru0pXqk7pXa5mwpjawxrmnF4YK2rwpAMlQ2GwEfm61xaB4RPqB9aJxmKCyTA1qN9IhO0WHzqhtsgBR6EX61QfBQfB1KtcAmADY71LTFuR97/AL11yTMep+X7TVfearc+O3xoTisjeNt6jI1ba/7QSJ9Iq82nf/FUkGQU2IuFDcHnNEXdDZGu1Sma9A8KU7BCfcSAPcgb1W/l7f5m0TubX5XIiZ3qrB4nvQlQEHYjkRExzoufFB4ovbdIJuOtCnyItTjNp+5c06YEja3/AD1rqcsaUtKlNpIQZk2TvxAsaJRhjG0kH1EQeXX6VxoEsxbSbrM7qTdKRHMkA1RcvYs1SnD9LaDctyLCLOtTCIUTvOkzYmJiZ6WobOcsYw4SpDLX8pfeHUkQUG2k2NuRuZpgXvCEJ30pFuASJV6eIke1cabS42rVBBhRK5IgXEpF1RFhxJoo2NMvQ1E20m2ZrG5EnEYh9tthKElUNukx3UABZ0iypOoAG1jcCsExlTiS4uZcwygS2YBASrz6YgpiDavUvxFxjyWmktFTLLh0Lc8u5FiAJgyRuLnavNe3mRoweIQlDinCtsKUSrUUmYCZH9oFq2IrMTQjNtdnoHZTORiNZFpGoJAslexHIaufGmDrQgp2K1SOUgGffpWT/DAau8gkwhPsdR29+NbDHJuSdt467fOsK2G2xoyr1hgOAe1KPeSCm1yJKfMV25Dw+qetV4ppaXFp5XHLaQSeBipZjh0JPjjWlGtQG6QLSSII3jeq8seCmlFatY1eI7qIAMBZ5mY9IotuVkqlOa6Xk/3Aap46heR7x8Kz+dqcBDx8ZdT5rCFX8sGLxPSa0GNaU04EiCdExw2E6eYrP5qJBRMh1QVYQEqCVBMna+0c9N6fT7DtLOKs2z6fAqdUATExaJ9BPzqjvgd/X/FD4p/yk8oPMEc/eg140yCdxa3QEfStCMChODUmusDZTqgoKB0qjTMWjRMHn4T7TQLmNJUmRECw3AE/lPqYvQyHVLKUIBUQDCRKiSeMC+3KtF2e7F/xGIxDLq+7OHaKlLSQoIXY6XLwbEgibEG9qfGsKNbfAiXjjKrnxGevpU2sV4hysT6ilOq3vVrOJi4vUuBzhgeJesdVgZIHG5JrV4DAYfD4NrEPNF9WIJARqLaUJG8kXJJH09aw+UvtlxAfKkt6pUoQoxvCRztAm170zz/tH3y1FGpLSbMtk+RHBPL3+tCo7eSEtuWNsDnrCXNbmDZcCT4UwUgcdp0qi3mBJ3obN8yS+8pxLaWpNkIEJFgLdbUhONHy+dvrURiFESAYHmIvpB2JOwk2oWpNYAbk1gboM6QLk/c1aXUiIgkbzMdP3pWMcIEWAEf80RhwtYV3aFq3ulJUJiRJApLqYGGw1xwbAzPIR7VEKvy+xenOB7HY15OpDCghUEKVCbWEQo6heeFa5z8JEFAh9YcjxSkKQTY7bx0mpVEmPqplJ88IwWBy5LsqWrSm+mCZJBgk9BVxyGAYdm8QRPwM73r0d78PWwgjvYBGkkiAlG5KACAFEgXJIibVme1WBwmGSf4d8rdREoKgRGylCE3VN4B4m1S9NJLOS9ZbKH6UsLrhf9kXNICUhIslBCZEXCvzH3F/WicPiPGArqLiIvBjpsayas502/8Aqo+vCvhmilGUn1MXJ5CfmaBUszJWOT3M9bxbreFwpdUnxBKtKI8xNrxwg/OsTkecu6dDyUoESCRBSP7U7AnqKf5riG06XnzK0pUWkKJCZJ8ykib8IEmKXdnsqW+ov4kFJmQiNKY4EDeD13rPlFOHRuOtbRo20fKDGobngDb501wzNwbCBdRsLbAnjAk+9d7lMAkgCNRJ2EWE9STYVXisShCTIUojZv8AMT0A47bxSVF8ITCDTFvanC/xTbfnUwwNUnwhbswlMGJSL32mKxfa/L1KwzLyU6nWFErAhXgUAqXP9PlBO4M16HmWIJw6U4jS0HDZCbgkpK4KugG9hMRWbzdpSsIhC5Sh90IWZCAhJ8iHFCVSqRpTF7SQK2qtxoVvCE34e5glp0QRGIbkgHUUqSonT7xPuK0+OlS0OK8PhC4HNcpA6QBPxryzs1iu7xDcW0rlRJ6lJ9or03DAPFlJMANFKj0SomU9fXnVDU1/1MlDWcPBFhYIcfcPhUiDO6lLSEACeGq97WpdkswttQGnvE7XmBcmN+FvSvsyzfvNbbSQlCAlabSXNMotyjl60C/m3d4caFAuOkqHPSPAJ6wmpjXwUoRdk8In2jzgl1S0KElOiNylKNvc2k0hxOZqMhcEFWrbfe3KP2FQaelC0i4KpnjtaSdhf40qfxOo25COlo/erFdQ7zEYPEEmvdjLL8oOMdLbakJVBISSAVGDCGwojUomBvYX4UR2J7CP43F924hbbTSv5xNiP7BP5ibdBJ5Ut7OdnnsdiA0wLghS18GxPnUfoBea/TuHY0pA3PE7EmACTHE1o1xwhkpO575LAtyzsphcPpLOHaQUCEqCBqE7+Le/OaUY0qw63yyvDrWfF/DpYQHlAnn3idZJPmPzNa6KHxGXtr87aFf6kg7XG453pgeD899r83cUFNP5XhsM6q2vuilYSD+QzH+4TWNAA4j4gV+oe0XZHCYvT37QUZACh4ViJMBQvG9qLweQstoCQnUBYawFmOUkSahoS63Jn5WBpngezuJeU4hDKyppBWsFJTAFzOoC8bDc17Z2jw2VYR44p0toeWgoAHinUNOruhYkcVRtNYHD/i7iMMgYdsNvobSptLywoKcjyLUNRsOR3B4VGEL8NLtmEewbqDpU2tJJAAUkiSrygcyeEb16PlX4fOowhSFJViMUgBeHc8KkJ1ShyblJSoajqEEDSL067EdrzmGJeWsHvAyhLTG7Q0jUtw8BLkJBjUAQBXomWIQoFwNhDio7zbVqAiFK4xw6RUpIZGqPZnez/wCF+DwyBqbD7liVujVf+1OyR8+daXK8pbYCg2hKAtRWYAFz6COlGxX1SNUUukfRQObqeDaiwEqcAlKVTB6SCIJ50dUSK4lnjHaDtnjR3rOKaCe8EhCgQUCICkQb87zesapZO1etfiXmbaQ0l1oPMlZS4B4VpIAUkoV+VUE8YO1eV43uw4e6KltxKStMKjkoC0ja1LkmZWoTT7yCA3prgGNW42+/hFKiramWXYiFA70iecFVGqwGaHEvhxCe5wqDJWuC47HDfwoki32GHbfMEYcYYy4lSlBSzFu7TZQBFtRkQN71j2exGIfUlK3SqZkQEoCUgFRnyx6C/tWgxnYxK2Q0VuL0xpUpatKeE6SYAA4VW8WmJ6+UoL1BuwHbFbrjiH0qWhKVrSuSSmDKUmN94EUd2nz17vW04dfcNNpLjryhIMGNJIHi5QOdFYDI2sPh192nQlwaTF1qifET/ukDnVOZYKBJ1LcICW2idLbSEiAVxuNzpNzaaUrq92RSsgnkSJ/EHDstsKShTqpJLZVJSPEAkqIj+kx8NqyDuevPLIJUpsv9+UE/m1EnxbgX9rVph2baQrx+NKEqSm8CRFz6kk1N94JaQ22EoSEgLgXXcqMnlw9BT/MJ8RQqzWVx6EeEwCRqUfDKdcbk6lGBPH9ae4bMQ2Ei8JEH0i496T4jFbX229Z+gFgKHOJqNjlyzEuulZLI6W8PChEz5QE23EWJ4xv70keQpJT4bDiNpk0blgW44ALQZ1TFxeAPudqMzpcLU2kTIBmIlR4dK7bteBtOoUIuE1lMz/dKIUJCZMwd4mYph2X7KDF4tDC3g0FSdW6lRcob4aok3tE1ZmORL7tLyxp1kgHY+GIJ6EzB4wYrV/g/hAcYsqbMpakFQJCSVJEoURvEiQdpq3CDyWIzrlLChj8/yerZVlDOHbDbLaG0D8qQAPU8z1o8Vyu1YLJ9X1fTXJrjgfGqgAwTBmBubGw6mvKu1nbXHYjDLLGGew+HjS46qdczBSIuBNtQ+Ir1PHHyjjrSfgRNXKQCL3BteuayBJN8I/KuIbgAjxKJIIM7C8n1JNulDDDHjxP2BX6FzT8LcA6hQQ13SzcLQTY3vpJgjpXkz/ZdYfW2LllWkkA30nSVJ5cPSq034ayylOEod8mYRhVDSRIJV4SDBkcR6V63+GXaJ5xlzU53jrartqP8x1JHh0KJA1BQKQTMix4GsO/lzLepTjyUBshQB8RNxKdxM3FpilmNzbBBKu4S6pcygnwhJmTsJ5jeaiFrfSGVxsjy0foo9q8MnD9+p0BuATNlCSEwUeYEEwRFqV4/8TMC04lHeFciSpCSsJtIBi5J5CTWawH4X/xWES5i1uDFqSPGqDpSPKhQHmtxmb72rPt/hPmGsKHdJjynvPKQQQYA+zVh59BjnZ6I9b/8VYUBol0AOiUEggG8XJEAzaDGxovH4opaWtAkpQSLwCQCRJ2A60gzfs1iXgAnFqQhQAdbKAsGwCtBMFM35xNq8+7a5XiMPGG1uKw6gEpUoiVJSTDalJAkJtANx8alvCyFZZtTbQpxHbPEuNPocVqS/dSdglUpOpNpHliJ40h1VevLuqjFt7VR/BKTt8D++4pO9P1MmTcu2VzTPAjxCwpX3KrcPS/z4fCmGCRceNQ+f1oZYaBxg9CTmI0BM2SnQYNoKpgetXYnF+ERZRUCfThPSTSIr8lhAVEcN4+NF5qshRi0KCfaQK89GHJo+IwvFZnqnRYAwP8ASkCT7m1LMbi5JJMA9bmYJn4Ae1dxS4UQOcfCaTYl4+Ec1KJ9ot6U6FabFzsZDMcwEEDiTJ9qROYwke1WPqt986DVWnVWkis3k+SqTzqfd6t7ihS4ZPTjRuEaCom4tbhuae1gjA5yZUJJAKiEqUkcVWMX6WNFjChbiADrlImOKoEe/AehqWTiFtxbUQD6GZpz2IylDzvdrkp1LkTuAZ0nodjVdfNMOEdzSPSsoy1ksM+R4JQAlwgGQOI4U0SgDYR6V8yylICUgJAEAAQAOQHAV86bVpGskkU4jHJQJNLcT2naR+b/AIif0NZPtpillaEa1BJUSdJiYTaazS1GU3Jtpufu96u16bcssrWX4eEegYntmgAkGeFQwvbNJA4msJiZS2SCeHpUlqhAI3qx5WOCv5mWTbPdp9RBi1j0A4VNjten19fWsGzcwTtapOMBElO4/ep8rE7zEj08Z+zoK1L0pHOvNMd2oZwbKnlqLrzskJkJ4kyq26zuAOHCqsRmbqdKkrKSmdj0486KxeCaehTrLa1wBqKbxy5VQu+H72ueB8dUuMrkx/ZXsfiMbjE4nGtw1/3NKkgBfJITbSnjtsK9gbyjANqC0YNhKgLENp+Qisjm2PWhWhJgR7m3GkDmZOT5jvzNXIaNYwKlqn2z2ROeDlViM9R614oM5eIjWfYkfrXU5u6k2Wfcmi8kvchaqR7cjOUHpQ+d4JnFsqaUoCbpVElKuCgD9wTXmWFzh3SDq+v70wwOfumJIN44/vSJaT6h+ZysNH2N/D3FaT/2lJSSoFKjqUOUFPyms+5gkxBF78OM2FeiZZmSzBmvsz7MMYgFxQKFXnQdIVuZUCCCetZd+l28xYDrjJZieXu5eNMkXEeEclc/QiuIy4pVTbRpUpMzCtN45A8B1q1bY/ljmHCfYWrN8RxeGI8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data:image/jpeg;base64,/9j/4AAQSkZJRgABAQAAAQABAAD/2wCEAAkGBhMSERUUExMVFRUWGB4YGRgYFxwXGhwcHBgYGBwaGBoeHSYgHB0kGh0cIC8gJCgqLCwsGh8xNTAqNSYsLCkBCQoKDgwOGg8PGikeHyQsLCwsLCwsLCwsLCwpLCksKSwsLCwsKSwsLCwpKSksLCwsKSwpLCksLCwpKSksLCwsLP/AABEIAJwA8AMBIgACEQEDEQH/xAAcAAACAwEBAQEAAAAAAAAAAAAEBQIDBgEHAAj/xAA/EAABAwIEAwYEBAUDAgcAAAABAgMRACEEBRIxQVFhBhMiMnGBkaGx8AdCwdEUI1Ji4XKC8RUzFjVzkqLCw//EABoBAAIDAQEAAAAAAAAAAAAAAAIDAQQFAAb/xAAuEQACAgEEAAQFAwUBAAAAAAAAAQIDEQQSITETFEFRBSJhkbEyQoEjM1LR8BX/2gAMAwEAAhEDEQA/APDa+r6uxXHHK7ViMOTwotnLCd6NQb6IyAAVYjDqOwpyxlgHCjW8u6VYjppPsFzQhRlqjvRLeVjlWhayzpRbeVdKsR0q9RbtM43lo5USnL+laRGW1cnLxyp6oihTtM0nLulWpyw1oxhByq1LApnhxQDtZmk5ZUxlnStF3IqSGZNr+l6j5F2yPEZnP+l13/pVaRWFP9J+Brv8If6T8DUbq/dE72Zj/pfSoHK605bHKoFodK7MH6o7ezLqy3pVS8u6Vqu4HKqzgxO1S64slWMya8B0qleX9K1ysCKqXlgNA6IsJWsymDygFxPDxC9emrwa3C20jxKVYH6qPQC9ZnD5OpSwEiTNhzr0/JcqGHa/mQXFCJ4c9AP1POKydbVGLSRoaWecgOcYo4JIbabQW4BBAKVkxEqVN1dax+PznvDK9aFG/jmCfex+M06z3MPGU3UnglRv/tPTkazGLxECw8M3nb3FZbeTSXCB33TPi4/OeR5iq1GPv4ftXdAIt5T+U8PQ8KggGNJuRsenI1IJYPv0qEVKLUJjH9I38R2/euSyC2ZVrBKPSmGHywcqbsZceVM8Nlu1q9FXpkuzGlbjoTMZceVMWMr6U3awYFFsYYkwkEnl6VbjWoleVoray3pRaMGBwpg5gdA1OKCBPqZ5AcTXFMKJHdIURbxLH0T+9Ku1NVK+ZivEyDIZohvCKVsk/d6nh8nShRLqnCVclEAXOwG0b2pvgctQhCgCpaVCDqWVcdgZsOdZFvxjH6Ud2AJydUTI+ZgfCiMNkgPmUd+H3M0enKWzfu0/D/NQGWI3GpIIIlCijpFrW/4rNs+KWz/dgJIpRlSRA0g73JJkfvViMvQkzpB6RViMGEwBqI28Sibe5qxtgCYETVSWosl3JkYRJOHAmE6T0AiPhXWUSOJ42t7UO3l+klSVr1ER41FaeflJt7GphTkEJKVEWsNCQbeYiSTHL3pTc3+4NYCogSSQBeSqwqSrxE+s89/lQzeHsNVzvMkwZ1EAnhO3KrnZ02ItMW/Sb0l59wuCf8ILyTEWEz8agMICdgR1CYHymuhJ3vN9INheNxxP0qxDgImeG0XvMe1qS5zXTD4KHcvaVPgR4eQHHpw9aAxWToJ8qRaBEi/P7FNAs6QeJEG1/Sq1p1aTsJN+UcaZDVXQfEmQ4piZzIU/lUZ5SDVDuRLGxB6c60CE+GYgyPcc5q5C0oBUq5HDj69a1dN8T1LeM5IhS5vCKsnytOHRrXBWfl0T160Hm2dyLGx3HD369aEzbOtRseFvSszicWSTyqxbbKbyzeqqUFglj8Vqmb/UUACf9Q+fp1q1SZ+/v4VEN/f70kaBlogyg24g/dqsEb8avWi+1dRhiaOuErJbYi5yUFlgbzoSL8aX44g3ps/l83O9LcTgOlasfh8kuWZ71ifRpU4UDhR2DwKl+UW/q4D/AD0q9TLDROtRdIE6QmUj1jflc1fhs+DgAabJOwGyRHWIt0rSlqa45y0Yrk30EIyZtI8RKj/7R7capVjmGBpTBPGDqPubkmeG9fHK3HoLygALhCdp6zuY50fhcA2gWG2371k3/FYp4gskbG+zPYdp91ZdUlEHwjUD4eMCDE9TTpzCOEn+ZAPAACBcRJCp+Rpkjlb0rit+n3esK26VktzGpYM/hcs1vFa1lQACUeIkEiyjvcDYCNwadNgflGoWsDAiYMHa1zHSupZTuUpnh4Qfh9aI1b8OtLsnn0CSRBC44Ei4sJjlbevlYgTYj3BA+JFWnhFov9/5qhzFoSTqWkHkVAfImaRtb9A8ny+QkR+u1q6iqXcenVpEqVEkAEn1nb51JtZKR4VCd5gEet6aoMBouSr3qhpBSs6fKqVKB2BPLjJPDa3pVjOJBJTcECYUIkTEjgRPvVeKCfMVaCnZQIFuIMi4PLjAolHHDJim3hBKqmDb7vSRHaNuBq1TF4QY9R0O/vVh7SMx5ze0aTIpbrZZ8rb/AIjRsCDxEzH7fcVDEtFwQCIBkzxvw5GdjtSlvPWwAAFyB4UkE89zMCp4jP0xEFKoiNOv5yAPjQeE8hrTWewzYXMggp034ERwII58t6IJnryoLJ8al8BtJOoDykQR+ke9MsfpZTOoFfIeIQbX5Xooadzlx0FHTzc9jQBi8QG0yrziYBn9KzOPzorUdwY2nlyPH0qeaZgpR3mOP+aR4iSbWPwv061dhXGvo1qqFUsLsuxL5JsefofvlUUI+/2riEFW/vwjr0qxDPA0bkO2nyUfDlXNPCiEt2im2WZOLLXZPAcT+wqPqxNtsao5kBZZkhWdSrJH3amjmRNlPhJSfiKZOJ5RYfcVwqtEb72oI6icHmPBgXaiVr56M5ispWibagLyOXpvSt1kGt222ZuRB4ztQmJypDp8VjfxC0nrWrR8a28Wr+ROH6Aa8MlUakd20UyRspQgjTbyiwMgzbhxk7nrDY0p/KB5QTHACP0qD2RNlRAT8rJ2+HoKIfytIGlI0kn4SPu9ZO6L7F59iKXHnFJlASk7yq/NIhMTwm4o1OClGlalK5qCignj+Ui3SuYRYi4jSBqNimYgwR6bVehWoqjgJ9uZoJSxwGhfjcf3LidS/Cq8aZgAbpKeZjeh8T2jH5EFXMnwg+nH6UBngUHgpWy0jTF7C0HrN6FcSbfQcP8ANdw+S7bspivly2u/QJczZ0iEkNi/luT7m49qrOZvaie9MkAbCIG0DYVB5ogDjPyrgZ4HnH71OUI85PpJfZF7eZvf1A9CkQfWBXzeMeI8yLf2IFhvuIAFcQ0RYkCJ9Jj5kceFctEeU8Twih3ErWT9l9ias0eBguGeWlMD1t9KicweCie8M7bDT6BJt771QyOl+H7+tcMn4xtRcMjzli9F9kXuZk4SJWqUmQRpBmI5fKvsUH3G2nFwW+8UjVIEkCSYtJAG49N6GUmql45elDFkoKyoquTJECxsDEget5p0En2dDWTw84+xFT5O3lmNR5jkOPXarMO4oXVBM2sY96r0wIBgJHHffj141cszcWEAj6fUVzKm9oglatgqB6Xmi8uwilWTKieJ68f8ChUCZ4REDn1r0Tswy1hmQowpxQnom31qYx3vHoOorlbLBDK8jGHblc6jcifr+1A5i6hUjTHIgfWjMZmZWd6W4sBCSpXD5ngB1prkksI9RVU4pZMxiWCFHlXE4OeFN8LgCfMLm9M2MvSASq1V5MtYx2ZxGEVytRzeX9L00LSbxEcSbD51fgtAWE6kEm+45+tKlPBVvv2L5VlizCZdoWkqAOqQByMSJ9dops43z+VfOtpJUDEbcj61QnEKCCSFKg2OknUOvXhtwHOlqe887dZK15kSBixNxv1r5I+k1JelV0kEEagRy/euafe0+tHgrdEE+aOk+nL76UQjh8TFULTeOdo5irmyDbhttSZxCiyl9YCQbARqnYEbSaGeUVCUHzEAr6EE2mJAsTHSaPTlsJlQKghNtYhMBIif9x34D1onEZeSWknZKQEA7qUq56QIuPSuckhiqbB2MOFISlAtCgkCJngSTF4vQeZ5qloFtJ1KtqAG42/mHgniB8qqxGaK0uLbWG22ToU6qDMqIGhN5VaxkHlS5OCCSCNWlY8BWYLlxqIHG9713fMi86FSszWX7f7Bllx1UrKYSbgCEgcT8LfCulsEkiQAbDiZ68Leppizgg4kFMQAQSec7EevH1qCW50SPySf9RNz/tTMe1FvXRRunOx5l/AKtwAKSkWO5A24wOXI1URAtNrx12sKmw1q0TYLIk7eAkz9DXcV5IiNXiEcr+Y8NrCuyVyGoCTE2i457+9QRY3ueU/X9q6pBAAPIK+IBBqhV7D60aRBapyIIsQCBbieNUpJ4zztv048qiXjab+ljbgP80MrHpTBMgyBB3neDHSjUWQ/oGd0VGxgf5iaqWOIVsd45VAZjaQk6VcZ3jcA+9VJxkDay9p43gabXvyrlMXviSeUjVqcSpSSoaghWgxx08ietvQVPD5k3qUnV5hpBNjA2BG4/faqXXwLKTF9NzHqn1ofEFuSFABQGmCQIP1BHWnK1NYZKtTCnngANJ4mPj+vKtDleby2lKzf9KSJxTZA77DJugBKmiWTEQFBF21HqReo5tmoJBw7WkIbSkpUoE2AGokJElVjJ4mjUodJlrS6iNVmUzYsPDgD67/rUXmtZBVYDZPXmetZDL8+XFtQUASUkXAHH061NzPX1AHXCeBAABje45dDS5Lnlm//AOnQuXk2JxaGx4iE9Tal+LzdKkykyDtEz/isqrHWClbK2UTYxyJ/SvkZmOBBsRAUONuHT40LcUZ2o+LOXFax9RgTrkmYnygnTP0JqLrSbQkItIgQZ5zzqtJOlKRMcuXU1Y4RpSqdrR0iaHC7KPm7u9zDms9cRcpS5/8AEjn6+vOmeCz1Llp0GxKVED1vxn4+lZxaoPreoqM6SQNtiN/WhdaH+ahNYsjh+6NWo92SpOxPiEcz5x1HHmJ5VacUkmElJSnTJBB39NhNp9Ky+ExK0A6DIJEhVxxiDuKJOYpKkhSQgWB0H67Ag8aZGKxyd4O7+20/yP0rIWkkeE9LA9J5CrnVwb7b+1AKeKFqLhCklUa7yJkkq2AEQLe8Vel8a4soCwPSeW1C4FTOA/MsQ4vHobMFC2ErCBAuDsf6r2v619nXaTW65h2Wg8sWKgsJ8Wkiwi4EyTtMdKXY5RcCnGFLKgktJWo+ItpCbhXBSvENXKh8JnDACi2Eo/laVE3WlKdtMCDqUdSgDJtJ5VnjOUj0dW3bvS3c9ewhQz/B4tSXSFLWlttSUjUlCFeDUkCQp0cN7qtSPtFhXWGmda1S4txBS6vUlsNwEQrYLIJnnArbIwggPMFKpRpKidKgrVILZ/JfaJIvFLM1aafSt94lxLaQW2UqCUqcUDdUkqEQNShv0iKv0Wxlwxk055eORXlfbMAwgSAkCVSCVqvEcrG54jqK2LDvgS5OsGExaSVyYBsPNa/MV5V2lyb+HdRh0KS53aBLqQAkqV4l+L8yUk6QTwG1OMnzpzWAhxQbQTpWoWVuqQ2TupQEf070Oo0kX80OCo9O7OMcmvfwziA0oJAKEkAKN/Mo30yCbn0oJ1RU3OhSdBgzFhaBMwo3MxtTbDYZ19vU0zCSSC4tyCSd1JSLjfaeVTVkDSAFrBfiJ1HgDfSBt6fKqCml+oqvSwg/6rx9FyZlOKBV02t4jESCBtpB4b2qxlQJ8Jtw/atutCUoWUhOpY0thIgAEzqt8KUvZK0saSBqmNQsd+PxovGWehUq6HxyvqZp9u6SLcweFCYhkKEkeW4vTfMcscaULFSU81C9wIAgX+tBYrCqSooKSlf9KomCbRVmMvYTZppQi5weV7gOA/8AK8N/6uJ//Kh82xXd4XKVkEhDaFEDc6cQ8bdbU2ZwjPdhKsTiWoUtehttpSEqX5ihSjquADHDhzri22VuYcHvEMYUI7sDStw6FFY1E6R4llRMbTAmKu5ipbs9tEZipbs9tE8LjP52JxGIYU3i0rDjDC0+BlLpKu/UD51yoAEixAmLCsy2tKnsYtzCOYtcJXr8agi8rW5pIJkcSa0rDzb+LLrhWApTiiEgKUUuEktrKiPDvcXBuKhl4bZYf0qd77E6NoCAlteqyp1EkbyK7xOc+mOjlclLd6Y6A8GyUtgKGhDqw60iZ7tkpveT5onTNtAP5jUMDiGQvDO6mwvFd4h6FydDq1Ia1pnw92UoVHKOdHYfC4csrbUXkqJJWEpRpbSqA53RJklQjwkQCokdY5q+04HG22GG2rISpOHbDoFoOsCddpJm5muTim2/UhTgm5P1/APkiCMbiQRBGBeBHIgQR8QRQ2R4VQwLIJlOIU8UC3hebgaRxhxu3VSRWgefw/fv4lHelbrJYSClKUkqQlK1rgyDqkwkEUGvDNHCMYZouKCS5qUsBJlZQoqRpJgIIkExUpxUdr5JUoRhtfPC/Ijxun/p2V6kFxPeOyhO6h390jqRb3rSZNhtL5cZyVWGLaXHEOvF8BISlRGrUdJVptBsTQGORhkt4NpC8SlrDKWrvNLfeaivvAUp1aYB5mmTDeHWsrdxePeSqVKQru0pXqk7pXa5mwpjawxrmnF4YK2rwpAMlQ2GwEfm61xaB4RPqB9aJxmKCyTA1qN9IhO0WHzqhtsgBR6EX61QfBQfB1KtcAmADY71LTFuR97/AL11yTMep+X7TVfearc+O3xoTisjeNt6jI1ba/7QSJ9Iq82nf/FUkGQU2IuFDcHnNEXdDZGu1Sma9A8KU7BCfcSAPcgb1W/l7f5m0TubX5XIiZ3qrB4nvQlQEHYjkRExzoufFB4ovbdIJuOtCnyItTjNp+5c06YEja3/AD1rqcsaUtKlNpIQZk2TvxAsaJRhjG0kH1EQeXX6VxoEsxbSbrM7qTdKRHMkA1RcvYs1SnD9LaDctyLCLOtTCIUTvOkzYmJiZ6WobOcsYw4SpDLX8pfeHUkQUG2k2NuRuZpgXvCEJ30pFuASJV6eIke1cabS42rVBBhRK5IgXEpF1RFhxJoo2NMvQ1E20m2ZrG5EnEYh9tthKElUNukx3UABZ0iypOoAG1jcCsExlTiS4uZcwygS2YBASrz6YgpiDavUvxFxjyWmktFTLLh0Lc8u5FiAJgyRuLnavNe3mRoweIQlDinCtsKUSrUUmYCZH9oFq2IrMTQjNtdnoHZTORiNZFpGoJAslexHIaufGmDrQgp2K1SOUgGffpWT/DAau8gkwhPsdR29+NbDHJuSdt467fOsK2G2xoyr1hgOAe1KPeSCm1yJKfMV25Dw+qetV4ppaXFp5XHLaQSeBipZjh0JPjjWlGtQG6QLSSII3jeq8seCmlFatY1eI7qIAMBZ5mY9IotuVkqlOa6Xk/3Aap46heR7x8Kz+dqcBDx8ZdT5rCFX8sGLxPSa0GNaU04EiCdExw2E6eYrP5qJBRMh1QVYQEqCVBMna+0c9N6fT7DtLOKs2z6fAqdUATExaJ9BPzqjvgd/X/FD4p/yk8oPMEc/eg140yCdxa3QEfStCMChODUmusDZTqgoKB0qjTMWjRMHn4T7TQLmNJUmRECw3AE/lPqYvQyHVLKUIBUQDCRKiSeMC+3KtF2e7F/xGIxDLq+7OHaKlLSQoIXY6XLwbEgibEG9qfGsKNbfAiXjjKrnxGevpU2sV4hysT6ilOq3vVrOJi4vUuBzhgeJesdVgZIHG5JrV4DAYfD4NrEPNF9WIJARqLaUJG8kXJJH09aw+UvtlxAfKkt6pUoQoxvCRztAm170zz/tH3y1FGpLSbMtk+RHBPL3+tCo7eSEtuWNsDnrCXNbmDZcCT4UwUgcdp0qi3mBJ3obN8yS+8pxLaWpNkIEJFgLdbUhONHy+dvrURiFESAYHmIvpB2JOwk2oWpNYAbk1gboM6QLk/c1aXUiIgkbzMdP3pWMcIEWAEf80RhwtYV3aFq3ulJUJiRJApLqYGGw1xwbAzPIR7VEKvy+xenOB7HY15OpDCghUEKVCbWEQo6heeFa5z8JEFAh9YcjxSkKQTY7bx0mpVEmPqplJ88IwWBy5LsqWrSm+mCZJBgk9BVxyGAYdm8QRPwM73r0d78PWwgjvYBGkkiAlG5KACAFEgXJIibVme1WBwmGSf4d8rdREoKgRGylCE3VN4B4m1S9NJLOS9ZbKH6UsLrhf9kXNICUhIslBCZEXCvzH3F/WicPiPGArqLiIvBjpsayas502/8Aqo+vCvhmilGUn1MXJ5CfmaBUszJWOT3M9bxbreFwpdUnxBKtKI8xNrxwg/OsTkecu6dDyUoESCRBSP7U7AnqKf5riG06XnzK0pUWkKJCZJ8ykib8IEmKXdnsqW+ov4kFJmQiNKY4EDeD13rPlFOHRuOtbRo20fKDGobngDb501wzNwbCBdRsLbAnjAk+9d7lMAkgCNRJ2EWE9STYVXisShCTIUojZv8AMT0A47bxSVF8ITCDTFvanC/xTbfnUwwNUnwhbswlMGJSL32mKxfa/L1KwzLyU6nWFErAhXgUAqXP9PlBO4M16HmWIJw6U4jS0HDZCbgkpK4KugG9hMRWbzdpSsIhC5Sh90IWZCAhJ8iHFCVSqRpTF7SQK2qtxoVvCE34e5glp0QRGIbkgHUUqSonT7xPuK0+OlS0OK8PhC4HNcpA6QBPxryzs1iu7xDcW0rlRJ6lJ9or03DAPFlJMANFKj0SomU9fXnVDU1/1MlDWcPBFhYIcfcPhUiDO6lLSEACeGq97WpdkswttQGnvE7XmBcmN+FvSvsyzfvNbbSQlCAlabSXNMotyjl60C/m3d4caFAuOkqHPSPAJ6wmpjXwUoRdk8In2jzgl1S0KElOiNylKNvc2k0hxOZqMhcEFWrbfe3KP2FQaelC0i4KpnjtaSdhf40qfxOo25COlo/erFdQ7zEYPEEmvdjLL8oOMdLbakJVBISSAVGDCGwojUomBvYX4UR2J7CP43F924hbbTSv5xNiP7BP5ibdBJ5Ut7OdnnsdiA0wLghS18GxPnUfoBea/TuHY0pA3PE7EmACTHE1o1xwhkpO575LAtyzsphcPpLOHaQUCEqCBqE7+Le/OaUY0qw63yyvDrWfF/DpYQHlAnn3idZJPmPzNa6KHxGXtr87aFf6kg7XG453pgeD899r83cUFNP5XhsM6q2vuilYSD+QzH+4TWNAA4j4gV+oe0XZHCYvT37QUZACh4ViJMBQvG9qLweQstoCQnUBYawFmOUkSahoS63Jn5WBpngezuJeU4hDKyppBWsFJTAFzOoC8bDc17Z2jw2VYR44p0toeWgoAHinUNOruhYkcVRtNYHD/i7iMMgYdsNvobSptLywoKcjyLUNRsOR3B4VGEL8NLtmEewbqDpU2tJJAAUkiSrygcyeEb16PlX4fOowhSFJViMUgBeHc8KkJ1ShyblJSoajqEEDSL067EdrzmGJeWsHvAyhLTG7Q0jUtw8BLkJBjUAQBXomWIQoFwNhDio7zbVqAiFK4xw6RUpIZGqPZnez/wCF+DwyBqbD7liVujVf+1OyR8+daXK8pbYCg2hKAtRWYAFz6COlGxX1SNUUukfRQObqeDaiwEqcAlKVTB6SCIJ50dUSK4lnjHaDtnjR3rOKaCe8EhCgQUCICkQb87zesapZO1etfiXmbaQ0l1oPMlZS4B4VpIAUkoV+VUE8YO1eV43uw4e6KltxKStMKjkoC0ja1LkmZWoTT7yCA3prgGNW42+/hFKiramWXYiFA70iecFVGqwGaHEvhxCe5wqDJWuC47HDfwoki32GHbfMEYcYYy4lSlBSzFu7TZQBFtRkQN71j2exGIfUlK3SqZkQEoCUgFRnyx6C/tWgxnYxK2Q0VuL0xpUpatKeE6SYAA4VW8WmJ6+UoL1BuwHbFbrjiH0qWhKVrSuSSmDKUmN94EUd2nz17vW04dfcNNpLjryhIMGNJIHi5QOdFYDI2sPh192nQlwaTF1qifET/ukDnVOZYKBJ1LcICW2idLbSEiAVxuNzpNzaaUrq92RSsgnkSJ/EHDstsKShTqpJLZVJSPEAkqIj+kx8NqyDuevPLIJUpsv9+UE/m1EnxbgX9rVph2baQrx+NKEqSm8CRFz6kk1N94JaQ22EoSEgLgXXcqMnlw9BT/MJ8RQqzWVx6EeEwCRqUfDKdcbk6lGBPH9ae4bMQ2Ei8JEH0i496T4jFbX229Z+gFgKHOJqNjlyzEuulZLI6W8PChEz5QE23EWJ4xv70keQpJT4bDiNpk0blgW44ALQZ1TFxeAPudqMzpcLU2kTIBmIlR4dK7bteBtOoUIuE1lMz/dKIUJCZMwd4mYph2X7KDF4tDC3g0FSdW6lRcob4aok3tE1ZmORL7tLyxp1kgHY+GIJ6EzB4wYrV/g/hAcYsqbMpakFQJCSVJEoURvEiQdpq3CDyWIzrlLChj8/yerZVlDOHbDbLaG0D8qQAPU8z1o8Vyu1YLJ9X1fTXJrjgfGqgAwTBmBubGw6mvKu1nbXHYjDLLGGew+HjS46qdczBSIuBNtQ+Ir1PHHyjjrSfgRNXKQCL3BteuayBJN8I/KuIbgAjxKJIIM7C8n1JNulDDDHjxP2BX6FzT8LcA6hQQ13SzcLQTY3vpJgjpXkz/ZdYfW2LllWkkA30nSVJ5cPSq034ayylOEod8mYRhVDSRIJV4SDBkcR6V63+GXaJ5xlzU53jrartqP8x1JHh0KJA1BQKQTMix4GsO/lzLepTjyUBshQB8RNxKdxM3FpilmNzbBBKu4S6pcygnwhJmTsJ5jeaiFrfSGVxsjy0foo9q8MnD9+p0BuATNlCSEwUeYEEwRFqV4/8TMC04lHeFciSpCSsJtIBi5J5CTWawH4X/xWES5i1uDFqSPGqDpSPKhQHmtxmb72rPt/hPmGsKHdJjynvPKQQQYA+zVh59BjnZ6I9b/8VYUBol0AOiUEggG8XJEAzaDGxovH4opaWtAkpQSLwCQCRJ2A60gzfs1iXgAnFqQhQAdbKAsGwCtBMFM35xNq8+7a5XiMPGG1uKw6gEpUoiVJSTDalJAkJtANx8alvCyFZZtTbQpxHbPEuNPocVqS/dSdglUpOpNpHliJ40h1VevLuqjFt7VR/BKTt8D++4pO9P1MmTcu2VzTPAjxCwpX3KrcPS/z4fCmGCRceNQ+f1oZYaBxg9CTmI0BM2SnQYNoKpgetXYnF+ERZRUCfThPSTSIr8lhAVEcN4+NF5qshRi0KCfaQK89GHJo+IwvFZnqnRYAwP8ASkCT7m1LMbi5JJMA9bmYJn4Ae1dxS4UQOcfCaTYl4+Ec1KJ9ot6U6FabFzsZDMcwEEDiTJ9qROYwke1WPqt986DVWnVWkis3k+SqTzqfd6t7ihS4ZPTjRuEaCom4tbhuae1gjA5yZUJJAKiEqUkcVWMX6WNFjChbiADrlImOKoEe/AehqWTiFtxbUQD6GZpz2IylDzvdrkp1LkTuAZ0nodjVdfNMOEdzSPSsoy1ksM+R4JQAlwgGQOI4U0SgDYR6V8yylICUgJAEAAQAOQHAV86bVpGskkU4jHJQJNLcT2naR+b/AIif0NZPtpillaEa1BJUSdJiYTaazS1GU3Jtpufu96u16bcssrWX4eEegYntmgAkGeFQwvbNJA4msJiZS2SCeHpUlqhAI3qx5WOCv5mWTbPdp9RBi1j0A4VNjten19fWsGzcwTtapOMBElO4/ep8rE7zEj08Z+zoK1L0pHOvNMd2oZwbKnlqLrzskJkJ4kyq26zuAOHCqsRmbqdKkrKSmdj0486KxeCaehTrLa1wBqKbxy5VQu+H72ueB8dUuMrkx/ZXsfiMbjE4nGtw1/3NKkgBfJITbSnjtsK9gbyjANqC0YNhKgLENp+Qisjm2PWhWhJgR7m3GkDmZOT5jvzNXIaNYwKlqn2z2ROeDlViM9R614oM5eIjWfYkfrXU5u6k2Wfcmi8kvchaqR7cjOUHpQ+d4JnFsqaUoCbpVElKuCgD9wTXmWFzh3SDq+v70wwOfumJIN44/vSJaT6h+ZysNH2N/D3FaT/2lJSSoFKjqUOUFPyms+5gkxBF78OM2FeiZZmSzBmvsz7MMYgFxQKFXnQdIVuZUCCCetZd+l28xYDrjJZieXu5eNMkXEeEclc/QiuIy4pVTbRpUpMzCtN45A8B1q1bY/ljmHCfYWrN8RxeGI8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data:image/jpeg;base64,/9j/4AAQSkZJRgABAQAAAQABAAD/2wCEAAkGBhMSERUUExMVFRUWGB4YGRgYFxwXGhwcHBgYGBwaGBoeHSYgHB0kGh0cIC8gJCgqLCwsGh8xNTAqNSYsLCkBCQoKDgwOGg8PGikeHyQsLCwsLCwsLCwsLCwpLCksKSwsLCwsKSwsLCwpKSksLCwsKSwpLCksLCwpKSksLCwsLP/AABEIAJwA8AMBIgACEQEDEQH/xAAcAAACAwEBAQEAAAAAAAAAAAAEBQIDBgEHAAj/xAA/EAABAwIEAwYEBAUDAgcAAAABAgMRACEEBRIxQVFhBhMiMnGBkaGx8AdCwdEUI1Ji4XKC8RUzFjVzkqLCw//EABoBAAIDAQEAAAAAAAAAAAAAAAIDAQQFAAb/xAAuEQACAgEEAAQFAwUBAAAAAAAAAQIDEQQSITETFEFRBSJhkbEyQoEjM1LR8BX/2gAMAwEAAhEDEQA/APDa+r6uxXHHK7ViMOTwotnLCd6NQb6IyAAVYjDqOwpyxlgHCjW8u6VYjppPsFzQhRlqjvRLeVjlWhayzpRbeVdKsR0q9RbtM43lo5USnL+laRGW1cnLxyp6oihTtM0nLulWpyw1oxhByq1LApnhxQDtZmk5ZUxlnStF3IqSGZNr+l6j5F2yPEZnP+l13/pVaRWFP9J+Brv8If6T8DUbq/dE72Zj/pfSoHK605bHKoFodK7MH6o7ezLqy3pVS8u6Vqu4HKqzgxO1S64slWMya8B0qleX9K1ysCKqXlgNA6IsJWsymDygFxPDxC9emrwa3C20jxKVYH6qPQC9ZnD5OpSwEiTNhzr0/JcqGHa/mQXFCJ4c9AP1POKydbVGLSRoaWecgOcYo4JIbabQW4BBAKVkxEqVN1dax+PznvDK9aFG/jmCfex+M06z3MPGU3UnglRv/tPTkazGLxECw8M3nb3FZbeTSXCB33TPi4/OeR5iq1GPv4ftXdAIt5T+U8PQ8KggGNJuRsenI1IJYPv0qEVKLUJjH9I38R2/euSyC2ZVrBKPSmGHywcqbsZceVM8Nlu1q9FXpkuzGlbjoTMZceVMWMr6U3awYFFsYYkwkEnl6VbjWoleVoray3pRaMGBwpg5gdA1OKCBPqZ5AcTXFMKJHdIURbxLH0T+9Ku1NVK+ZivEyDIZohvCKVsk/d6nh8nShRLqnCVclEAXOwG0b2pvgctQhCgCpaVCDqWVcdgZsOdZFvxjH6Ud2AJydUTI+ZgfCiMNkgPmUd+H3M0enKWzfu0/D/NQGWI3GpIIIlCijpFrW/4rNs+KWz/dgJIpRlSRA0g73JJkfvViMvQkzpB6RViMGEwBqI28Sibe5qxtgCYETVSWosl3JkYRJOHAmE6T0AiPhXWUSOJ42t7UO3l+klSVr1ER41FaeflJt7GphTkEJKVEWsNCQbeYiSTHL3pTc3+4NYCogSSQBeSqwqSrxE+s89/lQzeHsNVzvMkwZ1EAnhO3KrnZ02ItMW/Sb0l59wuCf8ILyTEWEz8agMICdgR1CYHymuhJ3vN9INheNxxP0qxDgImeG0XvMe1qS5zXTD4KHcvaVPgR4eQHHpw9aAxWToJ8qRaBEi/P7FNAs6QeJEG1/Sq1p1aTsJN+UcaZDVXQfEmQ4piZzIU/lUZ5SDVDuRLGxB6c60CE+GYgyPcc5q5C0oBUq5HDj69a1dN8T1LeM5IhS5vCKsnytOHRrXBWfl0T160Hm2dyLGx3HD369aEzbOtRseFvSszicWSTyqxbbKbyzeqqUFglj8Vqmb/UUACf9Q+fp1q1SZ+/v4VEN/f70kaBlogyg24g/dqsEb8avWi+1dRhiaOuErJbYi5yUFlgbzoSL8aX44g3ps/l83O9LcTgOlasfh8kuWZ71ifRpU4UDhR2DwKl+UW/q4D/AD0q9TLDROtRdIE6QmUj1jflc1fhs+DgAabJOwGyRHWIt0rSlqa45y0Yrk30EIyZtI8RKj/7R7capVjmGBpTBPGDqPubkmeG9fHK3HoLygALhCdp6zuY50fhcA2gWG2371k3/FYp4gskbG+zPYdp91ZdUlEHwjUD4eMCDE9TTpzCOEn+ZAPAACBcRJCp+Rpkjlb0rit+n3esK26VktzGpYM/hcs1vFa1lQACUeIkEiyjvcDYCNwadNgflGoWsDAiYMHa1zHSupZTuUpnh4Qfh9aI1b8OtLsnn0CSRBC44Ei4sJjlbevlYgTYj3BA+JFWnhFov9/5qhzFoSTqWkHkVAfImaRtb9A8ny+QkR+u1q6iqXcenVpEqVEkAEn1nb51JtZKR4VCd5gEet6aoMBouSr3qhpBSs6fKqVKB2BPLjJPDa3pVjOJBJTcECYUIkTEjgRPvVeKCfMVaCnZQIFuIMi4PLjAolHHDJim3hBKqmDb7vSRHaNuBq1TF4QY9R0O/vVh7SMx5ze0aTIpbrZZ8rb/AIjRsCDxEzH7fcVDEtFwQCIBkzxvw5GdjtSlvPWwAAFyB4UkE89zMCp4jP0xEFKoiNOv5yAPjQeE8hrTWewzYXMggp034ERwII58t6IJnryoLJ8al8BtJOoDykQR+ke9MsfpZTOoFfIeIQbX5Xooadzlx0FHTzc9jQBi8QG0yrziYBn9KzOPzorUdwY2nlyPH0qeaZgpR3mOP+aR4iSbWPwv061dhXGvo1qqFUsLsuxL5JsefofvlUUI+/2riEFW/vwjr0qxDPA0bkO2nyUfDlXNPCiEt2im2WZOLLXZPAcT+wqPqxNtsao5kBZZkhWdSrJH3amjmRNlPhJSfiKZOJ5RYfcVwqtEb72oI6icHmPBgXaiVr56M5ispWibagLyOXpvSt1kGt222ZuRB4ztQmJypDp8VjfxC0nrWrR8a28Wr+ROH6Aa8MlUakd20UyRspQgjTbyiwMgzbhxk7nrDY0p/KB5QTHACP0qD2RNlRAT8rJ2+HoKIfytIGlI0kn4SPu9ZO6L7F59iKXHnFJlASk7yq/NIhMTwm4o1OClGlalK5qCignj+Ui3SuYRYi4jSBqNimYgwR6bVehWoqjgJ9uZoJSxwGhfjcf3LidS/Cq8aZgAbpKeZjeh8T2jH5EFXMnwg+nH6UBngUHgpWy0jTF7C0HrN6FcSbfQcP8ANdw+S7bspivly2u/QJczZ0iEkNi/luT7m49qrOZvaie9MkAbCIG0DYVB5ogDjPyrgZ4HnH71OUI85PpJfZF7eZvf1A9CkQfWBXzeMeI8yLf2IFhvuIAFcQ0RYkCJ9Jj5kceFctEeU8Twih3ErWT9l9ias0eBguGeWlMD1t9KicweCie8M7bDT6BJt771QyOl+H7+tcMn4xtRcMjzli9F9kXuZk4SJWqUmQRpBmI5fKvsUH3G2nFwW+8UjVIEkCSYtJAG49N6GUmql45elDFkoKyoquTJECxsDEget5p0En2dDWTw84+xFT5O3lmNR5jkOPXarMO4oXVBM2sY96r0wIBgJHHffj141cszcWEAj6fUVzKm9oglatgqB6Xmi8uwilWTKieJ68f8ChUCZ4REDn1r0Tswy1hmQowpxQnom31qYx3vHoOorlbLBDK8jGHblc6jcifr+1A5i6hUjTHIgfWjMZmZWd6W4sBCSpXD5ngB1prkksI9RVU4pZMxiWCFHlXE4OeFN8LgCfMLm9M2MvSASq1V5MtYx2ZxGEVytRzeX9L00LSbxEcSbD51fgtAWE6kEm+45+tKlPBVvv2L5VlizCZdoWkqAOqQByMSJ9dops43z+VfOtpJUDEbcj61QnEKCCSFKg2OknUOvXhtwHOlqe887dZK15kSBixNxv1r5I+k1JelV0kEEagRy/euafe0+tHgrdEE+aOk+nL76UQjh8TFULTeOdo5irmyDbhttSZxCiyl9YCQbARqnYEbSaGeUVCUHzEAr6EE2mJAsTHSaPTlsJlQKghNtYhMBIif9x34D1onEZeSWknZKQEA7qUq56QIuPSuckhiqbB2MOFISlAtCgkCJngSTF4vQeZ5qloFtJ1KtqAG42/mHgniB8qqxGaK0uLbWG22ToU6qDMqIGhN5VaxkHlS5OCCSCNWlY8BWYLlxqIHG9713fMi86FSszWX7f7Bllx1UrKYSbgCEgcT8LfCulsEkiQAbDiZ68Leppizgg4kFMQAQSec7EevH1qCW50SPySf9RNz/tTMe1FvXRRunOx5l/AKtwAKSkWO5A24wOXI1URAtNrx12sKmw1q0TYLIk7eAkz9DXcV5IiNXiEcr+Y8NrCuyVyGoCTE2i457+9QRY3ueU/X9q6pBAAPIK+IBBqhV7D60aRBapyIIsQCBbieNUpJ4zztv048qiXjab+ljbgP80MrHpTBMgyBB3neDHSjUWQ/oGd0VGxgf5iaqWOIVsd45VAZjaQk6VcZ3jcA+9VJxkDay9p43gabXvyrlMXviSeUjVqcSpSSoaghWgxx08ietvQVPD5k3qUnV5hpBNjA2BG4/faqXXwLKTF9NzHqn1ofEFuSFABQGmCQIP1BHWnK1NYZKtTCnngANJ4mPj+vKtDleby2lKzf9KSJxTZA77DJugBKmiWTEQFBF21HqReo5tmoJBw7WkIbSkpUoE2AGokJElVjJ4mjUodJlrS6iNVmUzYsPDgD67/rUXmtZBVYDZPXmetZDL8+XFtQUASUkXAHH061NzPX1AHXCeBAABje45dDS5Lnlm//AOnQuXk2JxaGx4iE9Tal+LzdKkykyDtEz/isqrHWClbK2UTYxyJ/SvkZmOBBsRAUONuHT40LcUZ2o+LOXFax9RgTrkmYnygnTP0JqLrSbQkItIgQZ5zzqtJOlKRMcuXU1Y4RpSqdrR0iaHC7KPm7u9zDms9cRcpS5/8AEjn6+vOmeCz1Llp0GxKVED1vxn4+lZxaoPreoqM6SQNtiN/WhdaH+ahNYsjh+6NWo92SpOxPiEcz5x1HHmJ5VacUkmElJSnTJBB39NhNp9Ky+ExK0A6DIJEhVxxiDuKJOYpKkhSQgWB0H67Ag8aZGKxyd4O7+20/yP0rIWkkeE9LA9J5CrnVwb7b+1AKeKFqLhCklUa7yJkkq2AEQLe8Vel8a4soCwPSeW1C4FTOA/MsQ4vHobMFC2ErCBAuDsf6r2v619nXaTW65h2Wg8sWKgsJ8Wkiwi4EyTtMdKXY5RcCnGFLKgktJWo+ItpCbhXBSvENXKh8JnDACi2Eo/laVE3WlKdtMCDqUdSgDJtJ5VnjOUj0dW3bvS3c9ewhQz/B4tSXSFLWlttSUjUlCFeDUkCQp0cN7qtSPtFhXWGmda1S4txBS6vUlsNwEQrYLIJnnArbIwggPMFKpRpKidKgrVILZ/JfaJIvFLM1aafSt94lxLaQW2UqCUqcUDdUkqEQNShv0iKv0Wxlwxk055eORXlfbMAwgSAkCVSCVqvEcrG54jqK2LDvgS5OsGExaSVyYBsPNa/MV5V2lyb+HdRh0KS53aBLqQAkqV4l+L8yUk6QTwG1OMnzpzWAhxQbQTpWoWVuqQ2TupQEf070Oo0kX80OCo9O7OMcmvfwziA0oJAKEkAKN/Mo30yCbn0oJ1RU3OhSdBgzFhaBMwo3MxtTbDYZ19vU0zCSSC4tyCSd1JSLjfaeVTVkDSAFrBfiJ1HgDfSBt6fKqCml+oqvSwg/6rx9FyZlOKBV02t4jESCBtpB4b2qxlQJ8Jtw/atutCUoWUhOpY0thIgAEzqt8KUvZK0saSBqmNQsd+PxovGWehUq6HxyvqZp9u6SLcweFCYhkKEkeW4vTfMcscaULFSU81C9wIAgX+tBYrCqSooKSlf9KomCbRVmMvYTZppQi5weV7gOA/8AK8N/6uJ//Kh82xXd4XKVkEhDaFEDc6cQ8bdbU2ZwjPdhKsTiWoUtehttpSEqX5ihSjquADHDhzri22VuYcHvEMYUI7sDStw6FFY1E6R4llRMbTAmKu5ipbs9tEZipbs9tE8LjP52JxGIYU3i0rDjDC0+BlLpKu/UD51yoAEixAmLCsy2tKnsYtzCOYtcJXr8agi8rW5pIJkcSa0rDzb+LLrhWApTiiEgKUUuEktrKiPDvcXBuKhl4bZYf0qd77E6NoCAlteqyp1EkbyK7xOc+mOjlclLd6Y6A8GyUtgKGhDqw60iZ7tkpveT5onTNtAP5jUMDiGQvDO6mwvFd4h6FydDq1Ia1pnw92UoVHKOdHYfC4csrbUXkqJJWEpRpbSqA53RJklQjwkQCokdY5q+04HG22GG2rISpOHbDoFoOsCddpJm5muTim2/UhTgm5P1/APkiCMbiQRBGBeBHIgQR8QRQ2R4VQwLIJlOIU8UC3hebgaRxhxu3VSRWgefw/fv4lHelbrJYSClKUkqQlK1rgyDqkwkEUGvDNHCMYZouKCS5qUsBJlZQoqRpJgIIkExUpxUdr5JUoRhtfPC/Ijxun/p2V6kFxPeOyhO6h390jqRb3rSZNhtL5cZyVWGLaXHEOvF8BISlRGrUdJVptBsTQGORhkt4NpC8SlrDKWrvNLfeaivvAUp1aYB5mmTDeHWsrdxePeSqVKQru0pXqk7pXa5mwpjawxrmnF4YK2rwpAMlQ2GwEfm61xaB4RPqB9aJxmKCyTA1qN9IhO0WHzqhtsgBR6EX61QfBQfB1KtcAmADY71LTFuR97/AL11yTMep+X7TVfearc+O3xoTisjeNt6jI1ba/7QSJ9Iq82nf/FUkGQU2IuFDcHnNEXdDZGu1Sma9A8KU7BCfcSAPcgb1W/l7f5m0TubX5XIiZ3qrB4nvQlQEHYjkRExzoufFB4ovbdIJuOtCnyItTjNp+5c06YEja3/AD1rqcsaUtKlNpIQZk2TvxAsaJRhjG0kH1EQeXX6VxoEsxbSbrM7qTdKRHMkA1RcvYs1SnD9LaDctyLCLOtTCIUTvOkzYmJiZ6WobOcsYw4SpDLX8pfeHUkQUG2k2NuRuZpgXvCEJ30pFuASJV6eIke1cabS42rVBBhRK5IgXEpF1RFhxJoo2NMvQ1E20m2ZrG5EnEYh9tthKElUNukx3UABZ0iypOoAG1jcCsExlTiS4uZcwygS2YBASrz6YgpiDavUvxFxjyWmktFTLLh0Lc8u5FiAJgyRuLnavNe3mRoweIQlDinCtsKUSrUUmYCZH9oFq2IrMTQjNtdnoHZTORiNZFpGoJAslexHIaufGmDrQgp2K1SOUgGffpWT/DAau8gkwhPsdR29+NbDHJuSdt467fOsK2G2xoyr1hgOAe1KPeSCm1yJKfMV25Dw+qetV4ppaXFp5XHLaQSeBipZjh0JPjjWlGtQG6QLSSII3jeq8seCmlFatY1eI7qIAMBZ5mY9IotuVkqlOa6Xk/3Aap46heR7x8Kz+dqcBDx8ZdT5rCFX8sGLxPSa0GNaU04EiCdExw2E6eYrP5qJBRMh1QVYQEqCVBMna+0c9N6fT7DtLOKs2z6fAqdUATExaJ9BPzqjvgd/X/FD4p/yk8oPMEc/eg140yCdxa3QEfStCMChODUmusDZTqgoKB0qjTMWjRMHn4T7TQLmNJUmRECw3AE/lPqYvQyHVLKUIBUQDCRKiSeMC+3KtF2e7F/xGIxDLq+7OHaKlLSQoIXY6XLwbEgibEG9qfGsKNbfAiXjjKrnxGevpU2sV4hysT6ilOq3vVrOJi4vUuBzhgeJesdVgZIHG5JrV4DAYfD4NrEPNF9WIJARqLaUJG8kXJJH09aw+UvtlxAfKkt6pUoQoxvCRztAm170zz/tH3y1FGpLSbMtk+RHBPL3+tCo7eSEtuWNsDnrCXNbmDZcCT4UwUgcdp0qi3mBJ3obN8yS+8pxLaWpNkIEJFgLdbUhONHy+dvrURiFESAYHmIvpB2JOwk2oWpNYAbk1gboM6QLk/c1aXUiIgkbzMdP3pWMcIEWAEf80RhwtYV3aFq3ulJUJiRJApLqYGGw1xwbAzPIR7VEKvy+xenOB7HY15OpDCghUEKVCbWEQo6heeFa5z8JEFAh9YcjxSkKQTY7bx0mpVEmPqplJ88IwWBy5LsqWrSm+mCZJBgk9BVxyGAYdm8QRPwM73r0d78PWwgjvYBGkkiAlG5KACAFEgXJIibVme1WBwmGSf4d8rdREoKgRGylCE3VN4B4m1S9NJLOS9ZbKH6UsLrhf9kXNICUhIslBCZEXCvzH3F/WicPiPGArqLiIvBjpsayas502/8Aqo+vCvhmilGUn1MXJ5CfmaBUszJWOT3M9bxbreFwpdUnxBKtKI8xNrxwg/OsTkecu6dDyUoESCRBSP7U7AnqKf5riG06XnzK0pUWkKJCZJ8ykib8IEmKXdnsqW+ov4kFJmQiNKY4EDeD13rPlFOHRuOtbRo20fKDGobngDb501wzNwbCBdRsLbAnjAk+9d7lMAkgCNRJ2EWE9STYVXisShCTIUojZv8AMT0A47bxSVF8ITCDTFvanC/xTbfnUwwNUnwhbswlMGJSL32mKxfa/L1KwzLyU6nWFErAhXgUAqXP9PlBO4M16HmWIJw6U4jS0HDZCbgkpK4KugG9hMRWbzdpSsIhC5Sh90IWZCAhJ8iHFCVSqRpTF7SQK2qtxoVvCE34e5glp0QRGIbkgHUUqSonT7xPuK0+OlS0OK8PhC4HNcpA6QBPxryzs1iu7xDcW0rlRJ6lJ9or03DAPFlJMANFKj0SomU9fXnVDU1/1MlDWcPBFhYIcfcPhUiDO6lLSEACeGq97WpdkswttQGnvE7XmBcmN+FvSvsyzfvNbbSQlCAlabSXNMotyjl60C/m3d4caFAuOkqHPSPAJ6wmpjXwUoRdk8In2jzgl1S0KElOiNylKNvc2k0hxOZqMhcEFWrbfe3KP2FQaelC0i4KpnjtaSdhf40qfxOo25COlo/erFdQ7zEYPEEmvdjLL8oOMdLbakJVBISSAVGDCGwojUomBvYX4UR2J7CP43F924hbbTSv5xNiP7BP5ibdBJ5Ut7OdnnsdiA0wLghS18GxPnUfoBea/TuHY0pA3PE7EmACTHE1o1xwhkpO575LAtyzsphcPpLOHaQUCEqCBqE7+Le/OaUY0qw63yyvDrWfF/DpYQHlAnn3idZJPmPzNa6KHxGXtr87aFf6kg7XG453pgeD899r83cUFNP5XhsM6q2vuilYSD+QzH+4TWNAA4j4gV+oe0XZHCYvT37QUZACh4ViJMBQvG9qLweQstoCQnUBYawFmOUkSahoS63Jn5WBpngezuJeU4hDKyppBWsFJTAFzOoC8bDc17Z2jw2VYR44p0toeWgoAHinUNOruhYkcVRtNYHD/i7iMMgYdsNvobSptLywoKcjyLUNRsOR3B4VGEL8NLtmEewbqDpU2tJJAAUkiSrygcyeEb16PlX4fOowhSFJViMUgBeHc8KkJ1ShyblJSoajqEEDSL067EdrzmGJeWsHvAyhLTG7Q0jUtw8BLkJBjUAQBXomWIQoFwNhDio7zbVqAiFK4xw6RUpIZGqPZnez/wCF+DwyBqbD7liVujVf+1OyR8+daXK8pbYCg2hKAtRWYAFz6COlGxX1SNUUukfRQObqeDaiwEqcAlKVTB6SCIJ50dUSK4lnjHaDtnjR3rOKaCe8EhCgQUCICkQb87zesapZO1etfiXmbaQ0l1oPMlZS4B4VpIAUkoV+VUE8YO1eV43uw4e6KltxKStMKjkoC0ja1LkmZWoTT7yCA3prgGNW42+/hFKiramWXYiFA70iecFVGqwGaHEvhxCe5wqDJWuC47HDfwoki32GHbfMEYcYYy4lSlBSzFu7TZQBFtRkQN71j2exGIfUlK3SqZkQEoCUgFRnyx6C/tWgxnYxK2Q0VuL0xpUpatKeE6SYAA4VW8WmJ6+UoL1BuwHbFbrjiH0qWhKVrSuSSmDKUmN94EUd2nz17vW04dfcNNpLjryhIMGNJIHi5QOdFYDI2sPh192nQlwaTF1qifET/ukDnVOZYKBJ1LcICW2idLbSEiAVxuNzpNzaaUrq92RSsgnkSJ/EHDstsKShTqpJLZVJSPEAkqIj+kx8NqyDuevPLIJUpsv9+UE/m1EnxbgX9rVph2baQrx+NKEqSm8CRFz6kk1N94JaQ22EoSEgLgXXcqMnlw9BT/MJ8RQqzWVx6EeEwCRqUfDKdcbk6lGBPH9ae4bMQ2Ei8JEH0i496T4jFbX229Z+gFgKHOJqNjlyzEuulZLI6W8PChEz5QE23EWJ4xv70keQpJT4bDiNpk0blgW44ALQZ1TFxeAPudqMzpcLU2kTIBmIlR4dK7bteBtOoUIuE1lMz/dKIUJCZMwd4mYph2X7KDF4tDC3g0FSdW6lRcob4aok3tE1ZmORL7tLyxp1kgHY+GIJ6EzB4wYrV/g/hAcYsqbMpakFQJCSVJEoURvEiQdpq3CDyWIzrlLChj8/yerZVlDOHbDbLaG0D8qQAPU8z1o8Vyu1YLJ9X1fTXJrjgfGqgAwTBmBubGw6mvKu1nbXHYjDLLGGew+HjS46qdczBSIuBNtQ+Ir1PHHyjjrSfgRNXKQCL3BteuayBJN8I/KuIbgAjxKJIIM7C8n1JNulDDDHjxP2BX6FzT8LcA6hQQ13SzcLQTY3vpJgjpXkz/ZdYfW2LllWkkA30nSVJ5cPSq034ayylOEod8mYRhVDSRIJV4SDBkcR6V63+GXaJ5xlzU53jrartqP8x1JHh0KJA1BQKQTMix4GsO/lzLepTjyUBshQB8RNxKdxM3FpilmNzbBBKu4S6pcygnwhJmTsJ5jeaiFrfSGVxsjy0foo9q8MnD9+p0BuATNlCSEwUeYEEwRFqV4/8TMC04lHeFciSpCSsJtIBi5J5CTWawH4X/xWES5i1uDFqSPGqDpSPKhQHmtxmb72rPt/hPmGsKHdJjynvPKQQQYA+zVh59BjnZ6I9b/8VYUBol0AOiUEggG8XJEAzaDGxovH4opaWtAkpQSLwCQCRJ2A60gzfs1iXgAnFqQhQAdbKAsGwCtBMFM35xNq8+7a5XiMPGG1uKw6gEpUoiVJSTDalJAkJtANx8alvCyFZZtTbQpxHbPEuNPocVqS/dSdglUpOpNpHliJ40h1VevLuqjFt7VR/BKTt8D++4pO9P1MmTcu2VzTPAjxCwpX3KrcPS/z4fCmGCRceNQ+f1oZYaBxg9CTmI0BM2SnQYNoKpgetXYnF+ERZRUCfThPSTSIr8lhAVEcN4+NF5qshRi0KCfaQK89GHJo+IwvFZnqnRYAwP8ASkCT7m1LMbi5JJMA9bmYJn4Ae1dxS4UQOcfCaTYl4+Ec1KJ9ot6U6FabFzsZDMcwEEDiTJ9qROYwke1WPqt986DVWnVWkis3k+SqTzqfd6t7ihS4ZPTjRuEaCom4tbhuae1gjA5yZUJJAKiEqUkcVWMX6WNFjChbiADrlImOKoEe/AehqWTiFtxbUQD6GZpz2IylDzvdrkp1LkTuAZ0nodjVdfNMOEdzSPSsoy1ksM+R4JQAlwgGQOI4U0SgDYR6V8yylICUgJAEAAQAOQHAV86bVpGskkU4jHJQJNLcT2naR+b/AIif0NZPtpillaEa1BJUSdJiYTaazS1GU3Jtpufu96u16bcssrWX4eEegYntmgAkGeFQwvbNJA4msJiZS2SCeHpUlqhAI3qx5WOCv5mWTbPdp9RBi1j0A4VNjten19fWsGzcwTtapOMBElO4/ep8rE7zEj08Z+zoK1L0pHOvNMd2oZwbKnlqLrzskJkJ4kyq26zuAOHCqsRmbqdKkrKSmdj0486KxeCaehTrLa1wBqKbxy5VQu+H72ueB8dUuMrkx/ZXsfiMbjE4nGtw1/3NKkgBfJITbSnjtsK9gbyjANqC0YNhKgLENp+Qisjm2PWhWhJgR7m3GkDmZOT5jvzNXIaNYwKlqn2z2ROeDlViM9R614oM5eIjWfYkfrXU5u6k2Wfcmi8kvchaqR7cjOUHpQ+d4JnFsqaUoCbpVElKuCgD9wTXmWFzh3SDq+v70wwOfumJIN44/vSJaT6h+ZysNH2N/D3FaT/2lJSSoFKjqUOUFPyms+5gkxBF78OM2FeiZZmSzBmvsz7MMYgFxQKFXnQdIVuZUCCCetZd+l28xYDrjJZieXu5eNMkXEeEclc/QiuIy4pVTbRpUpMzCtN45A8B1q1bY/ljmHCfYWrN8RxeGI8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http://www.hurtom.com/portal/wp-content/uploads/2013/06/ukraine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143380"/>
            <a:ext cx="3552825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інтеграційних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процесах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864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Зі здобуттям незалежності Україна прагне увійти до світового співтовариства як його повноправний член і стати активним учасником міжнародної політики.</a:t>
            </a:r>
          </a:p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Сьогодні Україну визнали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150 держав світу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понад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встановили з нею дипломатичні відносини. Україна уклала низку рівноправних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двосторонніх міждержавних договорів, є членом ООН.</a:t>
            </a:r>
          </a:p>
          <a:p>
            <a:pPr indent="92075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 сучасному етапі Україна посідала провідні позиції з постачання на світовий ринок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текстилю, металу та металовиробів, сільгосппродукції, зброї тощо.</a:t>
            </a:r>
          </a:p>
        </p:txBody>
      </p:sp>
      <p:pic>
        <p:nvPicPr>
          <p:cNvPr id="22530" name="Picture 2" descr="http://mignews.com.ua/files/pictures/201307/1375189252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876"/>
            <a:ext cx="2986084" cy="2855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http://podrobnosti.ua/upload/news/2010/02/18/667019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00504"/>
            <a:ext cx="3214686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3"/>
            <a:ext cx="4857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uk-UA" sz="20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Існує ціла низка недоліків у розвитку інтеграційних процесів:</a:t>
            </a:r>
          </a:p>
          <a:p>
            <a:pPr indent="8255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1. Слабо розвинений внутрішній ринок унаслідок низької купівельної спроможності населення.</a:t>
            </a:r>
          </a:p>
          <a:p>
            <a:pPr indent="8255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2. Недостатня продуманість проведення реформ.</a:t>
            </a:r>
          </a:p>
          <a:p>
            <a:pPr indent="8255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3. Відплив робочої сили за кордон.</a:t>
            </a:r>
          </a:p>
          <a:p>
            <a:pPr indent="8255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4. Зовнішня фінансова заборгованість.</a:t>
            </a:r>
          </a:p>
          <a:p>
            <a:pPr indent="8255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5. Низький рівень приходу іноземних інвестицій.</a:t>
            </a:r>
          </a:p>
          <a:p>
            <a:pPr indent="8255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Україна </a:t>
            </a:r>
            <a:r>
              <a:rPr lang="uk-UA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прагне вступити до ЄС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але для цього потрібно провести цілу низку реформ,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досягти високих цивілізованих стандартів економічного й політичного розвитку, дотримання принципів демократії, прав людини та свободи слова.</a:t>
            </a:r>
          </a:p>
        </p:txBody>
      </p:sp>
      <p:pic>
        <p:nvPicPr>
          <p:cNvPr id="23554" name="Picture 2" descr="http://m.ruvr.ru/data/2013/04/24/1328646638/4ukrde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876"/>
            <a:ext cx="3923758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://mydim.ua/pub/images/1a8725dcd2757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290"/>
            <a:ext cx="3947469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520485_templa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D3ED879-E6EC-4B7E-88EA-886ADC44F9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TP102520485_template</Template>
  <TotalTime>144</TotalTime>
  <Words>1087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TP102520485_template</vt:lpstr>
      <vt:lpstr>Україна у світі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Папіш Олександр</dc:creator>
  <cp:lastModifiedBy>Папиш</cp:lastModifiedBy>
  <cp:revision>18</cp:revision>
  <dcterms:created xsi:type="dcterms:W3CDTF">2013-12-08T12:05:30Z</dcterms:created>
  <dcterms:modified xsi:type="dcterms:W3CDTF">2014-05-01T16:31:07Z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TC025204869991</vt:lpwstr>
  </property>
</Properties>
</file>