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8" r:id="rId3"/>
    <p:sldId id="267" r:id="rId4"/>
    <p:sldId id="262"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0000"/>
    <a:srgbClr val="007000"/>
    <a:srgbClr val="004200"/>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8FEB94A-6CC9-4891-B39B-CFA9ADF12653}"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59FA972-6099-4277-AA5F-B7AEE4C6571C}"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4309C19-DF55-4AF9-954A-B33318D59E4F}"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1962A20-D5CB-4214-9D01-3F8043BBB985}"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65F8F5A-8904-4129-A130-667AD242903A}"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9477CC0-3AE2-4A7B-B526-F1FC1E318305}"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C4DB6CD3-25A7-4BE1-82EF-1C498771E99D}"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907331EA-D8B7-47E4-A9CC-43941BD47F72}"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EF9C43EF-1D7E-4257-955C-43DE585BEE96}"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595077E-2D63-43D2-A5F6-9D36E5AAFC21}"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B3B4478-C821-46F1-B915-ADC7AEEDB523}"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D3EEBF0-F39B-407E-8A3B-BCB69BABD477}"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a-traveling.com/ua/article/museum-war" TargetMode="Externa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a-traveling.com/ua/article/kievo-pecherskaya-lavra"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71600" y="2132856"/>
            <a:ext cx="7560840" cy="1569660"/>
          </a:xfrm>
          <a:prstGeom prst="rect">
            <a:avLst/>
          </a:prstGeom>
          <a:noFill/>
        </p:spPr>
        <p:txBody>
          <a:bodyPr wrap="square" rtlCol="0">
            <a:spAutoFit/>
          </a:bodyPr>
          <a:lstStyle/>
          <a:p>
            <a:pPr algn="ctr"/>
            <a:r>
              <a:rPr lang="uk-UA"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Визначні місця Києва та Київської області</a:t>
            </a:r>
            <a:endParaRPr lang="uk-U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txBody>
          <a:bodyPr wrap="square">
            <a:spAutoFit/>
          </a:bodyPr>
          <a:lstStyle/>
          <a:p>
            <a:pPr algn="ctr"/>
            <a:r>
              <a:rPr lang="uk-UA" sz="3600" dirty="0">
                <a:solidFill>
                  <a:srgbClr val="B00000"/>
                </a:solidFill>
              </a:rPr>
              <a:t>Батьківщина-мати</a:t>
            </a:r>
          </a:p>
        </p:txBody>
      </p:sp>
      <p:sp>
        <p:nvSpPr>
          <p:cNvPr id="5" name="Прямоугольник 4"/>
          <p:cNvSpPr/>
          <p:nvPr/>
        </p:nvSpPr>
        <p:spPr>
          <a:xfrm>
            <a:off x="0" y="548680"/>
            <a:ext cx="9144000" cy="1631216"/>
          </a:xfrm>
          <a:prstGeom prst="rect">
            <a:avLst/>
          </a:prstGeom>
        </p:spPr>
        <p:txBody>
          <a:bodyPr wrap="square">
            <a:spAutoFit/>
          </a:bodyPr>
          <a:lstStyle/>
          <a:p>
            <a:r>
              <a:rPr lang="uk-UA" sz="2000" i="1" dirty="0"/>
              <a:t>Статуя </a:t>
            </a:r>
            <a:r>
              <a:rPr lang="uk-UA" sz="2000" i="1" u="sng" dirty="0">
                <a:hlinkClick r:id="rId2" tooltip="Батьківщина-мати"/>
              </a:rPr>
              <a:t>Батьківщина-мати</a:t>
            </a:r>
            <a:r>
              <a:rPr lang="uk-UA" sz="2000" i="1" dirty="0"/>
              <a:t>, встановлена на схилах Дніпра, знаходиться в центральній частині Національного музею історії Великої Вітчизняної війни 1941-1945 років. Займає 8 місце в списку найвищих статуй світу. Її висота перевищує висоту американської статуї Свободи. Загальна висота разом з постаментом складає 102 м</a:t>
            </a:r>
            <a:r>
              <a:rPr lang="uk-UA" sz="2000" i="1" dirty="0" smtClean="0"/>
              <a:t>.</a:t>
            </a:r>
            <a:endParaRPr lang="uk-UA" sz="2000" i="1" dirty="0"/>
          </a:p>
        </p:txBody>
      </p:sp>
      <p:pic>
        <p:nvPicPr>
          <p:cNvPr id="36866" name="Picture 2" descr="Батьківщина-мати"/>
          <p:cNvPicPr>
            <a:picLocks noChangeAspect="1" noChangeArrowheads="1"/>
          </p:cNvPicPr>
          <p:nvPr/>
        </p:nvPicPr>
        <p:blipFill>
          <a:blip r:embed="rId3" cstate="print"/>
          <a:srcRect/>
          <a:stretch>
            <a:fillRect/>
          </a:stretch>
        </p:blipFill>
        <p:spPr bwMode="auto">
          <a:xfrm>
            <a:off x="0" y="2132856"/>
            <a:ext cx="5868144" cy="4725144"/>
          </a:xfrm>
          <a:prstGeom prst="rect">
            <a:avLst/>
          </a:prstGeom>
          <a:noFill/>
        </p:spPr>
      </p:pic>
      <p:pic>
        <p:nvPicPr>
          <p:cNvPr id="36870" name="Picture 6" descr="http://img-fotki.yandex.ru/get/6428/164546209.50/0_91857_fc0be019_XL.jpg"/>
          <p:cNvPicPr>
            <a:picLocks noChangeAspect="1" noChangeArrowheads="1"/>
          </p:cNvPicPr>
          <p:nvPr/>
        </p:nvPicPr>
        <p:blipFill>
          <a:blip r:embed="rId4" cstate="print"/>
          <a:srcRect/>
          <a:stretch>
            <a:fillRect/>
          </a:stretch>
        </p:blipFill>
        <p:spPr bwMode="auto">
          <a:xfrm>
            <a:off x="5580112" y="2132856"/>
            <a:ext cx="3563888" cy="47251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6866"/>
                                        </p:tgtEl>
                                        <p:attrNameLst>
                                          <p:attrName>style.visibility</p:attrName>
                                        </p:attrNameLst>
                                      </p:cBhvr>
                                      <p:to>
                                        <p:strVal val="visible"/>
                                      </p:to>
                                    </p:set>
                                    <p:animEffect transition="in" filter="wheel(4)">
                                      <p:cBhvr>
                                        <p:cTn id="17" dur="2000"/>
                                        <p:tgtEl>
                                          <p:spTgt spid="3686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36870"/>
                                        </p:tgtEl>
                                        <p:attrNameLst>
                                          <p:attrName>style.visibility</p:attrName>
                                        </p:attrNameLst>
                                      </p:cBhvr>
                                      <p:to>
                                        <p:strVal val="visible"/>
                                      </p:to>
                                    </p:set>
                                    <p:animEffect transition="in" filter="wheel(4)">
                                      <p:cBhvr>
                                        <p:cTn id="22" dur="20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txBody>
          <a:bodyPr wrap="square">
            <a:spAutoFit/>
          </a:bodyPr>
          <a:lstStyle/>
          <a:p>
            <a:pPr algn="ctr"/>
            <a:r>
              <a:rPr lang="uk-UA" sz="3600" dirty="0">
                <a:solidFill>
                  <a:srgbClr val="B00000"/>
                </a:solidFill>
              </a:rPr>
              <a:t>"Мамаєва Слобода"</a:t>
            </a:r>
          </a:p>
        </p:txBody>
      </p:sp>
      <p:sp>
        <p:nvSpPr>
          <p:cNvPr id="5" name="Прямоугольник 4"/>
          <p:cNvSpPr/>
          <p:nvPr/>
        </p:nvSpPr>
        <p:spPr>
          <a:xfrm>
            <a:off x="0" y="548681"/>
            <a:ext cx="9144000" cy="1938992"/>
          </a:xfrm>
          <a:prstGeom prst="rect">
            <a:avLst/>
          </a:prstGeom>
        </p:spPr>
        <p:txBody>
          <a:bodyPr wrap="square">
            <a:spAutoFit/>
          </a:bodyPr>
          <a:lstStyle/>
          <a:p>
            <a:r>
              <a:rPr lang="uk-UA" sz="2400" i="1" dirty="0"/>
              <a:t>Це урочище, розташоване у витоків р. Либідь. Три століття тому воно належало Михайлівському Золотоверхому монастирю. Зараз це музейний комплекс. Слобода це козацьке поселення </a:t>
            </a:r>
            <a:r>
              <a:rPr lang="en-US" sz="2400" i="1" dirty="0"/>
              <a:t>XVII - XVIII </a:t>
            </a:r>
            <a:r>
              <a:rPr lang="uk-UA" sz="2400" i="1" dirty="0"/>
              <a:t>століть, унікальний комплекс, єдиний у своєму роді в Україні! Налічує більше 90 різних об'єктів.</a:t>
            </a:r>
          </a:p>
        </p:txBody>
      </p:sp>
      <p:pic>
        <p:nvPicPr>
          <p:cNvPr id="37892" name="Picture 4" descr="http://www.argo-club.com/images/mamaeva_3.jpg"/>
          <p:cNvPicPr>
            <a:picLocks noChangeAspect="1" noChangeArrowheads="1"/>
          </p:cNvPicPr>
          <p:nvPr/>
        </p:nvPicPr>
        <p:blipFill>
          <a:blip r:embed="rId2" cstate="print"/>
          <a:srcRect/>
          <a:stretch>
            <a:fillRect/>
          </a:stretch>
        </p:blipFill>
        <p:spPr bwMode="auto">
          <a:xfrm>
            <a:off x="0" y="2492896"/>
            <a:ext cx="9144000" cy="43651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7892"/>
                                        </p:tgtEl>
                                        <p:attrNameLst>
                                          <p:attrName>style.visibility</p:attrName>
                                        </p:attrNameLst>
                                      </p:cBhvr>
                                      <p:to>
                                        <p:strVal val="visible"/>
                                      </p:to>
                                    </p:set>
                                    <p:animEffect transition="in" filter="diamond(in)">
                                      <p:cBhvr>
                                        <p:cTn id="17" dur="2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47664" y="2132856"/>
            <a:ext cx="640871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Київська область</a:t>
            </a:r>
            <a:endParaRPr lang="uk-UA"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txBody>
          <a:bodyPr wrap="square">
            <a:spAutoFit/>
          </a:bodyPr>
          <a:lstStyle/>
          <a:p>
            <a:pPr algn="ctr"/>
            <a:r>
              <a:rPr lang="uk-UA" sz="3600" dirty="0" smtClean="0">
                <a:solidFill>
                  <a:srgbClr val="B00000"/>
                </a:solidFill>
              </a:rPr>
              <a:t>Свято-Покровська церква</a:t>
            </a:r>
            <a:endParaRPr lang="uk-UA" sz="3600" dirty="0">
              <a:solidFill>
                <a:srgbClr val="B00000"/>
              </a:solidFill>
            </a:endParaRPr>
          </a:p>
        </p:txBody>
      </p:sp>
      <p:sp>
        <p:nvSpPr>
          <p:cNvPr id="5" name="Прямоугольник 4"/>
          <p:cNvSpPr/>
          <p:nvPr/>
        </p:nvSpPr>
        <p:spPr>
          <a:xfrm>
            <a:off x="0" y="548681"/>
            <a:ext cx="9144000" cy="2554545"/>
          </a:xfrm>
          <a:prstGeom prst="rect">
            <a:avLst/>
          </a:prstGeom>
        </p:spPr>
        <p:txBody>
          <a:bodyPr wrap="square">
            <a:spAutoFit/>
          </a:bodyPr>
          <a:lstStyle/>
          <a:p>
            <a:r>
              <a:rPr lang="uk-UA" sz="2000" i="1" dirty="0" err="1"/>
              <a:t>Гребінківчани</a:t>
            </a:r>
            <a:r>
              <a:rPr lang="uk-UA" sz="2000" i="1" dirty="0"/>
              <a:t> дуже шанували Діву Марію як Матір Божу, як непорочну Діву і як Заступницю свою перед Богом. У постійній боротьбі з татарами, які часто набігали на село, їм важко було б вистояти без віри в Боже заступництво. Саме символом такої опіки вони вважали Покров Пречистої Діви. Тож і побудували в селі Свято-Покровську церкву. Точну дату побудови першої сільської церкви встановити не вдалося, але відомо, що в 1730 році після руїн старої церкви </a:t>
            </a:r>
            <a:r>
              <a:rPr lang="uk-UA" sz="2000" i="1" dirty="0" err="1"/>
              <a:t>сільчани</a:t>
            </a:r>
            <a:r>
              <a:rPr lang="uk-UA" sz="2000" i="1" dirty="0"/>
              <a:t> побудували нову дерев’яну церкву</a:t>
            </a:r>
            <a:r>
              <a:rPr lang="uk-UA" sz="2000" i="1" dirty="0" smtClean="0"/>
              <a:t>.</a:t>
            </a:r>
            <a:r>
              <a:rPr lang="ru-RU" sz="2000" dirty="0"/>
              <a:t> </a:t>
            </a:r>
            <a:r>
              <a:rPr lang="ru-RU" sz="2000" i="1" dirty="0"/>
              <a:t>В 1914 </a:t>
            </a:r>
            <a:r>
              <a:rPr lang="ru-RU" sz="2000" i="1" dirty="0" err="1"/>
              <a:t>році</a:t>
            </a:r>
            <a:r>
              <a:rPr lang="ru-RU" sz="2000" i="1" dirty="0"/>
              <a:t> настоятелем </a:t>
            </a:r>
            <a:r>
              <a:rPr lang="ru-RU" sz="2000" i="1" dirty="0" err="1"/>
              <a:t>Свято-Покровської</a:t>
            </a:r>
            <a:r>
              <a:rPr lang="ru-RU" sz="2000" i="1" dirty="0"/>
              <a:t> церкви у </a:t>
            </a:r>
            <a:r>
              <a:rPr lang="ru-RU" sz="2000" i="1" dirty="0" err="1"/>
              <a:t>Гребінках</a:t>
            </a:r>
            <a:r>
              <a:rPr lang="ru-RU" sz="2000" i="1" dirty="0"/>
              <a:t> </a:t>
            </a:r>
            <a:r>
              <a:rPr lang="ru-RU" sz="2000" i="1" dirty="0" err="1"/>
              <a:t>був</a:t>
            </a:r>
            <a:r>
              <a:rPr lang="ru-RU" sz="2000" i="1" dirty="0"/>
              <a:t> </a:t>
            </a:r>
            <a:r>
              <a:rPr lang="ru-RU" sz="2000" i="1" dirty="0" err="1"/>
              <a:t>Трегуб</a:t>
            </a:r>
            <a:r>
              <a:rPr lang="ru-RU" sz="2000" i="1" dirty="0"/>
              <a:t> </a:t>
            </a:r>
            <a:r>
              <a:rPr lang="ru-RU" sz="2000" i="1" dirty="0" err="1"/>
              <a:t>Софрон</a:t>
            </a:r>
            <a:r>
              <a:rPr lang="ru-RU" sz="2000" i="1" dirty="0"/>
              <a:t> </a:t>
            </a:r>
            <a:r>
              <a:rPr lang="ru-RU" sz="2000" i="1" dirty="0" err="1"/>
              <a:t>Іванович</a:t>
            </a:r>
            <a:r>
              <a:rPr lang="ru-RU" sz="2000" i="1" dirty="0"/>
              <a:t>.</a:t>
            </a:r>
            <a:endParaRPr lang="uk-UA" sz="2000" i="1" dirty="0"/>
          </a:p>
        </p:txBody>
      </p:sp>
      <p:pic>
        <p:nvPicPr>
          <p:cNvPr id="38914" name="Picture 2" descr="http://grebinky.org.ua/wp-content/gallery/budivli/grebin.jpg"/>
          <p:cNvPicPr>
            <a:picLocks noChangeAspect="1" noChangeArrowheads="1"/>
          </p:cNvPicPr>
          <p:nvPr/>
        </p:nvPicPr>
        <p:blipFill>
          <a:blip r:embed="rId2" cstate="print"/>
          <a:srcRect/>
          <a:stretch>
            <a:fillRect/>
          </a:stretch>
        </p:blipFill>
        <p:spPr bwMode="auto">
          <a:xfrm>
            <a:off x="0" y="3141662"/>
            <a:ext cx="3995936" cy="3716338"/>
          </a:xfrm>
          <a:prstGeom prst="rect">
            <a:avLst/>
          </a:prstGeom>
          <a:noFill/>
        </p:spPr>
      </p:pic>
      <p:pic>
        <p:nvPicPr>
          <p:cNvPr id="38916" name="Picture 4" descr="http://www.vasilkov.info/index.php?go=gallery&amp;file=thumb&amp;mode=view&amp;id=1595"/>
          <p:cNvPicPr>
            <a:picLocks noChangeAspect="1" noChangeArrowheads="1"/>
          </p:cNvPicPr>
          <p:nvPr/>
        </p:nvPicPr>
        <p:blipFill>
          <a:blip r:embed="rId3" cstate="print"/>
          <a:srcRect/>
          <a:stretch>
            <a:fillRect/>
          </a:stretch>
        </p:blipFill>
        <p:spPr bwMode="auto">
          <a:xfrm>
            <a:off x="3995937" y="3140968"/>
            <a:ext cx="5148064" cy="37170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8914"/>
                                        </p:tgtEl>
                                        <p:attrNameLst>
                                          <p:attrName>style.visibility</p:attrName>
                                        </p:attrNameLst>
                                      </p:cBhvr>
                                      <p:to>
                                        <p:strVal val="visible"/>
                                      </p:to>
                                    </p:set>
                                    <p:animEffect transition="in" filter="dissolve">
                                      <p:cBhvr>
                                        <p:cTn id="17" dur="500"/>
                                        <p:tgtEl>
                                          <p:spTgt spid="389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8916"/>
                                        </p:tgtEl>
                                        <p:attrNameLst>
                                          <p:attrName>style.visibility</p:attrName>
                                        </p:attrNameLst>
                                      </p:cBhvr>
                                      <p:to>
                                        <p:strVal val="visible"/>
                                      </p:to>
                                    </p:set>
                                    <p:animEffect transition="in" filter="dissolve">
                                      <p:cBhvr>
                                        <p:cTn id="22"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584775"/>
          </a:xfrm>
          <a:prstGeom prst="rect">
            <a:avLst/>
          </a:prstGeom>
        </p:spPr>
        <p:txBody>
          <a:bodyPr wrap="square">
            <a:spAutoFit/>
          </a:bodyPr>
          <a:lstStyle/>
          <a:p>
            <a:pPr algn="ctr"/>
            <a:r>
              <a:rPr lang="uk-UA" sz="3200" b="1" dirty="0">
                <a:solidFill>
                  <a:srgbClr val="B00000"/>
                </a:solidFill>
              </a:rPr>
              <a:t>ЦЕРКВА РІЗДВА ПРИСВЯТОЇ БОГОРОДИЦІ</a:t>
            </a:r>
            <a:endParaRPr lang="uk-UA" sz="3200" dirty="0">
              <a:solidFill>
                <a:srgbClr val="B00000"/>
              </a:solidFill>
            </a:endParaRPr>
          </a:p>
        </p:txBody>
      </p:sp>
      <p:sp>
        <p:nvSpPr>
          <p:cNvPr id="5" name="Прямоугольник 4"/>
          <p:cNvSpPr/>
          <p:nvPr/>
        </p:nvSpPr>
        <p:spPr>
          <a:xfrm>
            <a:off x="0" y="548680"/>
            <a:ext cx="9144000" cy="2246769"/>
          </a:xfrm>
          <a:prstGeom prst="rect">
            <a:avLst/>
          </a:prstGeom>
        </p:spPr>
        <p:txBody>
          <a:bodyPr wrap="square">
            <a:spAutoFit/>
          </a:bodyPr>
          <a:lstStyle/>
          <a:p>
            <a:r>
              <a:rPr lang="uk-UA" sz="2000" i="1" dirty="0"/>
              <a:t>В центрі села Ковалівки височіє православний храм – Церква Різдва Пресвятої </a:t>
            </a:r>
            <a:r>
              <a:rPr lang="uk-UA" sz="2000" i="1" dirty="0" smtClean="0"/>
              <a:t>Богородиці. Будівництво </a:t>
            </a:r>
            <a:r>
              <a:rPr lang="uk-UA" sz="2000" i="1" dirty="0"/>
              <a:t>було розпочато влітку 1996 </a:t>
            </a:r>
            <a:r>
              <a:rPr lang="uk-UA" sz="2000" i="1" dirty="0" smtClean="0"/>
              <a:t>року. Храм </a:t>
            </a:r>
            <a:r>
              <a:rPr lang="uk-UA" sz="2000" i="1" dirty="0"/>
              <a:t>побудований за кошти господарства. Архітектор Антонюк А.Є. і група художників під керівництвом </a:t>
            </a:r>
            <a:r>
              <a:rPr lang="uk-UA" sz="2000" i="1" dirty="0" err="1"/>
              <a:t>Мамедова</a:t>
            </a:r>
            <a:r>
              <a:rPr lang="uk-UA" sz="2000" i="1" dirty="0"/>
              <a:t> В.Т. доклали всіх зусиль, щоб ця церква стала справжнім витвором мистецтва</a:t>
            </a:r>
            <a:r>
              <a:rPr lang="uk-UA" sz="2000" i="1" dirty="0" smtClean="0"/>
              <a:t>. </a:t>
            </a:r>
            <a:r>
              <a:rPr lang="ru-RU" sz="2000" i="1" dirty="0"/>
              <a:t>Храм </a:t>
            </a:r>
            <a:r>
              <a:rPr lang="ru-RU" sz="2000" i="1" dirty="0" err="1"/>
              <a:t>побудований</a:t>
            </a:r>
            <a:r>
              <a:rPr lang="ru-RU" sz="2000" i="1" dirty="0"/>
              <a:t> у </a:t>
            </a:r>
            <a:r>
              <a:rPr lang="ru-RU" sz="2000" i="1" dirty="0" err="1"/>
              <a:t>вигляді</a:t>
            </a:r>
            <a:r>
              <a:rPr lang="ru-RU" sz="2000" i="1" dirty="0"/>
              <a:t> корабля. </a:t>
            </a:r>
            <a:r>
              <a:rPr lang="ru-RU" sz="2000" i="1" dirty="0" err="1"/>
              <a:t>Його</a:t>
            </a:r>
            <a:r>
              <a:rPr lang="ru-RU" sz="2000" i="1" dirty="0"/>
              <a:t> </a:t>
            </a:r>
            <a:r>
              <a:rPr lang="ru-RU" sz="2000" i="1" dirty="0" err="1"/>
              <a:t>розташування</a:t>
            </a:r>
            <a:r>
              <a:rPr lang="ru-RU" sz="2000" i="1" dirty="0"/>
              <a:t> на </a:t>
            </a:r>
            <a:r>
              <a:rPr lang="ru-RU" sz="2000" i="1" dirty="0" err="1"/>
              <a:t>березі</a:t>
            </a:r>
            <a:r>
              <a:rPr lang="ru-RU" sz="2000" i="1" dirty="0"/>
              <a:t> </a:t>
            </a:r>
            <a:r>
              <a:rPr lang="ru-RU" sz="2000" i="1" dirty="0" err="1"/>
              <a:t>мальовничого</a:t>
            </a:r>
            <a:r>
              <a:rPr lang="ru-RU" sz="2000" i="1" dirty="0"/>
              <a:t> озера в </a:t>
            </a:r>
            <a:r>
              <a:rPr lang="ru-RU" sz="2000" i="1" dirty="0" err="1"/>
              <a:t>центрі</a:t>
            </a:r>
            <a:r>
              <a:rPr lang="ru-RU" sz="2000" i="1" dirty="0"/>
              <a:t> села </a:t>
            </a:r>
            <a:r>
              <a:rPr lang="ru-RU" sz="2000" i="1" dirty="0" err="1"/>
              <a:t>символізує</a:t>
            </a:r>
            <a:r>
              <a:rPr lang="ru-RU" sz="2000" i="1" dirty="0"/>
              <a:t> шлях, </a:t>
            </a:r>
            <a:r>
              <a:rPr lang="ru-RU" sz="2000" i="1" dirty="0" err="1"/>
              <a:t>яким</a:t>
            </a:r>
            <a:r>
              <a:rPr lang="ru-RU" sz="2000" i="1" dirty="0"/>
              <a:t> ми </a:t>
            </a:r>
            <a:r>
              <a:rPr lang="ru-RU" sz="2000" i="1" dirty="0" err="1"/>
              <a:t>дістаємось</a:t>
            </a:r>
            <a:r>
              <a:rPr lang="ru-RU" sz="2000" i="1" dirty="0"/>
              <a:t> вершин </a:t>
            </a:r>
            <a:r>
              <a:rPr lang="ru-RU" sz="2000" i="1" dirty="0" err="1"/>
              <a:t>духовності</a:t>
            </a:r>
            <a:r>
              <a:rPr lang="ru-RU" sz="2000" i="1" dirty="0"/>
              <a:t> </a:t>
            </a:r>
            <a:r>
              <a:rPr lang="ru-RU" sz="2000" i="1" dirty="0" err="1"/>
              <a:t>і</a:t>
            </a:r>
            <a:r>
              <a:rPr lang="ru-RU" sz="2000" i="1" dirty="0"/>
              <a:t> </a:t>
            </a:r>
            <a:r>
              <a:rPr lang="ru-RU" sz="2000" i="1" dirty="0" err="1"/>
              <a:t>моралі</a:t>
            </a:r>
            <a:r>
              <a:rPr lang="ru-RU" sz="2000" i="1" dirty="0"/>
              <a:t>.</a:t>
            </a:r>
            <a:endParaRPr lang="uk-UA" sz="2000" i="1" dirty="0"/>
          </a:p>
        </p:txBody>
      </p:sp>
      <p:pic>
        <p:nvPicPr>
          <p:cNvPr id="40962" name="Picture 2" descr="http://www.kovalivka.net.ua/images/tserkva/pic02_big.jpg"/>
          <p:cNvPicPr>
            <a:picLocks noChangeAspect="1" noChangeArrowheads="1"/>
          </p:cNvPicPr>
          <p:nvPr/>
        </p:nvPicPr>
        <p:blipFill>
          <a:blip r:embed="rId2" cstate="print"/>
          <a:srcRect/>
          <a:stretch>
            <a:fillRect/>
          </a:stretch>
        </p:blipFill>
        <p:spPr bwMode="auto">
          <a:xfrm>
            <a:off x="-1" y="2780928"/>
            <a:ext cx="5454277" cy="4077072"/>
          </a:xfrm>
          <a:prstGeom prst="rect">
            <a:avLst/>
          </a:prstGeom>
          <a:noFill/>
        </p:spPr>
      </p:pic>
      <p:pic>
        <p:nvPicPr>
          <p:cNvPr id="40964" name="Picture 4" descr="http://www.kovalivka.net.ua/images/tserkva/pic06_big.jpg"/>
          <p:cNvPicPr>
            <a:picLocks noChangeAspect="1" noChangeArrowheads="1"/>
          </p:cNvPicPr>
          <p:nvPr/>
        </p:nvPicPr>
        <p:blipFill>
          <a:blip r:embed="rId3" cstate="print"/>
          <a:srcRect/>
          <a:stretch>
            <a:fillRect/>
          </a:stretch>
        </p:blipFill>
        <p:spPr bwMode="auto">
          <a:xfrm>
            <a:off x="5423694" y="2780928"/>
            <a:ext cx="3720305" cy="4077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40962"/>
                                        </p:tgtEl>
                                        <p:attrNameLst>
                                          <p:attrName>style.visibility</p:attrName>
                                        </p:attrNameLst>
                                      </p:cBhvr>
                                      <p:to>
                                        <p:strVal val="visible"/>
                                      </p:to>
                                    </p:set>
                                    <p:animEffect transition="in" filter="barn(inHorizontal)">
                                      <p:cBhvr>
                                        <p:cTn id="17" dur="500"/>
                                        <p:tgtEl>
                                          <p:spTgt spid="4096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40964"/>
                                        </p:tgtEl>
                                        <p:attrNameLst>
                                          <p:attrName>style.visibility</p:attrName>
                                        </p:attrNameLst>
                                      </p:cBhvr>
                                      <p:to>
                                        <p:strVal val="visible"/>
                                      </p:to>
                                    </p:set>
                                    <p:animEffect transition="in" filter="barn(inHorizontal)">
                                      <p:cBhvr>
                                        <p:cTn id="22"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20688"/>
            <a:ext cx="9144000" cy="2862322"/>
          </a:xfrm>
          <a:prstGeom prst="rect">
            <a:avLst/>
          </a:prstGeom>
        </p:spPr>
        <p:txBody>
          <a:bodyPr wrap="square">
            <a:spAutoFit/>
          </a:bodyPr>
          <a:lstStyle/>
          <a:p>
            <a:r>
              <a:rPr lang="uk-UA" sz="2000" i="1" dirty="0"/>
              <a:t>Поряд з православним храмом – церквою Різдва Пресвятої Богородиці височіє пам'ятник політичному і церковному діячеві </a:t>
            </a:r>
            <a:r>
              <a:rPr lang="en-US" sz="2000" i="1" dirty="0"/>
              <a:t>XVII </a:t>
            </a:r>
            <a:r>
              <a:rPr lang="uk-UA" sz="2000" i="1" dirty="0"/>
              <a:t>ст. Петру </a:t>
            </a:r>
            <a:r>
              <a:rPr lang="uk-UA" sz="2000" i="1" dirty="0" err="1"/>
              <a:t>Симеоновичу</a:t>
            </a:r>
            <a:r>
              <a:rPr lang="uk-UA" sz="2000" i="1" dirty="0"/>
              <a:t> </a:t>
            </a:r>
            <a:r>
              <a:rPr lang="uk-UA" sz="2000" i="1" dirty="0" smtClean="0"/>
              <a:t>Могилі. Це </a:t>
            </a:r>
            <a:r>
              <a:rPr lang="uk-UA" sz="2000" i="1" dirty="0"/>
              <a:t>єдиний пам'ятник П. Могилі на території </a:t>
            </a:r>
            <a:r>
              <a:rPr lang="uk-UA" sz="2000" i="1" dirty="0" smtClean="0"/>
              <a:t>України. Він </a:t>
            </a:r>
            <a:r>
              <a:rPr lang="uk-UA" sz="2000" i="1" dirty="0"/>
              <a:t>був побудований і відкритий в 1997 році разом із православним </a:t>
            </a:r>
            <a:r>
              <a:rPr lang="uk-UA" sz="2000" i="1" dirty="0" smtClean="0"/>
              <a:t>храмом. З </a:t>
            </a:r>
            <a:r>
              <a:rPr lang="uk-UA" sz="2000" i="1" dirty="0"/>
              <a:t>ім'ям Петра Могили історія українського народу пов'язує церковні реформи та реформи шкільництва</a:t>
            </a:r>
            <a:r>
              <a:rPr lang="uk-UA" sz="2000" i="1" dirty="0" smtClean="0"/>
              <a:t>.</a:t>
            </a:r>
            <a:r>
              <a:rPr lang="ru-RU" sz="2000" i="1" dirty="0"/>
              <a:t> Петро Могила </a:t>
            </a:r>
            <a:r>
              <a:rPr lang="ru-RU" sz="2000" i="1" dirty="0" err="1"/>
              <a:t>тримає</a:t>
            </a:r>
            <a:r>
              <a:rPr lang="ru-RU" sz="2000" i="1" dirty="0"/>
              <a:t> в руках </a:t>
            </a:r>
            <a:r>
              <a:rPr lang="ru-RU" sz="2000" i="1" dirty="0" err="1"/>
              <a:t>церковну</a:t>
            </a:r>
            <a:r>
              <a:rPr lang="ru-RU" sz="2000" i="1" dirty="0"/>
              <a:t> книгу – Требник, в </a:t>
            </a:r>
            <a:r>
              <a:rPr lang="ru-RU" sz="2000" i="1" dirty="0" err="1"/>
              <a:t>якій</a:t>
            </a:r>
            <a:r>
              <a:rPr lang="ru-RU" sz="2000" i="1" dirty="0"/>
              <a:t> </a:t>
            </a:r>
            <a:r>
              <a:rPr lang="ru-RU" sz="2000" i="1" dirty="0" err="1"/>
              <a:t>містилися</a:t>
            </a:r>
            <a:r>
              <a:rPr lang="ru-RU" sz="2000" i="1" dirty="0"/>
              <a:t> </a:t>
            </a:r>
            <a:r>
              <a:rPr lang="ru-RU" sz="2000" i="1" dirty="0" err="1"/>
              <a:t>молитви</a:t>
            </a:r>
            <a:r>
              <a:rPr lang="ru-RU" sz="2000" i="1" dirty="0"/>
              <a:t> до кожного обряду (</a:t>
            </a:r>
            <a:r>
              <a:rPr lang="ru-RU" sz="2000" i="1" dirty="0" err="1"/>
              <a:t>треби</a:t>
            </a:r>
            <a:r>
              <a:rPr lang="ru-RU" sz="2000" i="1" dirty="0"/>
              <a:t>). </a:t>
            </a:r>
            <a:r>
              <a:rPr lang="ru-RU" sz="2000" i="1" dirty="0" err="1"/>
              <a:t>Саме</a:t>
            </a:r>
            <a:r>
              <a:rPr lang="ru-RU" sz="2000" i="1" dirty="0"/>
              <a:t> П. Могила </a:t>
            </a:r>
            <a:r>
              <a:rPr lang="ru-RU" sz="2000" i="1" dirty="0" err="1"/>
              <a:t>і</a:t>
            </a:r>
            <a:r>
              <a:rPr lang="ru-RU" sz="2000" i="1" dirty="0"/>
              <a:t> </a:t>
            </a:r>
            <a:r>
              <a:rPr lang="ru-RU" sz="2000" i="1" dirty="0" err="1"/>
              <a:t>упорядкував</a:t>
            </a:r>
            <a:r>
              <a:rPr lang="ru-RU" sz="2000" i="1" dirty="0"/>
              <a:t> </a:t>
            </a:r>
            <a:r>
              <a:rPr lang="ru-RU" sz="2000" i="1" dirty="0" err="1"/>
              <a:t>треби</a:t>
            </a:r>
            <a:r>
              <a:rPr lang="ru-RU" sz="2000" i="1" dirty="0"/>
              <a:t>, </a:t>
            </a:r>
            <a:r>
              <a:rPr lang="ru-RU" sz="2000" i="1" dirty="0" err="1"/>
              <a:t>відокремивши</a:t>
            </a:r>
            <a:r>
              <a:rPr lang="ru-RU" sz="2000" i="1" dirty="0"/>
              <a:t> </a:t>
            </a:r>
            <a:r>
              <a:rPr lang="ru-RU" sz="2000" i="1" dirty="0" err="1"/>
              <a:t>риси</a:t>
            </a:r>
            <a:r>
              <a:rPr lang="ru-RU" sz="2000" i="1" dirty="0"/>
              <a:t> </a:t>
            </a:r>
            <a:r>
              <a:rPr lang="ru-RU" sz="2000" i="1" dirty="0" err="1"/>
              <a:t>католицтва</a:t>
            </a:r>
            <a:r>
              <a:rPr lang="ru-RU" sz="2000" i="1" dirty="0"/>
              <a:t> </a:t>
            </a:r>
            <a:r>
              <a:rPr lang="ru-RU" sz="2000" i="1" dirty="0" err="1"/>
              <a:t>і</a:t>
            </a:r>
            <a:r>
              <a:rPr lang="ru-RU" sz="2000" i="1" dirty="0"/>
              <a:t> </a:t>
            </a:r>
            <a:r>
              <a:rPr lang="ru-RU" sz="2000" i="1" dirty="0" err="1"/>
              <a:t>православ'я</a:t>
            </a:r>
            <a:r>
              <a:rPr lang="ru-RU" sz="2000" i="1" dirty="0"/>
              <a:t> в них, </a:t>
            </a:r>
            <a:r>
              <a:rPr lang="ru-RU" sz="2000" i="1" dirty="0" err="1"/>
              <a:t>робив</a:t>
            </a:r>
            <a:r>
              <a:rPr lang="ru-RU" sz="2000" i="1" dirty="0"/>
              <a:t> </a:t>
            </a:r>
            <a:r>
              <a:rPr lang="ru-RU" sz="2000" i="1" dirty="0" err="1"/>
              <a:t>переклади</a:t>
            </a:r>
            <a:r>
              <a:rPr lang="ru-RU" sz="2000" i="1" dirty="0"/>
              <a:t> </a:t>
            </a:r>
            <a:r>
              <a:rPr lang="ru-RU" sz="2000" i="1" dirty="0" err="1"/>
              <a:t>Біблії</a:t>
            </a:r>
            <a:r>
              <a:rPr lang="ru-RU" sz="2000" i="1" dirty="0"/>
              <a:t> та </a:t>
            </a:r>
            <a:r>
              <a:rPr lang="ru-RU" sz="2000" i="1" dirty="0" err="1"/>
              <a:t>різних</a:t>
            </a:r>
            <a:r>
              <a:rPr lang="ru-RU" sz="2000" i="1" dirty="0"/>
              <a:t> </a:t>
            </a:r>
            <a:r>
              <a:rPr lang="ru-RU" sz="2000" i="1" dirty="0" err="1"/>
              <a:t>церковних</a:t>
            </a:r>
            <a:r>
              <a:rPr lang="ru-RU" sz="2000" i="1" dirty="0"/>
              <a:t> книг.</a:t>
            </a:r>
            <a:endParaRPr lang="uk-UA" sz="2000" i="1" dirty="0"/>
          </a:p>
        </p:txBody>
      </p:sp>
      <p:sp>
        <p:nvSpPr>
          <p:cNvPr id="5" name="Прямоугольник 4"/>
          <p:cNvSpPr/>
          <p:nvPr/>
        </p:nvSpPr>
        <p:spPr>
          <a:xfrm>
            <a:off x="0" y="0"/>
            <a:ext cx="9144000" cy="646331"/>
          </a:xfrm>
          <a:prstGeom prst="rect">
            <a:avLst/>
          </a:prstGeom>
        </p:spPr>
        <p:txBody>
          <a:bodyPr wrap="square">
            <a:spAutoFit/>
          </a:bodyPr>
          <a:lstStyle/>
          <a:p>
            <a:pPr algn="ctr"/>
            <a:r>
              <a:rPr lang="uk-UA" sz="3600" b="1" dirty="0">
                <a:solidFill>
                  <a:srgbClr val="B00000"/>
                </a:solidFill>
              </a:rPr>
              <a:t>ПАМ'ЯТНИК ПЕТРУ МОГИЛІ</a:t>
            </a:r>
            <a:endParaRPr lang="uk-UA" sz="3600" dirty="0">
              <a:solidFill>
                <a:srgbClr val="B00000"/>
              </a:solidFill>
            </a:endParaRPr>
          </a:p>
        </p:txBody>
      </p:sp>
      <p:pic>
        <p:nvPicPr>
          <p:cNvPr id="41986" name="Picture 2" descr="http://www.kovalivka.net.ua/images/pmpam/pic01_big.jpg"/>
          <p:cNvPicPr>
            <a:picLocks noChangeAspect="1" noChangeArrowheads="1"/>
          </p:cNvPicPr>
          <p:nvPr/>
        </p:nvPicPr>
        <p:blipFill>
          <a:blip r:embed="rId2" cstate="print"/>
          <a:srcRect/>
          <a:stretch>
            <a:fillRect/>
          </a:stretch>
        </p:blipFill>
        <p:spPr bwMode="auto">
          <a:xfrm>
            <a:off x="0" y="3440430"/>
            <a:ext cx="4968552" cy="3417570"/>
          </a:xfrm>
          <a:prstGeom prst="rect">
            <a:avLst/>
          </a:prstGeom>
          <a:noFill/>
        </p:spPr>
      </p:pic>
      <p:pic>
        <p:nvPicPr>
          <p:cNvPr id="41990" name="Picture 6" descr="http://upload.wikimedia.org/wikipedia/uk/0/00/%D0%9F%D0%B5%D1%82%D1%80%D0%BE_%D0%9C%D0%BE%D0%B3%D0%B8%D0%BB%D0%B0.JPG"/>
          <p:cNvPicPr>
            <a:picLocks noChangeAspect="1" noChangeArrowheads="1"/>
          </p:cNvPicPr>
          <p:nvPr/>
        </p:nvPicPr>
        <p:blipFill>
          <a:blip r:embed="rId3" cstate="print"/>
          <a:srcRect/>
          <a:stretch>
            <a:fillRect/>
          </a:stretch>
        </p:blipFill>
        <p:spPr bwMode="auto">
          <a:xfrm>
            <a:off x="4932040" y="3429000"/>
            <a:ext cx="4211960" cy="3428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1986"/>
                                        </p:tgtEl>
                                        <p:attrNameLst>
                                          <p:attrName>style.visibility</p:attrName>
                                        </p:attrNameLst>
                                      </p:cBhvr>
                                      <p:to>
                                        <p:strVal val="visible"/>
                                      </p:to>
                                    </p:set>
                                    <p:animEffect transition="in" filter="diamond(in)">
                                      <p:cBhvr>
                                        <p:cTn id="17" dur="2000"/>
                                        <p:tgtEl>
                                          <p:spTgt spid="4198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1990"/>
                                        </p:tgtEl>
                                        <p:attrNameLst>
                                          <p:attrName>style.visibility</p:attrName>
                                        </p:attrNameLst>
                                      </p:cBhvr>
                                      <p:to>
                                        <p:strVal val="visible"/>
                                      </p:to>
                                    </p:set>
                                    <p:animEffect transition="in" filter="diamond(in)">
                                      <p:cBhvr>
                                        <p:cTn id="22" dur="2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txBody>
          <a:bodyPr wrap="square">
            <a:spAutoFit/>
          </a:bodyPr>
          <a:lstStyle/>
          <a:p>
            <a:pPr algn="ctr"/>
            <a:r>
              <a:rPr lang="uk-UA" sz="3600" b="1" dirty="0">
                <a:solidFill>
                  <a:srgbClr val="B00000"/>
                </a:solidFill>
              </a:rPr>
              <a:t>Музей-садиба І.С.Козловського</a:t>
            </a:r>
            <a:endParaRPr lang="uk-UA" sz="3600" dirty="0">
              <a:solidFill>
                <a:srgbClr val="B00000"/>
              </a:solidFill>
            </a:endParaRPr>
          </a:p>
        </p:txBody>
      </p:sp>
      <p:sp>
        <p:nvSpPr>
          <p:cNvPr id="5" name="Прямоугольник 4"/>
          <p:cNvSpPr/>
          <p:nvPr/>
        </p:nvSpPr>
        <p:spPr>
          <a:xfrm>
            <a:off x="0" y="548680"/>
            <a:ext cx="9144000" cy="2554545"/>
          </a:xfrm>
          <a:prstGeom prst="rect">
            <a:avLst/>
          </a:prstGeom>
        </p:spPr>
        <p:txBody>
          <a:bodyPr wrap="square">
            <a:spAutoFit/>
          </a:bodyPr>
          <a:lstStyle/>
          <a:p>
            <a:r>
              <a:rPr lang="ru-RU" sz="2000" i="1" dirty="0" err="1"/>
              <a:t>Меморіальний</a:t>
            </a:r>
            <a:r>
              <a:rPr lang="ru-RU" sz="2000" i="1" dirty="0"/>
              <a:t> </a:t>
            </a:r>
            <a:r>
              <a:rPr lang="ru-RU" sz="2000" i="1" dirty="0" err="1"/>
              <a:t>музей-садиба</a:t>
            </a:r>
            <a:r>
              <a:rPr lang="ru-RU" sz="2000" i="1" dirty="0"/>
              <a:t> </a:t>
            </a:r>
            <a:r>
              <a:rPr lang="ru-RU" sz="2000" i="1" dirty="0" err="1"/>
              <a:t>Івана</a:t>
            </a:r>
            <a:r>
              <a:rPr lang="ru-RU" sz="2000" i="1" dirty="0"/>
              <a:t> Семеновича </a:t>
            </a:r>
            <a:r>
              <a:rPr lang="ru-RU" sz="2000" i="1" dirty="0" err="1"/>
              <a:t>Козловського</a:t>
            </a:r>
            <a:r>
              <a:rPr lang="ru-RU" sz="2000" i="1" dirty="0"/>
              <a:t> - </a:t>
            </a:r>
            <a:r>
              <a:rPr lang="ru-RU" sz="2000" i="1" dirty="0" err="1"/>
              <a:t>це</a:t>
            </a:r>
            <a:r>
              <a:rPr lang="ru-RU" sz="2000" i="1" dirty="0"/>
              <a:t>  музей  </a:t>
            </a:r>
            <a:r>
              <a:rPr lang="ru-RU" sz="2000" i="1" dirty="0" err="1"/>
              <a:t>присвячений</a:t>
            </a:r>
            <a:r>
              <a:rPr lang="ru-RU" sz="2000" i="1" dirty="0"/>
              <a:t> </a:t>
            </a:r>
            <a:r>
              <a:rPr lang="ru-RU" sz="2000" i="1" dirty="0" err="1"/>
              <a:t>життю</a:t>
            </a:r>
            <a:r>
              <a:rPr lang="ru-RU" sz="2000" i="1" dirty="0"/>
              <a:t> </a:t>
            </a:r>
            <a:r>
              <a:rPr lang="ru-RU" sz="2000" i="1" dirty="0" err="1"/>
              <a:t>і</a:t>
            </a:r>
            <a:r>
              <a:rPr lang="ru-RU" sz="2000" i="1" dirty="0"/>
              <a:t> </a:t>
            </a:r>
            <a:r>
              <a:rPr lang="ru-RU" sz="2000" i="1" dirty="0" err="1"/>
              <a:t>творчості</a:t>
            </a:r>
            <a:r>
              <a:rPr lang="ru-RU" sz="2000" i="1" dirty="0"/>
              <a:t> </a:t>
            </a:r>
            <a:r>
              <a:rPr lang="ru-RU" sz="2000" i="1" dirty="0" err="1"/>
              <a:t>видатного</a:t>
            </a:r>
            <a:r>
              <a:rPr lang="ru-RU" sz="2000" i="1" dirty="0"/>
              <a:t> </a:t>
            </a:r>
            <a:r>
              <a:rPr lang="ru-RU" sz="2000" i="1" dirty="0" err="1"/>
              <a:t>українського</a:t>
            </a:r>
            <a:r>
              <a:rPr lang="ru-RU" sz="2000" i="1" dirty="0"/>
              <a:t> </a:t>
            </a:r>
            <a:r>
              <a:rPr lang="ru-RU" sz="2000" i="1" dirty="0" err="1"/>
              <a:t>співака</a:t>
            </a:r>
            <a:r>
              <a:rPr lang="ru-RU" sz="2000" i="1" dirty="0"/>
              <a:t> </a:t>
            </a:r>
            <a:r>
              <a:rPr lang="ru-RU" sz="2000" i="1" dirty="0" err="1"/>
              <a:t>Івана</a:t>
            </a:r>
            <a:r>
              <a:rPr lang="ru-RU" sz="2000" i="1" dirty="0"/>
              <a:t> Семеновича </a:t>
            </a:r>
            <a:r>
              <a:rPr lang="ru-RU" sz="2000" i="1" dirty="0" err="1" smtClean="0"/>
              <a:t>Козловського</a:t>
            </a:r>
            <a:r>
              <a:rPr lang="ru-RU" sz="2000" i="1" dirty="0" smtClean="0"/>
              <a:t>.</a:t>
            </a:r>
            <a:r>
              <a:rPr lang="ru-RU" sz="2000" i="1" dirty="0"/>
              <a:t> </a:t>
            </a:r>
            <a:r>
              <a:rPr lang="ru-RU" sz="2000" i="1" dirty="0" err="1" smtClean="0"/>
              <a:t>Знаходиться</a:t>
            </a:r>
            <a:r>
              <a:rPr lang="ru-RU" sz="2000" i="1" dirty="0" smtClean="0"/>
              <a:t> </a:t>
            </a:r>
            <a:r>
              <a:rPr lang="ru-RU" sz="2000" i="1" dirty="0" err="1"/>
              <a:t>музей-садиба</a:t>
            </a:r>
            <a:r>
              <a:rPr lang="ru-RU" sz="2000" i="1" dirty="0"/>
              <a:t> в </a:t>
            </a:r>
            <a:r>
              <a:rPr lang="ru-RU" sz="2000" i="1" dirty="0" err="1"/>
              <a:t>селі</a:t>
            </a:r>
            <a:r>
              <a:rPr lang="ru-RU" sz="2000" i="1" dirty="0"/>
              <a:t> </a:t>
            </a:r>
            <a:r>
              <a:rPr lang="ru-RU" sz="2000" i="1" dirty="0" err="1"/>
              <a:t>Мар’янівка</a:t>
            </a:r>
            <a:r>
              <a:rPr lang="ru-RU" sz="2000" i="1" dirty="0"/>
              <a:t> </a:t>
            </a:r>
            <a:r>
              <a:rPr lang="ru-RU" sz="2000" i="1" dirty="0" err="1"/>
              <a:t>Васильківського</a:t>
            </a:r>
            <a:r>
              <a:rPr lang="ru-RU" sz="2000" i="1" dirty="0"/>
              <a:t> району. В </a:t>
            </a:r>
            <a:r>
              <a:rPr lang="ru-RU" sz="2000" i="1" dirty="0" err="1"/>
              <a:t>селі</a:t>
            </a:r>
            <a:r>
              <a:rPr lang="ru-RU" sz="2000" i="1" dirty="0"/>
              <a:t> </a:t>
            </a:r>
            <a:r>
              <a:rPr lang="ru-RU" sz="2000" i="1" dirty="0" err="1"/>
              <a:t>Мар’янівка</a:t>
            </a:r>
            <a:r>
              <a:rPr lang="ru-RU" sz="2000" i="1" dirty="0"/>
              <a:t> минуло </a:t>
            </a:r>
            <a:r>
              <a:rPr lang="ru-RU" sz="2000" i="1" dirty="0" err="1"/>
              <a:t>раннє</a:t>
            </a:r>
            <a:r>
              <a:rPr lang="ru-RU" sz="2000" i="1" dirty="0"/>
              <a:t> </a:t>
            </a:r>
            <a:r>
              <a:rPr lang="ru-RU" sz="2000" i="1" dirty="0" err="1"/>
              <a:t>дитинство</a:t>
            </a:r>
            <a:r>
              <a:rPr lang="ru-RU" sz="2000" i="1" dirty="0"/>
              <a:t> </a:t>
            </a:r>
            <a:r>
              <a:rPr lang="ru-RU" sz="2000" i="1" dirty="0" err="1"/>
              <a:t>Козловського</a:t>
            </a:r>
            <a:r>
              <a:rPr lang="ru-RU" sz="2000" i="1" dirty="0" smtClean="0"/>
              <a:t>. </a:t>
            </a:r>
            <a:r>
              <a:rPr lang="uk-UA" sz="2000" i="1" dirty="0"/>
              <a:t>Основою музею - садиби є стара садиба роду Козловських, що сформувалася в ХІХ столітті. Тут розташовані хата Козловських з музейною експозицією, пам'ятник І. С. Козловському та парк</a:t>
            </a:r>
            <a:r>
              <a:rPr lang="uk-UA" sz="2000" i="1" dirty="0" smtClean="0"/>
              <a:t>. </a:t>
            </a:r>
            <a:r>
              <a:rPr lang="ru-RU" sz="2000" i="1" dirty="0"/>
              <a:t>В </a:t>
            </a:r>
            <a:r>
              <a:rPr lang="ru-RU" sz="2000" i="1" dirty="0" err="1"/>
              <a:t>музеї-садибі</a:t>
            </a:r>
            <a:r>
              <a:rPr lang="ru-RU" sz="2000" i="1" dirty="0"/>
              <a:t> </a:t>
            </a:r>
            <a:r>
              <a:rPr lang="ru-RU" sz="2000" i="1" dirty="0" err="1"/>
              <a:t>постійно</a:t>
            </a:r>
            <a:r>
              <a:rPr lang="ru-RU" sz="2000" i="1" dirty="0"/>
              <a:t> </a:t>
            </a:r>
            <a:r>
              <a:rPr lang="ru-RU" sz="2000" i="1" dirty="0" err="1"/>
              <a:t>проводяться</a:t>
            </a:r>
            <a:r>
              <a:rPr lang="ru-RU" sz="2000" i="1" dirty="0"/>
              <a:t> </a:t>
            </a:r>
            <a:r>
              <a:rPr lang="ru-RU" sz="2000" i="1" dirty="0" err="1"/>
              <a:t>різні</a:t>
            </a:r>
            <a:r>
              <a:rPr lang="ru-RU" sz="2000" i="1" dirty="0"/>
              <a:t> </a:t>
            </a:r>
            <a:r>
              <a:rPr lang="ru-RU" sz="2000" i="1" dirty="0" err="1"/>
              <a:t>фольклорні</a:t>
            </a:r>
            <a:r>
              <a:rPr lang="ru-RU" sz="2000" i="1" dirty="0"/>
              <a:t> </a:t>
            </a:r>
            <a:r>
              <a:rPr lang="ru-RU" sz="2000" i="1" dirty="0" err="1"/>
              <a:t>фестивалі</a:t>
            </a:r>
            <a:r>
              <a:rPr lang="ru-RU" sz="2000" i="1" dirty="0"/>
              <a:t>, </a:t>
            </a:r>
            <a:r>
              <a:rPr lang="ru-RU" sz="2000" i="1" dirty="0" err="1"/>
              <a:t>музичні</a:t>
            </a:r>
            <a:r>
              <a:rPr lang="ru-RU" sz="2000" i="1" dirty="0"/>
              <a:t> </a:t>
            </a:r>
            <a:r>
              <a:rPr lang="ru-RU" sz="2000" i="1" dirty="0" err="1"/>
              <a:t>конкурси</a:t>
            </a:r>
            <a:r>
              <a:rPr lang="ru-RU" sz="2000" i="1" dirty="0"/>
              <a:t>.</a:t>
            </a:r>
            <a:endParaRPr lang="uk-UA" sz="2000" i="1" dirty="0"/>
          </a:p>
        </p:txBody>
      </p:sp>
      <p:pic>
        <p:nvPicPr>
          <p:cNvPr id="43010" name="Picture 2" descr="https://lh5.googleusercontent.com/-xVtS3WUho5w/ThIfq6Pr6tI/AAAAAAAAEXc/HY9kshoqxDg/kozlovskiy_maryanivka_muzey_02.JPG"/>
          <p:cNvPicPr>
            <a:picLocks noChangeAspect="1" noChangeArrowheads="1"/>
          </p:cNvPicPr>
          <p:nvPr/>
        </p:nvPicPr>
        <p:blipFill>
          <a:blip r:embed="rId2" cstate="print"/>
          <a:srcRect/>
          <a:stretch>
            <a:fillRect/>
          </a:stretch>
        </p:blipFill>
        <p:spPr bwMode="auto">
          <a:xfrm>
            <a:off x="0" y="3068960"/>
            <a:ext cx="5004048" cy="3789040"/>
          </a:xfrm>
          <a:prstGeom prst="rect">
            <a:avLst/>
          </a:prstGeom>
          <a:noFill/>
        </p:spPr>
      </p:pic>
      <p:pic>
        <p:nvPicPr>
          <p:cNvPr id="43012" name="Picture 4" descr="http://static.iloveukraine.com.ua/p/0/69/69468/3ea949551ca7cc36b51efb9fd1fb9fe9_600x1000.jpg"/>
          <p:cNvPicPr>
            <a:picLocks noChangeAspect="1" noChangeArrowheads="1"/>
          </p:cNvPicPr>
          <p:nvPr/>
        </p:nvPicPr>
        <p:blipFill>
          <a:blip r:embed="rId3" cstate="print"/>
          <a:srcRect/>
          <a:stretch>
            <a:fillRect/>
          </a:stretch>
        </p:blipFill>
        <p:spPr bwMode="auto">
          <a:xfrm>
            <a:off x="4956042" y="3068960"/>
            <a:ext cx="4187957" cy="37890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010"/>
                                        </p:tgtEl>
                                        <p:attrNameLst>
                                          <p:attrName>style.visibility</p:attrName>
                                        </p:attrNameLst>
                                      </p:cBhvr>
                                      <p:to>
                                        <p:strVal val="visible"/>
                                      </p:to>
                                    </p:set>
                                    <p:animEffect transition="in" filter="blinds(horizontal)">
                                      <p:cBhvr>
                                        <p:cTn id="17" dur="500"/>
                                        <p:tgtEl>
                                          <p:spTgt spid="430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3012"/>
                                        </p:tgtEl>
                                        <p:attrNameLst>
                                          <p:attrName>style.visibility</p:attrName>
                                        </p:attrNameLst>
                                      </p:cBhvr>
                                      <p:to>
                                        <p:strVal val="visible"/>
                                      </p:to>
                                    </p:set>
                                    <p:animEffect transition="in" filter="blinds(horizontal)">
                                      <p:cBhvr>
                                        <p:cTn id="22"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20688"/>
            <a:ext cx="9144000" cy="1938992"/>
          </a:xfrm>
          <a:prstGeom prst="rect">
            <a:avLst/>
          </a:prstGeom>
        </p:spPr>
        <p:txBody>
          <a:bodyPr wrap="square">
            <a:spAutoFit/>
          </a:bodyPr>
          <a:lstStyle/>
          <a:p>
            <a:r>
              <a:rPr lang="ru-RU" sz="2000" i="1" dirty="0" err="1"/>
              <a:t>Найбільш</a:t>
            </a:r>
            <a:r>
              <a:rPr lang="ru-RU" sz="2000" i="1" dirty="0"/>
              <a:t> </a:t>
            </a:r>
            <a:r>
              <a:rPr lang="ru-RU" sz="2000" i="1" dirty="0" err="1"/>
              <a:t>ексклюзивна</a:t>
            </a:r>
            <a:r>
              <a:rPr lang="ru-RU" sz="2000" i="1" dirty="0"/>
              <a:t> </a:t>
            </a:r>
            <a:r>
              <a:rPr lang="ru-RU" sz="2000" i="1" dirty="0" err="1"/>
              <a:t>споруда</a:t>
            </a:r>
            <a:r>
              <a:rPr lang="ru-RU" sz="2000" i="1" dirty="0"/>
              <a:t> - </a:t>
            </a:r>
            <a:r>
              <a:rPr lang="ru-RU" sz="2000" i="1" dirty="0" err="1"/>
              <a:t>це</a:t>
            </a:r>
            <a:r>
              <a:rPr lang="ru-RU" sz="2000" i="1" dirty="0"/>
              <a:t> </a:t>
            </a:r>
            <a:r>
              <a:rPr lang="ru-RU" sz="2000" i="1" dirty="0" err="1"/>
              <a:t>квітковий</a:t>
            </a:r>
            <a:r>
              <a:rPr lang="ru-RU" sz="2000" i="1" dirty="0"/>
              <a:t> </a:t>
            </a:r>
            <a:r>
              <a:rPr lang="ru-RU" sz="2000" i="1" dirty="0" err="1"/>
              <a:t>годинник</a:t>
            </a:r>
            <a:r>
              <a:rPr lang="ru-RU" sz="2000" i="1" dirty="0"/>
              <a:t> (" </a:t>
            </a:r>
            <a:r>
              <a:rPr lang="ru-RU" sz="2000" i="1" dirty="0" err="1"/>
              <a:t>Годинник</a:t>
            </a:r>
            <a:r>
              <a:rPr lang="ru-RU" sz="2000" i="1" dirty="0"/>
              <a:t> </a:t>
            </a:r>
            <a:r>
              <a:rPr lang="ru-RU" sz="2000" i="1" dirty="0" err="1"/>
              <a:t>вічності</a:t>
            </a:r>
            <a:r>
              <a:rPr lang="ru-RU" sz="2000" i="1" dirty="0"/>
              <a:t>" - так </a:t>
            </a:r>
            <a:r>
              <a:rPr lang="ru-RU" sz="2000" i="1" dirty="0" err="1"/>
              <a:t>його</a:t>
            </a:r>
            <a:r>
              <a:rPr lang="ru-RU" sz="2000" i="1" dirty="0"/>
              <a:t> </a:t>
            </a:r>
            <a:r>
              <a:rPr lang="ru-RU" sz="2000" i="1" dirty="0" err="1"/>
              <a:t>називають</a:t>
            </a:r>
            <a:r>
              <a:rPr lang="ru-RU" sz="2000" i="1" dirty="0"/>
              <a:t> </a:t>
            </a:r>
            <a:r>
              <a:rPr lang="ru-RU" sz="2000" i="1" dirty="0" err="1"/>
              <a:t>і</a:t>
            </a:r>
            <a:r>
              <a:rPr lang="ru-RU" sz="2000" i="1" dirty="0"/>
              <a:t> </a:t>
            </a:r>
            <a:r>
              <a:rPr lang="ru-RU" sz="2000" i="1" dirty="0" err="1"/>
              <a:t>жителі</a:t>
            </a:r>
            <a:r>
              <a:rPr lang="ru-RU" sz="2000" i="1" dirty="0"/>
              <a:t> села</a:t>
            </a:r>
            <a:r>
              <a:rPr lang="ru-RU" sz="2000" i="1" dirty="0" smtClean="0"/>
              <a:t>). </a:t>
            </a:r>
            <a:r>
              <a:rPr lang="ru-RU" sz="2000" i="1" dirty="0" err="1"/>
              <a:t>Його</a:t>
            </a:r>
            <a:r>
              <a:rPr lang="ru-RU" sz="2000" i="1" dirty="0"/>
              <a:t> аналоги </a:t>
            </a:r>
            <a:r>
              <a:rPr lang="ru-RU" sz="2000" i="1" dirty="0" err="1"/>
              <a:t>можна</a:t>
            </a:r>
            <a:r>
              <a:rPr lang="ru-RU" sz="2000" i="1" dirty="0"/>
              <a:t> </a:t>
            </a:r>
            <a:r>
              <a:rPr lang="ru-RU" sz="2000" i="1" dirty="0" err="1"/>
              <a:t>зустріти</a:t>
            </a:r>
            <a:r>
              <a:rPr lang="ru-RU" sz="2000" i="1" dirty="0"/>
              <a:t> в </a:t>
            </a:r>
            <a:r>
              <a:rPr lang="ru-RU" sz="2000" i="1" dirty="0" err="1"/>
              <a:t>Німеччині</a:t>
            </a:r>
            <a:r>
              <a:rPr lang="ru-RU" sz="2000" i="1" dirty="0"/>
              <a:t> </a:t>
            </a:r>
            <a:r>
              <a:rPr lang="ru-RU" sz="2000" i="1" dirty="0" err="1"/>
              <a:t>чи</a:t>
            </a:r>
            <a:r>
              <a:rPr lang="ru-RU" sz="2000" i="1" dirty="0"/>
              <a:t> </a:t>
            </a:r>
            <a:r>
              <a:rPr lang="ru-RU" sz="2000" i="1" dirty="0" err="1"/>
              <a:t>Швейцарії</a:t>
            </a:r>
            <a:r>
              <a:rPr lang="ru-RU" sz="2000" i="1" dirty="0"/>
              <a:t>. </a:t>
            </a:r>
            <a:r>
              <a:rPr lang="ru-RU" sz="2000" i="1" dirty="0" err="1"/>
              <a:t>Він</a:t>
            </a:r>
            <a:r>
              <a:rPr lang="ru-RU" sz="2000" i="1" dirty="0"/>
              <a:t> </a:t>
            </a:r>
            <a:r>
              <a:rPr lang="ru-RU" sz="2000" i="1" dirty="0" err="1"/>
              <a:t>збудований</a:t>
            </a:r>
            <a:r>
              <a:rPr lang="ru-RU" sz="2000" i="1" dirty="0"/>
              <a:t> на </a:t>
            </a:r>
            <a:r>
              <a:rPr lang="ru-RU" sz="2000" i="1" dirty="0" err="1"/>
              <a:t>землі</a:t>
            </a:r>
            <a:r>
              <a:rPr lang="ru-RU" sz="2000" i="1" dirty="0"/>
              <a:t>, </a:t>
            </a:r>
            <a:r>
              <a:rPr lang="ru-RU" sz="2000" i="1" dirty="0" err="1"/>
              <a:t>але</a:t>
            </a:r>
            <a:r>
              <a:rPr lang="ru-RU" sz="2000" i="1" dirty="0"/>
              <a:t> </a:t>
            </a:r>
            <a:r>
              <a:rPr lang="ru-RU" sz="2000" i="1" dirty="0" err="1"/>
              <a:t>діями</a:t>
            </a:r>
            <a:r>
              <a:rPr lang="ru-RU" sz="2000" i="1" dirty="0"/>
              <a:t> </a:t>
            </a:r>
            <a:r>
              <a:rPr lang="ru-RU" sz="2000" i="1" dirty="0" err="1"/>
              <a:t>керує</a:t>
            </a:r>
            <a:r>
              <a:rPr lang="ru-RU" sz="2000" i="1" dirty="0"/>
              <a:t> </a:t>
            </a:r>
            <a:r>
              <a:rPr lang="ru-RU" sz="2000" i="1" dirty="0" err="1"/>
              <a:t>звичайна</a:t>
            </a:r>
            <a:r>
              <a:rPr lang="ru-RU" sz="2000" i="1" dirty="0"/>
              <a:t> </a:t>
            </a:r>
            <a:r>
              <a:rPr lang="ru-RU" sz="2000" i="1" dirty="0" err="1"/>
              <a:t>компютерна</a:t>
            </a:r>
            <a:r>
              <a:rPr lang="ru-RU" sz="2000" i="1" dirty="0"/>
              <a:t> </a:t>
            </a:r>
            <a:r>
              <a:rPr lang="ru-RU" sz="2000" i="1" dirty="0" err="1"/>
              <a:t>програма</a:t>
            </a:r>
            <a:r>
              <a:rPr lang="ru-RU" sz="2000" i="1" dirty="0" smtClean="0"/>
              <a:t>.</a:t>
            </a:r>
            <a:r>
              <a:rPr lang="ru-RU" sz="2000" i="1" dirty="0"/>
              <a:t> </a:t>
            </a:r>
            <a:r>
              <a:rPr lang="ru-RU" sz="2000" i="1" dirty="0" err="1" smtClean="0"/>
              <a:t>Квітковий</a:t>
            </a:r>
            <a:r>
              <a:rPr lang="ru-RU" sz="2000" i="1" dirty="0" smtClean="0"/>
              <a:t> </a:t>
            </a:r>
            <a:r>
              <a:rPr lang="ru-RU" sz="2000" i="1" dirty="0" err="1"/>
              <a:t>годинник</a:t>
            </a:r>
            <a:r>
              <a:rPr lang="ru-RU" sz="2000" i="1" dirty="0"/>
              <a:t> </a:t>
            </a:r>
            <a:r>
              <a:rPr lang="ru-RU" sz="2000" i="1" dirty="0" err="1"/>
              <a:t>було</a:t>
            </a:r>
            <a:r>
              <a:rPr lang="ru-RU" sz="2000" i="1" dirty="0"/>
              <a:t> створено в 2008 </a:t>
            </a:r>
            <a:r>
              <a:rPr lang="ru-RU" sz="2000" i="1" dirty="0" err="1"/>
              <a:t>році</a:t>
            </a:r>
            <a:r>
              <a:rPr lang="ru-RU" sz="2000" i="1" dirty="0" smtClean="0"/>
              <a:t>. </a:t>
            </a:r>
            <a:r>
              <a:rPr lang="ru-RU" sz="2000" i="1" dirty="0" err="1"/>
              <a:t>Знаходиться</a:t>
            </a:r>
            <a:r>
              <a:rPr lang="ru-RU" sz="2000" i="1" dirty="0"/>
              <a:t> </a:t>
            </a:r>
            <a:r>
              <a:rPr lang="ru-RU" sz="2000" i="1" dirty="0" err="1"/>
              <a:t>годинник</a:t>
            </a:r>
            <a:r>
              <a:rPr lang="ru-RU" sz="2000" i="1" dirty="0"/>
              <a:t> в </a:t>
            </a:r>
            <a:r>
              <a:rPr lang="ru-RU" sz="2000" i="1" dirty="0" err="1"/>
              <a:t>центрі</a:t>
            </a:r>
            <a:r>
              <a:rPr lang="ru-RU" sz="2000" i="1" dirty="0"/>
              <a:t> села, на тому </a:t>
            </a:r>
            <a:r>
              <a:rPr lang="ru-RU" sz="2000" i="1" dirty="0" err="1"/>
              <a:t>місці</a:t>
            </a:r>
            <a:r>
              <a:rPr lang="ru-RU" sz="2000" i="1" dirty="0"/>
              <a:t>, де </a:t>
            </a:r>
            <a:r>
              <a:rPr lang="ru-RU" sz="2000" i="1" dirty="0" err="1"/>
              <a:t>молодий</a:t>
            </a:r>
            <a:r>
              <a:rPr lang="ru-RU" sz="2000" i="1" dirty="0"/>
              <a:t> коваль, </a:t>
            </a:r>
            <a:r>
              <a:rPr lang="ru-RU" sz="2000" i="1" dirty="0" err="1"/>
              <a:t>засновник</a:t>
            </a:r>
            <a:r>
              <a:rPr lang="ru-RU" sz="2000" i="1" dirty="0"/>
              <a:t> с. </a:t>
            </a:r>
            <a:r>
              <a:rPr lang="ru-RU" sz="2000" i="1" dirty="0" err="1"/>
              <a:t>Ковалівки</a:t>
            </a:r>
            <a:r>
              <a:rPr lang="ru-RU" sz="2000" i="1" dirty="0"/>
              <a:t>, — Мина </a:t>
            </a:r>
            <a:r>
              <a:rPr lang="ru-RU" sz="2000" i="1" dirty="0" err="1"/>
              <a:t>Назаренко</a:t>
            </a:r>
            <a:r>
              <a:rPr lang="ru-RU" sz="2000" i="1" dirty="0"/>
              <a:t> поставив свою хату </a:t>
            </a:r>
            <a:r>
              <a:rPr lang="ru-RU" sz="2000" i="1" dirty="0" err="1"/>
              <a:t>і</a:t>
            </a:r>
            <a:r>
              <a:rPr lang="ru-RU" sz="2000" i="1" dirty="0"/>
              <a:t> </a:t>
            </a:r>
            <a:r>
              <a:rPr lang="ru-RU" sz="2000" i="1" dirty="0" err="1"/>
              <a:t>поряд</a:t>
            </a:r>
            <a:r>
              <a:rPr lang="ru-RU" sz="2000" i="1" dirty="0"/>
              <a:t> </a:t>
            </a:r>
            <a:r>
              <a:rPr lang="ru-RU" sz="2000" i="1" dirty="0" smtClean="0"/>
              <a:t>кузню.</a:t>
            </a:r>
            <a:endParaRPr lang="uk-UA" sz="2000" i="1" dirty="0"/>
          </a:p>
        </p:txBody>
      </p:sp>
      <p:sp>
        <p:nvSpPr>
          <p:cNvPr id="5" name="Прямоугольник 4"/>
          <p:cNvSpPr/>
          <p:nvPr/>
        </p:nvSpPr>
        <p:spPr>
          <a:xfrm>
            <a:off x="0" y="0"/>
            <a:ext cx="9144000" cy="646331"/>
          </a:xfrm>
          <a:prstGeom prst="rect">
            <a:avLst/>
          </a:prstGeom>
        </p:spPr>
        <p:txBody>
          <a:bodyPr wrap="square">
            <a:spAutoFit/>
          </a:bodyPr>
          <a:lstStyle/>
          <a:p>
            <a:pPr algn="ctr"/>
            <a:r>
              <a:rPr lang="uk-UA" sz="3600" dirty="0">
                <a:solidFill>
                  <a:srgbClr val="B00000"/>
                </a:solidFill>
              </a:rPr>
              <a:t>Квітковий годинник</a:t>
            </a:r>
          </a:p>
        </p:txBody>
      </p:sp>
      <p:pic>
        <p:nvPicPr>
          <p:cNvPr id="44034" name="Picture 2" descr="Ковалівка"/>
          <p:cNvPicPr>
            <a:picLocks noChangeAspect="1" noChangeArrowheads="1"/>
          </p:cNvPicPr>
          <p:nvPr/>
        </p:nvPicPr>
        <p:blipFill>
          <a:blip r:embed="rId2" cstate="print"/>
          <a:srcRect/>
          <a:stretch>
            <a:fillRect/>
          </a:stretch>
        </p:blipFill>
        <p:spPr bwMode="auto">
          <a:xfrm>
            <a:off x="0" y="2526717"/>
            <a:ext cx="9144000" cy="43312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44034"/>
                                        </p:tgtEl>
                                        <p:attrNameLst>
                                          <p:attrName>style.visibility</p:attrName>
                                        </p:attrNameLst>
                                      </p:cBhvr>
                                      <p:to>
                                        <p:strVal val="visible"/>
                                      </p:to>
                                    </p:set>
                                    <p:animEffect transition="in" filter="barn(inHorizontal)">
                                      <p:cBhvr>
                                        <p:cTn id="1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48681"/>
            <a:ext cx="9144000" cy="1938992"/>
          </a:xfrm>
          <a:prstGeom prst="rect">
            <a:avLst/>
          </a:prstGeom>
        </p:spPr>
        <p:txBody>
          <a:bodyPr wrap="square">
            <a:spAutoFit/>
          </a:bodyPr>
          <a:lstStyle/>
          <a:p>
            <a:r>
              <a:rPr lang="uk-UA" sz="2000" b="1" i="1" dirty="0"/>
              <a:t>Дендрологічний парк "Олександрія" Національної академії наук України розміщено на околиці старовинного міста Біла Церква, поряд з чарівною річкою Рось. Він належить до числа найбільших парків в Україні і має територію 400 га. Парк було створено понад 200 років тому родиною великого землевласника, графа Франциска Ксаверія Браницького, як предмет родинної гордості та магнатської величі.</a:t>
            </a:r>
            <a:endParaRPr lang="uk-UA" sz="2000" i="1" dirty="0"/>
          </a:p>
        </p:txBody>
      </p:sp>
      <p:sp>
        <p:nvSpPr>
          <p:cNvPr id="5" name="TextBox 4"/>
          <p:cNvSpPr txBox="1"/>
          <p:nvPr/>
        </p:nvSpPr>
        <p:spPr>
          <a:xfrm>
            <a:off x="0" y="0"/>
            <a:ext cx="9144000" cy="646331"/>
          </a:xfrm>
          <a:prstGeom prst="rect">
            <a:avLst/>
          </a:prstGeom>
          <a:noFill/>
        </p:spPr>
        <p:txBody>
          <a:bodyPr wrap="square" rtlCol="0">
            <a:spAutoFit/>
          </a:bodyPr>
          <a:lstStyle/>
          <a:p>
            <a:pPr algn="ctr"/>
            <a:r>
              <a:rPr lang="uk-UA" sz="3600" dirty="0" smtClean="0">
                <a:solidFill>
                  <a:srgbClr val="B00000"/>
                </a:solidFill>
              </a:rPr>
              <a:t>Дендрологічний парк </a:t>
            </a:r>
            <a:r>
              <a:rPr lang="uk-UA" sz="3600" dirty="0" err="1" smtClean="0">
                <a:solidFill>
                  <a:srgbClr val="B00000"/>
                </a:solidFill>
              </a:rPr>
              <a:t>“Олександрія”</a:t>
            </a:r>
            <a:endParaRPr lang="uk-UA" sz="3600" dirty="0">
              <a:solidFill>
                <a:srgbClr val="B00000"/>
              </a:solidFill>
            </a:endParaRPr>
          </a:p>
        </p:txBody>
      </p:sp>
      <p:pic>
        <p:nvPicPr>
          <p:cNvPr id="45058" name="Picture 2" descr="http://hedgymot.kiev.ua/files/pics/62big.jpg"/>
          <p:cNvPicPr>
            <a:picLocks noChangeAspect="1" noChangeArrowheads="1"/>
          </p:cNvPicPr>
          <p:nvPr/>
        </p:nvPicPr>
        <p:blipFill>
          <a:blip r:embed="rId2" cstate="print"/>
          <a:srcRect/>
          <a:stretch>
            <a:fillRect/>
          </a:stretch>
        </p:blipFill>
        <p:spPr bwMode="auto">
          <a:xfrm>
            <a:off x="-1" y="2564904"/>
            <a:ext cx="5693911" cy="4293097"/>
          </a:xfrm>
          <a:prstGeom prst="rect">
            <a:avLst/>
          </a:prstGeom>
          <a:noFill/>
        </p:spPr>
      </p:pic>
      <p:pic>
        <p:nvPicPr>
          <p:cNvPr id="45060" name="Picture 4" descr="http://ukrfoto.net/photos/Arnoldoshv/1144601761.jpg"/>
          <p:cNvPicPr>
            <a:picLocks noChangeAspect="1" noChangeArrowheads="1"/>
          </p:cNvPicPr>
          <p:nvPr/>
        </p:nvPicPr>
        <p:blipFill>
          <a:blip r:embed="rId3" cstate="print"/>
          <a:srcRect/>
          <a:stretch>
            <a:fillRect/>
          </a:stretch>
        </p:blipFill>
        <p:spPr bwMode="auto">
          <a:xfrm>
            <a:off x="5724128" y="2564904"/>
            <a:ext cx="3419872" cy="42930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5058"/>
                                        </p:tgtEl>
                                        <p:attrNameLst>
                                          <p:attrName>style.visibility</p:attrName>
                                        </p:attrNameLst>
                                      </p:cBhvr>
                                      <p:to>
                                        <p:strVal val="visible"/>
                                      </p:to>
                                    </p:set>
                                    <p:animEffect transition="in" filter="wheel(4)">
                                      <p:cBhvr>
                                        <p:cTn id="17" dur="2000"/>
                                        <p:tgtEl>
                                          <p:spTgt spid="4505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45060"/>
                                        </p:tgtEl>
                                        <p:attrNameLst>
                                          <p:attrName>style.visibility</p:attrName>
                                        </p:attrNameLst>
                                      </p:cBhvr>
                                      <p:to>
                                        <p:strVal val="visible"/>
                                      </p:to>
                                    </p:set>
                                    <p:animEffect transition="in" filter="wheel(4)">
                                      <p:cBhvr>
                                        <p:cTn id="22" dur="20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48680"/>
            <a:ext cx="9144000" cy="1631216"/>
          </a:xfrm>
          <a:prstGeom prst="rect">
            <a:avLst/>
          </a:prstGeom>
        </p:spPr>
        <p:txBody>
          <a:bodyPr wrap="square">
            <a:spAutoFit/>
          </a:bodyPr>
          <a:lstStyle/>
          <a:p>
            <a:r>
              <a:rPr lang="ru-RU" sz="2000" i="1" dirty="0" err="1"/>
              <a:t>Зразок</a:t>
            </a:r>
            <a:r>
              <a:rPr lang="ru-RU" sz="2000" i="1" dirty="0"/>
              <a:t> </a:t>
            </a:r>
            <a:r>
              <a:rPr lang="ru-RU" sz="2000" i="1" dirty="0" err="1"/>
              <a:t>архітектури</a:t>
            </a:r>
            <a:r>
              <a:rPr lang="ru-RU" sz="2000" i="1" dirty="0"/>
              <a:t> </a:t>
            </a:r>
            <a:r>
              <a:rPr lang="ru-RU" sz="2000" i="1" dirty="0" err="1"/>
              <a:t>українського</a:t>
            </a:r>
            <a:r>
              <a:rPr lang="ru-RU" sz="2000" i="1" dirty="0"/>
              <a:t> </a:t>
            </a:r>
            <a:r>
              <a:rPr lang="ru-RU" sz="2000" i="1" dirty="0" err="1"/>
              <a:t>бароко</a:t>
            </a:r>
            <a:r>
              <a:rPr lang="ru-RU" sz="2000" i="1" dirty="0"/>
              <a:t>. Собор на честь </a:t>
            </a:r>
            <a:r>
              <a:rPr lang="ru-RU" sz="2000" i="1" dirty="0" err="1"/>
              <a:t>святих</a:t>
            </a:r>
            <a:r>
              <a:rPr lang="ru-RU" sz="2000" i="1" dirty="0"/>
              <a:t> </a:t>
            </a:r>
            <a:r>
              <a:rPr lang="ru-RU" sz="2000" i="1" dirty="0" err="1"/>
              <a:t>Антонія</a:t>
            </a:r>
            <a:r>
              <a:rPr lang="ru-RU" sz="2000" i="1" dirty="0"/>
              <a:t> </a:t>
            </a:r>
            <a:r>
              <a:rPr lang="ru-RU" sz="2000" i="1" dirty="0" err="1"/>
              <a:t>і</a:t>
            </a:r>
            <a:r>
              <a:rPr lang="ru-RU" sz="2000" i="1" dirty="0"/>
              <a:t> </a:t>
            </a:r>
            <a:r>
              <a:rPr lang="ru-RU" sz="2000" i="1" dirty="0" err="1"/>
              <a:t>Феодосія</a:t>
            </a:r>
            <a:r>
              <a:rPr lang="ru-RU" sz="2000" i="1" dirty="0"/>
              <a:t> </a:t>
            </a:r>
            <a:r>
              <a:rPr lang="ru-RU" sz="2000" i="1" dirty="0" err="1"/>
              <a:t>побудований</a:t>
            </a:r>
            <a:r>
              <a:rPr lang="ru-RU" sz="2000" i="1" dirty="0"/>
              <a:t> в сер. XVIII в. </a:t>
            </a:r>
            <a:r>
              <a:rPr lang="ru-RU" sz="2000" i="1" dirty="0" err="1"/>
              <a:t>кріпаком</a:t>
            </a:r>
            <a:r>
              <a:rPr lang="ru-RU" sz="2000" i="1" dirty="0"/>
              <a:t> </a:t>
            </a:r>
            <a:r>
              <a:rPr lang="ru-RU" sz="2000" i="1" dirty="0" err="1"/>
              <a:t>Києво-Печерської</a:t>
            </a:r>
            <a:r>
              <a:rPr lang="ru-RU" sz="2000" i="1" dirty="0"/>
              <a:t> </a:t>
            </a:r>
            <a:r>
              <a:rPr lang="ru-RU" sz="2000" i="1" dirty="0" err="1"/>
              <a:t>лаври</a:t>
            </a:r>
            <a:r>
              <a:rPr lang="ru-RU" sz="2000" i="1" dirty="0"/>
              <a:t> С. </a:t>
            </a:r>
            <a:r>
              <a:rPr lang="ru-RU" sz="2000" i="1" dirty="0" err="1"/>
              <a:t>Ковніром</a:t>
            </a:r>
            <a:r>
              <a:rPr lang="ru-RU" sz="2000" i="1" dirty="0"/>
              <a:t> за </a:t>
            </a:r>
            <a:r>
              <a:rPr lang="ru-RU" sz="2000" i="1" dirty="0" err="1"/>
              <a:t>замовленням</a:t>
            </a:r>
            <a:r>
              <a:rPr lang="ru-RU" sz="2000" i="1" dirty="0"/>
              <a:t> </a:t>
            </a:r>
            <a:r>
              <a:rPr lang="ru-RU" sz="2000" i="1" dirty="0" err="1"/>
              <a:t>лаврського</a:t>
            </a:r>
            <a:r>
              <a:rPr lang="ru-RU" sz="2000" i="1" dirty="0"/>
              <a:t> </a:t>
            </a:r>
            <a:r>
              <a:rPr lang="ru-RU" sz="2000" i="1" dirty="0" err="1"/>
              <a:t>архімандрита</a:t>
            </a:r>
            <a:r>
              <a:rPr lang="ru-RU" sz="2000" i="1" dirty="0"/>
              <a:t> (</a:t>
            </a:r>
            <a:r>
              <a:rPr lang="ru-RU" sz="2000" i="1" dirty="0" err="1"/>
              <a:t>за</a:t>
            </a:r>
            <a:r>
              <a:rPr lang="ru-RU" sz="2000" i="1" dirty="0"/>
              <a:t> легендою, </a:t>
            </a:r>
            <a:r>
              <a:rPr lang="ru-RU" sz="2000" i="1" dirty="0" err="1"/>
              <a:t>від</a:t>
            </a:r>
            <a:r>
              <a:rPr lang="ru-RU" sz="2000" i="1" dirty="0"/>
              <a:t> </a:t>
            </a:r>
            <a:r>
              <a:rPr lang="ru-RU" sz="2000" i="1" dirty="0" err="1"/>
              <a:t>васильківського</a:t>
            </a:r>
            <a:r>
              <a:rPr lang="ru-RU" sz="2000" i="1" dirty="0"/>
              <a:t> собору до </a:t>
            </a:r>
            <a:r>
              <a:rPr lang="ru-RU" sz="2000" i="1" dirty="0" err="1"/>
              <a:t>лаври</a:t>
            </a:r>
            <a:r>
              <a:rPr lang="ru-RU" sz="2000" i="1" dirty="0"/>
              <a:t> </a:t>
            </a:r>
            <a:r>
              <a:rPr lang="ru-RU" sz="2000" i="1" dirty="0" err="1"/>
              <a:t>прокладений</a:t>
            </a:r>
            <a:r>
              <a:rPr lang="ru-RU" sz="2000" i="1" dirty="0"/>
              <a:t> </a:t>
            </a:r>
            <a:r>
              <a:rPr lang="ru-RU" sz="2000" i="1" dirty="0" err="1"/>
              <a:t>підземний</a:t>
            </a:r>
            <a:r>
              <a:rPr lang="ru-RU" sz="2000" i="1" dirty="0"/>
              <a:t> </a:t>
            </a:r>
            <a:r>
              <a:rPr lang="ru-RU" sz="2000" i="1" dirty="0" err="1"/>
              <a:t>хід</a:t>
            </a:r>
            <a:r>
              <a:rPr lang="ru-RU" sz="2000" i="1" dirty="0"/>
              <a:t>). Головна </a:t>
            </a:r>
            <a:r>
              <a:rPr lang="ru-RU" sz="2000" i="1" dirty="0" err="1"/>
              <a:t>святиня</a:t>
            </a:r>
            <a:r>
              <a:rPr lang="ru-RU" sz="2000" i="1" dirty="0"/>
              <a:t> - чудотворна </a:t>
            </a:r>
            <a:r>
              <a:rPr lang="ru-RU" sz="2000" i="1" dirty="0" err="1"/>
              <a:t>ікона</a:t>
            </a:r>
            <a:r>
              <a:rPr lang="ru-RU" sz="2000" i="1" dirty="0"/>
              <a:t> </a:t>
            </a:r>
            <a:r>
              <a:rPr lang="ru-RU" sz="2000" i="1" dirty="0" err="1"/>
              <a:t>Божої</a:t>
            </a:r>
            <a:r>
              <a:rPr lang="ru-RU" sz="2000" i="1" dirty="0"/>
              <a:t> </a:t>
            </a:r>
            <a:r>
              <a:rPr lang="ru-RU" sz="2000" i="1" dirty="0" err="1"/>
              <a:t>Матері</a:t>
            </a:r>
            <a:r>
              <a:rPr lang="ru-RU" sz="2000" i="1" dirty="0"/>
              <a:t> </a:t>
            </a:r>
            <a:r>
              <a:rPr lang="ru-RU" sz="2000" i="1" dirty="0" err="1"/>
              <a:t>Троєручниця</a:t>
            </a:r>
            <a:r>
              <a:rPr lang="ru-RU" sz="2000" i="1" dirty="0"/>
              <a:t>.</a:t>
            </a:r>
            <a:endParaRPr lang="uk-UA" sz="2000" i="1" dirty="0"/>
          </a:p>
        </p:txBody>
      </p:sp>
      <p:sp>
        <p:nvSpPr>
          <p:cNvPr id="5" name="TextBox 4"/>
          <p:cNvSpPr txBox="1"/>
          <p:nvPr/>
        </p:nvSpPr>
        <p:spPr>
          <a:xfrm>
            <a:off x="0" y="0"/>
            <a:ext cx="9144000" cy="646331"/>
          </a:xfrm>
          <a:prstGeom prst="rect">
            <a:avLst/>
          </a:prstGeom>
          <a:noFill/>
        </p:spPr>
        <p:txBody>
          <a:bodyPr wrap="square" rtlCol="0">
            <a:spAutoFit/>
          </a:bodyPr>
          <a:lstStyle/>
          <a:p>
            <a:pPr algn="ctr"/>
            <a:r>
              <a:rPr lang="uk-UA" sz="3600" dirty="0" smtClean="0">
                <a:solidFill>
                  <a:srgbClr val="B00000"/>
                </a:solidFill>
              </a:rPr>
              <a:t>Собор Святого Антонія та Феодосія</a:t>
            </a:r>
            <a:endParaRPr lang="uk-UA" sz="3600" dirty="0">
              <a:solidFill>
                <a:srgbClr val="B00000"/>
              </a:solidFill>
            </a:endParaRPr>
          </a:p>
        </p:txBody>
      </p:sp>
      <p:pic>
        <p:nvPicPr>
          <p:cNvPr id="46082" name="Picture 2" descr="http://upload.wikimedia.org/wikipedia/commons/thumb/3/3a/%D0%A1%D0%BE%D0%B1%D0%BE%D1%80_%D0%90%D0%BD%D1%82%D0%BE%D0%BD%D1%96%D1%8F_%D1%96_%D0%A4%D0%B5%D0%BE%D0%B4%D0%BE%D1%81%D1%96%D1%8F.jpg/280px-%D0%A1%D0%BE%D0%B1%D0%BE%D1%80_%D0%90%D0%BD%D1%82%D0%BE%D0%BD%D1%96%D1%8F_%D1%96_%D0%A4%D0%B5%D0%BE%D0%B4%D0%BE%D1%81%D1%96%D1%8F.jpg"/>
          <p:cNvPicPr>
            <a:picLocks noChangeAspect="1" noChangeArrowheads="1"/>
          </p:cNvPicPr>
          <p:nvPr/>
        </p:nvPicPr>
        <p:blipFill>
          <a:blip r:embed="rId2" cstate="print"/>
          <a:srcRect/>
          <a:stretch>
            <a:fillRect/>
          </a:stretch>
        </p:blipFill>
        <p:spPr bwMode="auto">
          <a:xfrm>
            <a:off x="0" y="2206317"/>
            <a:ext cx="3491880" cy="4651683"/>
          </a:xfrm>
          <a:prstGeom prst="rect">
            <a:avLst/>
          </a:prstGeom>
          <a:noFill/>
        </p:spPr>
      </p:pic>
      <p:pic>
        <p:nvPicPr>
          <p:cNvPr id="46084" name="Picture 4" descr="http://pics.livejournal.com/lesadko/pic/0018r01s/s640x480"/>
          <p:cNvPicPr>
            <a:picLocks noChangeAspect="1" noChangeArrowheads="1"/>
          </p:cNvPicPr>
          <p:nvPr/>
        </p:nvPicPr>
        <p:blipFill>
          <a:blip r:embed="rId3" cstate="print"/>
          <a:srcRect/>
          <a:stretch>
            <a:fillRect/>
          </a:stretch>
        </p:blipFill>
        <p:spPr bwMode="auto">
          <a:xfrm>
            <a:off x="3491880" y="2204864"/>
            <a:ext cx="5652120" cy="46531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6082"/>
                                        </p:tgtEl>
                                        <p:attrNameLst>
                                          <p:attrName>style.visibility</p:attrName>
                                        </p:attrNameLst>
                                      </p:cBhvr>
                                      <p:to>
                                        <p:strVal val="visible"/>
                                      </p:to>
                                    </p:set>
                                    <p:animEffect transition="in" filter="diamond(in)">
                                      <p:cBhvr>
                                        <p:cTn id="17" dur="2000"/>
                                        <p:tgtEl>
                                          <p:spTgt spid="4608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6084"/>
                                        </p:tgtEl>
                                        <p:attrNameLst>
                                          <p:attrName>style.visibility</p:attrName>
                                        </p:attrNameLst>
                                      </p:cBhvr>
                                      <p:to>
                                        <p:strVal val="visible"/>
                                      </p:to>
                                    </p:set>
                                    <p:animEffect transition="in" filter="diamond(in)">
                                      <p:cBhvr>
                                        <p:cTn id="22" dur="2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46331"/>
          </a:xfrm>
          <a:prstGeom prst="rect">
            <a:avLst/>
          </a:prstGeom>
        </p:spPr>
        <p:txBody>
          <a:bodyPr wrap="square">
            <a:spAutoFit/>
          </a:bodyPr>
          <a:lstStyle/>
          <a:p>
            <a:pPr algn="ctr"/>
            <a:r>
              <a:rPr lang="ru-RU" sz="3600" dirty="0">
                <a:solidFill>
                  <a:srgbClr val="B00000"/>
                </a:solidFill>
              </a:rPr>
              <a:t>Собор </a:t>
            </a:r>
            <a:r>
              <a:rPr lang="ru-RU" sz="3600" dirty="0" err="1">
                <a:solidFill>
                  <a:srgbClr val="B00000"/>
                </a:solidFill>
              </a:rPr>
              <a:t>Святої</a:t>
            </a:r>
            <a:r>
              <a:rPr lang="ru-RU" sz="3600" dirty="0">
                <a:solidFill>
                  <a:srgbClr val="B00000"/>
                </a:solidFill>
              </a:rPr>
              <a:t> </a:t>
            </a:r>
            <a:r>
              <a:rPr lang="ru-RU" sz="3600" dirty="0" err="1">
                <a:solidFill>
                  <a:srgbClr val="B00000"/>
                </a:solidFill>
              </a:rPr>
              <a:t>Софії</a:t>
            </a:r>
            <a:r>
              <a:rPr lang="ru-RU" sz="3600" dirty="0">
                <a:solidFill>
                  <a:srgbClr val="B00000"/>
                </a:solidFill>
              </a:rPr>
              <a:t> (</a:t>
            </a:r>
            <a:r>
              <a:rPr lang="ru-RU" sz="3600" dirty="0" err="1">
                <a:solidFill>
                  <a:srgbClr val="B00000"/>
                </a:solidFill>
              </a:rPr>
              <a:t>Софійський</a:t>
            </a:r>
            <a:r>
              <a:rPr lang="ru-RU" sz="3600" dirty="0">
                <a:solidFill>
                  <a:srgbClr val="B00000"/>
                </a:solidFill>
              </a:rPr>
              <a:t> </a:t>
            </a:r>
            <a:r>
              <a:rPr lang="ru-RU" sz="3600" dirty="0" err="1">
                <a:solidFill>
                  <a:srgbClr val="B00000"/>
                </a:solidFill>
              </a:rPr>
              <a:t>собор</a:t>
            </a:r>
            <a:r>
              <a:rPr lang="ru-RU" sz="3600" dirty="0">
                <a:solidFill>
                  <a:srgbClr val="B00000"/>
                </a:solidFill>
              </a:rPr>
              <a:t>)</a:t>
            </a:r>
          </a:p>
        </p:txBody>
      </p:sp>
      <p:sp>
        <p:nvSpPr>
          <p:cNvPr id="7" name="Прямоугольник 6"/>
          <p:cNvSpPr/>
          <p:nvPr/>
        </p:nvSpPr>
        <p:spPr>
          <a:xfrm>
            <a:off x="0" y="548680"/>
            <a:ext cx="9144000" cy="1631216"/>
          </a:xfrm>
          <a:prstGeom prst="rect">
            <a:avLst/>
          </a:prstGeom>
        </p:spPr>
        <p:txBody>
          <a:bodyPr wrap="square">
            <a:spAutoFit/>
          </a:bodyPr>
          <a:lstStyle/>
          <a:p>
            <a:r>
              <a:rPr lang="uk-UA" sz="2000" b="1" i="1" dirty="0"/>
              <a:t>Побудований в 11 столітті в центрі Києва за наказом Ярослава Мудрого. На межі 17—18 століть був зовні реконструйований у стилі українського бароко. Всередині Софійського собору збереглися древні мозаїки та фрески. Цей пам'ятник архітектури став першим, внесеним у список Всесвітньої спадщини ЮНЕСКО на території Україні. </a:t>
            </a:r>
          </a:p>
        </p:txBody>
      </p:sp>
      <p:pic>
        <p:nvPicPr>
          <p:cNvPr id="6157" name="Picture 13" descr="http://g.io.ua/img_aa/large/1740/19/17401983.jpg"/>
          <p:cNvPicPr>
            <a:picLocks noChangeAspect="1" noChangeArrowheads="1"/>
          </p:cNvPicPr>
          <p:nvPr/>
        </p:nvPicPr>
        <p:blipFill>
          <a:blip r:embed="rId2" cstate="print"/>
          <a:srcRect/>
          <a:stretch>
            <a:fillRect/>
          </a:stretch>
        </p:blipFill>
        <p:spPr bwMode="auto">
          <a:xfrm>
            <a:off x="0" y="2132856"/>
            <a:ext cx="9144000" cy="47251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6157"/>
                                        </p:tgtEl>
                                        <p:attrNameLst>
                                          <p:attrName>style.visibility</p:attrName>
                                        </p:attrNameLst>
                                      </p:cBhvr>
                                      <p:to>
                                        <p:strVal val="visible"/>
                                      </p:to>
                                    </p:set>
                                    <p:animEffect transition="in" filter="barn(inHorizontal)">
                                      <p:cBhvr>
                                        <p:cTn id="17" dur="500"/>
                                        <p:tgtEl>
                                          <p:spTgt spid="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48680"/>
            <a:ext cx="9144000" cy="1569660"/>
          </a:xfrm>
          <a:prstGeom prst="rect">
            <a:avLst/>
          </a:prstGeom>
        </p:spPr>
        <p:txBody>
          <a:bodyPr wrap="square">
            <a:spAutoFit/>
          </a:bodyPr>
          <a:lstStyle/>
          <a:p>
            <a:r>
              <a:rPr lang="ru-RU" sz="2400" i="1" dirty="0" err="1"/>
              <a:t>Ще</a:t>
            </a:r>
            <a:r>
              <a:rPr lang="ru-RU" sz="2400" i="1" dirty="0"/>
              <a:t> одна </a:t>
            </a:r>
            <a:r>
              <a:rPr lang="ru-RU" sz="2400" i="1" dirty="0" err="1"/>
              <a:t>перлина</a:t>
            </a:r>
            <a:r>
              <a:rPr lang="ru-RU" sz="2400" i="1" dirty="0"/>
              <a:t> зодчества у </a:t>
            </a:r>
            <a:r>
              <a:rPr lang="ru-RU" sz="2400" i="1" dirty="0" err="1"/>
              <a:t>Василькові</a:t>
            </a:r>
            <a:r>
              <a:rPr lang="ru-RU" sz="2400" i="1" dirty="0"/>
              <a:t> - </a:t>
            </a:r>
            <a:r>
              <a:rPr lang="ru-RU" sz="2400" b="1" i="1" dirty="0"/>
              <a:t>Свято- </a:t>
            </a:r>
            <a:r>
              <a:rPr lang="ru-RU" sz="2400" b="1" i="1" dirty="0" err="1"/>
              <a:t>Миколаївська</a:t>
            </a:r>
            <a:r>
              <a:rPr lang="ru-RU" sz="2400" b="1" i="1" dirty="0"/>
              <a:t> </a:t>
            </a:r>
            <a:r>
              <a:rPr lang="ru-RU" sz="2400" b="1" i="1" dirty="0" err="1"/>
              <a:t>церква</a:t>
            </a:r>
            <a:r>
              <a:rPr lang="ru-RU" sz="2400" i="1" dirty="0"/>
              <a:t>. </a:t>
            </a:r>
            <a:r>
              <a:rPr lang="ru-RU" sz="2400" i="1" dirty="0" err="1"/>
              <a:t>Споруджена</a:t>
            </a:r>
            <a:r>
              <a:rPr lang="ru-RU" sz="2400" i="1" dirty="0"/>
              <a:t> 1792 року, вона славиться </a:t>
            </a:r>
            <a:r>
              <a:rPr lang="ru-RU" sz="2400" i="1" dirty="0" err="1"/>
              <a:t>своїм</a:t>
            </a:r>
            <a:r>
              <a:rPr lang="ru-RU" sz="2400" i="1" dirty="0"/>
              <a:t> убранством, </a:t>
            </a:r>
            <a:r>
              <a:rPr lang="ru-RU" sz="2400" i="1" dirty="0" err="1"/>
              <a:t>і</a:t>
            </a:r>
            <a:r>
              <a:rPr lang="ru-RU" sz="2400" i="1" dirty="0"/>
              <a:t> </a:t>
            </a:r>
            <a:r>
              <a:rPr lang="ru-RU" sz="2400" i="1" dirty="0" err="1"/>
              <a:t>прекрасним</a:t>
            </a:r>
            <a:r>
              <a:rPr lang="ru-RU" sz="2400" i="1" dirty="0"/>
              <a:t> </a:t>
            </a:r>
            <a:r>
              <a:rPr lang="ru-RU" sz="2400" i="1" dirty="0" err="1"/>
              <a:t>різьбленим</a:t>
            </a:r>
            <a:r>
              <a:rPr lang="ru-RU" sz="2400" i="1" dirty="0"/>
              <a:t> </a:t>
            </a:r>
            <a:r>
              <a:rPr lang="ru-RU" sz="2400" i="1" dirty="0" err="1"/>
              <a:t>іконостасом</a:t>
            </a:r>
            <a:r>
              <a:rPr lang="ru-RU" sz="2400" i="1" dirty="0"/>
              <a:t>. З </a:t>
            </a:r>
            <a:r>
              <a:rPr lang="ru-RU" sz="2400" i="1" dirty="0" err="1"/>
              <a:t>нагоди</a:t>
            </a:r>
            <a:r>
              <a:rPr lang="ru-RU" sz="2400" i="1" dirty="0"/>
              <a:t> 1000-ліття Василькова, коло церкви </a:t>
            </a:r>
            <a:r>
              <a:rPr lang="ru-RU" sz="2400" i="1" dirty="0" err="1"/>
              <a:t>відкрито</a:t>
            </a:r>
            <a:r>
              <a:rPr lang="ru-RU" sz="2400" i="1" dirty="0"/>
              <a:t> </a:t>
            </a:r>
            <a:r>
              <a:rPr lang="ru-RU" sz="2400" i="1" dirty="0" err="1"/>
              <a:t>капличку</a:t>
            </a:r>
            <a:r>
              <a:rPr lang="ru-RU" sz="2400" i="1" dirty="0"/>
              <a:t> </a:t>
            </a:r>
            <a:r>
              <a:rPr lang="ru-RU" sz="2400" i="1" dirty="0" err="1"/>
              <a:t>з</a:t>
            </a:r>
            <a:r>
              <a:rPr lang="ru-RU" sz="2400" i="1" dirty="0"/>
              <a:t> </a:t>
            </a:r>
            <a:r>
              <a:rPr lang="ru-RU" sz="2400" b="1" i="1" dirty="0" err="1"/>
              <a:t>цілющим</a:t>
            </a:r>
            <a:r>
              <a:rPr lang="ru-RU" sz="2400" b="1" i="1" dirty="0"/>
              <a:t> </a:t>
            </a:r>
            <a:r>
              <a:rPr lang="ru-RU" sz="2400" b="1" i="1" dirty="0" err="1"/>
              <a:t>джерелом</a:t>
            </a:r>
            <a:r>
              <a:rPr lang="ru-RU" sz="2400" i="1" dirty="0"/>
              <a:t>.</a:t>
            </a:r>
            <a:endParaRPr lang="uk-UA" sz="2400" i="1" dirty="0"/>
          </a:p>
        </p:txBody>
      </p:sp>
      <p:sp>
        <p:nvSpPr>
          <p:cNvPr id="5" name="Прямоугольник 4"/>
          <p:cNvSpPr/>
          <p:nvPr/>
        </p:nvSpPr>
        <p:spPr>
          <a:xfrm>
            <a:off x="0" y="0"/>
            <a:ext cx="9144000" cy="646331"/>
          </a:xfrm>
          <a:prstGeom prst="rect">
            <a:avLst/>
          </a:prstGeom>
        </p:spPr>
        <p:txBody>
          <a:bodyPr wrap="square">
            <a:spAutoFit/>
          </a:bodyPr>
          <a:lstStyle/>
          <a:p>
            <a:pPr algn="ctr"/>
            <a:r>
              <a:rPr lang="ru-RU" sz="3600" b="1" i="1" dirty="0" smtClean="0">
                <a:solidFill>
                  <a:srgbClr val="B00000"/>
                </a:solidFill>
              </a:rPr>
              <a:t>Свято- </a:t>
            </a:r>
            <a:r>
              <a:rPr lang="ru-RU" sz="3600" b="1" i="1" dirty="0" err="1" smtClean="0">
                <a:solidFill>
                  <a:srgbClr val="B00000"/>
                </a:solidFill>
              </a:rPr>
              <a:t>Миколаївська</a:t>
            </a:r>
            <a:r>
              <a:rPr lang="ru-RU" sz="3600" b="1" i="1" dirty="0" smtClean="0">
                <a:solidFill>
                  <a:srgbClr val="B00000"/>
                </a:solidFill>
              </a:rPr>
              <a:t> </a:t>
            </a:r>
            <a:r>
              <a:rPr lang="ru-RU" sz="3600" b="1" i="1" dirty="0" err="1" smtClean="0">
                <a:solidFill>
                  <a:srgbClr val="B00000"/>
                </a:solidFill>
              </a:rPr>
              <a:t>церква</a:t>
            </a:r>
            <a:r>
              <a:rPr lang="ru-RU" sz="3600" dirty="0" smtClean="0">
                <a:solidFill>
                  <a:srgbClr val="B00000"/>
                </a:solidFill>
              </a:rPr>
              <a:t> </a:t>
            </a:r>
            <a:endParaRPr lang="uk-UA" sz="3600" dirty="0">
              <a:solidFill>
                <a:srgbClr val="B00000"/>
              </a:solidFill>
            </a:endParaRPr>
          </a:p>
        </p:txBody>
      </p:sp>
      <p:pic>
        <p:nvPicPr>
          <p:cNvPr id="47106" name="Picture 2" descr="Файл:Миколаївськ церква.jpg"/>
          <p:cNvPicPr>
            <a:picLocks noChangeAspect="1" noChangeArrowheads="1"/>
          </p:cNvPicPr>
          <p:nvPr/>
        </p:nvPicPr>
        <p:blipFill>
          <a:blip r:embed="rId2" cstate="print"/>
          <a:srcRect/>
          <a:stretch>
            <a:fillRect/>
          </a:stretch>
        </p:blipFill>
        <p:spPr bwMode="auto">
          <a:xfrm>
            <a:off x="1" y="2132856"/>
            <a:ext cx="6001476" cy="4725144"/>
          </a:xfrm>
          <a:prstGeom prst="rect">
            <a:avLst/>
          </a:prstGeom>
          <a:noFill/>
        </p:spPr>
      </p:pic>
      <p:pic>
        <p:nvPicPr>
          <p:cNvPr id="47108" name="Picture 4" descr="Файл:Капляця (Васильків).jpg"/>
          <p:cNvPicPr>
            <a:picLocks noChangeAspect="1" noChangeArrowheads="1"/>
          </p:cNvPicPr>
          <p:nvPr/>
        </p:nvPicPr>
        <p:blipFill>
          <a:blip r:embed="rId3" cstate="print"/>
          <a:srcRect/>
          <a:stretch>
            <a:fillRect/>
          </a:stretch>
        </p:blipFill>
        <p:spPr bwMode="auto">
          <a:xfrm>
            <a:off x="6012160" y="2132857"/>
            <a:ext cx="3131840" cy="47251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wheel(4)">
                                      <p:cBhvr>
                                        <p:cTn id="17" dur="2000"/>
                                        <p:tgtEl>
                                          <p:spTgt spid="4710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47108"/>
                                        </p:tgtEl>
                                        <p:attrNameLst>
                                          <p:attrName>style.visibility</p:attrName>
                                        </p:attrNameLst>
                                      </p:cBhvr>
                                      <p:to>
                                        <p:strVal val="visible"/>
                                      </p:to>
                                    </p:set>
                                    <p:animEffect transition="in" filter="wheel(4)">
                                      <p:cBhvr>
                                        <p:cTn id="22" dur="2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9144000" cy="646331"/>
          </a:xfrm>
          <a:prstGeom prst="rect">
            <a:avLst/>
          </a:prstGeom>
        </p:spPr>
        <p:txBody>
          <a:bodyPr wrap="square">
            <a:spAutoFit/>
          </a:bodyPr>
          <a:lstStyle/>
          <a:p>
            <a:pPr algn="ctr"/>
            <a:r>
              <a:rPr lang="uk-UA" sz="3600" dirty="0">
                <a:solidFill>
                  <a:srgbClr val="B00000"/>
                </a:solidFill>
              </a:rPr>
              <a:t>Михайлівський золотоверхий монастир</a:t>
            </a:r>
          </a:p>
        </p:txBody>
      </p:sp>
      <p:sp>
        <p:nvSpPr>
          <p:cNvPr id="9" name="Прямоугольник 8"/>
          <p:cNvSpPr/>
          <p:nvPr/>
        </p:nvSpPr>
        <p:spPr>
          <a:xfrm>
            <a:off x="0" y="548680"/>
            <a:ext cx="9144000" cy="1569660"/>
          </a:xfrm>
          <a:prstGeom prst="rect">
            <a:avLst/>
          </a:prstGeom>
        </p:spPr>
        <p:txBody>
          <a:bodyPr wrap="square">
            <a:spAutoFit/>
          </a:bodyPr>
          <a:lstStyle/>
          <a:p>
            <a:r>
              <a:rPr lang="ru-RU" sz="2400" b="1" i="1" u="sng" dirty="0" err="1" smtClean="0"/>
              <a:t>Михайлівський</a:t>
            </a:r>
            <a:r>
              <a:rPr lang="ru-RU" sz="2400" b="1" i="1" u="sng" dirty="0" smtClean="0"/>
              <a:t> </a:t>
            </a:r>
            <a:r>
              <a:rPr lang="ru-RU" sz="2400" b="1" i="1" u="sng" dirty="0" err="1" smtClean="0"/>
              <a:t>монастир</a:t>
            </a:r>
            <a:r>
              <a:rPr lang="ru-RU" sz="2400" b="1" i="1" dirty="0"/>
              <a:t> - один </a:t>
            </a:r>
            <a:r>
              <a:rPr lang="ru-RU" sz="2400" b="1" i="1" dirty="0" err="1"/>
              <a:t>із</a:t>
            </a:r>
            <a:r>
              <a:rPr lang="ru-RU" sz="2400" b="1" i="1" dirty="0"/>
              <a:t> </a:t>
            </a:r>
            <a:r>
              <a:rPr lang="ru-RU" sz="2400" b="1" i="1" dirty="0" err="1"/>
              <a:t>старовинних</a:t>
            </a:r>
            <a:r>
              <a:rPr lang="ru-RU" sz="2400" b="1" i="1" dirty="0"/>
              <a:t> </a:t>
            </a:r>
            <a:r>
              <a:rPr lang="ru-RU" sz="2400" b="1" i="1" dirty="0" err="1"/>
              <a:t>монастирів</a:t>
            </a:r>
            <a:r>
              <a:rPr lang="ru-RU" sz="2400" b="1" i="1" dirty="0"/>
              <a:t> </a:t>
            </a:r>
            <a:r>
              <a:rPr lang="ru-RU" sz="2400" b="1" i="1" dirty="0" err="1"/>
              <a:t>Києва</a:t>
            </a:r>
            <a:r>
              <a:rPr lang="ru-RU" sz="2400" b="1" i="1" dirty="0"/>
              <a:t>. Славу головному храму </a:t>
            </a:r>
            <a:r>
              <a:rPr lang="ru-RU" sz="2400" b="1" i="1" dirty="0" err="1"/>
              <a:t>монастиря</a:t>
            </a:r>
            <a:r>
              <a:rPr lang="ru-RU" sz="2400" b="1" i="1" dirty="0"/>
              <a:t> принесли </a:t>
            </a:r>
            <a:r>
              <a:rPr lang="ru-RU" sz="2400" b="1" i="1" dirty="0" err="1"/>
              <a:t>його</a:t>
            </a:r>
            <a:r>
              <a:rPr lang="ru-RU" sz="2400" b="1" i="1" dirty="0"/>
              <a:t> </a:t>
            </a:r>
            <a:r>
              <a:rPr lang="ru-RU" sz="2400" b="1" i="1" dirty="0" err="1"/>
              <a:t>унікальні</a:t>
            </a:r>
            <a:r>
              <a:rPr lang="ru-RU" sz="2400" b="1" i="1" dirty="0"/>
              <a:t> </a:t>
            </a:r>
            <a:r>
              <a:rPr lang="ru-RU" sz="2400" b="1" i="1" dirty="0" err="1"/>
              <a:t>мозаїки</a:t>
            </a:r>
            <a:r>
              <a:rPr lang="ru-RU" sz="2400" b="1" i="1" dirty="0"/>
              <a:t> </a:t>
            </a:r>
            <a:r>
              <a:rPr lang="ru-RU" sz="2400" b="1" i="1" dirty="0" err="1"/>
              <a:t>і</a:t>
            </a:r>
            <a:r>
              <a:rPr lang="ru-RU" sz="2400" b="1" i="1" dirty="0"/>
              <a:t> фрески. Собор </a:t>
            </a:r>
            <a:r>
              <a:rPr lang="ru-RU" sz="2400" b="1" i="1" dirty="0" err="1"/>
              <a:t>був</a:t>
            </a:r>
            <a:r>
              <a:rPr lang="ru-RU" sz="2400" b="1" i="1" dirty="0"/>
              <a:t> </a:t>
            </a:r>
            <a:r>
              <a:rPr lang="ru-RU" sz="2400" b="1" i="1" dirty="0" err="1"/>
              <a:t>зруйнований</a:t>
            </a:r>
            <a:r>
              <a:rPr lang="ru-RU" sz="2400" b="1" i="1" dirty="0"/>
              <a:t> у 1935 </a:t>
            </a:r>
            <a:r>
              <a:rPr lang="ru-RU" sz="2400" b="1" i="1" dirty="0" err="1"/>
              <a:t>році</a:t>
            </a:r>
            <a:r>
              <a:rPr lang="ru-RU" sz="2400" b="1" i="1" dirty="0"/>
              <a:t> </a:t>
            </a:r>
            <a:r>
              <a:rPr lang="ru-RU" sz="2400" b="1" i="1" dirty="0" err="1"/>
              <a:t>і</a:t>
            </a:r>
            <a:r>
              <a:rPr lang="ru-RU" sz="2400" b="1" i="1" dirty="0"/>
              <a:t> </a:t>
            </a:r>
            <a:r>
              <a:rPr lang="ru-RU" sz="2400" b="1" i="1" dirty="0" err="1"/>
              <a:t>відновлений</a:t>
            </a:r>
            <a:r>
              <a:rPr lang="ru-RU" sz="2400" b="1" i="1" dirty="0"/>
              <a:t> </a:t>
            </a:r>
            <a:r>
              <a:rPr lang="ru-RU" sz="2400" b="1" i="1" dirty="0" err="1"/>
              <a:t>лише</a:t>
            </a:r>
            <a:r>
              <a:rPr lang="ru-RU" sz="2400" b="1" i="1" dirty="0"/>
              <a:t> в </a:t>
            </a:r>
            <a:r>
              <a:rPr lang="ru-RU" sz="2400" b="1" i="1" dirty="0" err="1"/>
              <a:t>другій</a:t>
            </a:r>
            <a:r>
              <a:rPr lang="ru-RU" sz="2400" b="1" i="1" dirty="0"/>
              <a:t> </a:t>
            </a:r>
            <a:r>
              <a:rPr lang="ru-RU" sz="2400" b="1" i="1" dirty="0" err="1"/>
              <a:t>половині</a:t>
            </a:r>
            <a:r>
              <a:rPr lang="ru-RU" sz="2400" b="1" i="1" dirty="0"/>
              <a:t> 90х </a:t>
            </a:r>
            <a:r>
              <a:rPr lang="ru-RU" sz="2400" b="1" i="1" dirty="0" err="1"/>
              <a:t>років</a:t>
            </a:r>
            <a:r>
              <a:rPr lang="ru-RU" sz="2400" b="1" i="1" dirty="0"/>
              <a:t> XX </a:t>
            </a:r>
            <a:r>
              <a:rPr lang="ru-RU" sz="2400" b="1" i="1" dirty="0" err="1"/>
              <a:t>століття</a:t>
            </a:r>
            <a:r>
              <a:rPr lang="ru-RU" sz="2400" b="1" i="1" dirty="0"/>
              <a:t>.</a:t>
            </a:r>
            <a:endParaRPr lang="uk-UA" sz="2400" b="1" i="1" dirty="0"/>
          </a:p>
        </p:txBody>
      </p:sp>
      <p:pic>
        <p:nvPicPr>
          <p:cNvPr id="19461" name="Picture 5" descr="http://www.rate1.com.ua/files/10-1106_St_%20Michael%E2%80%99s%20Golden-Domed%20Monastery.jpg"/>
          <p:cNvPicPr>
            <a:picLocks noChangeAspect="1" noChangeArrowheads="1"/>
          </p:cNvPicPr>
          <p:nvPr/>
        </p:nvPicPr>
        <p:blipFill>
          <a:blip r:embed="rId2" cstate="print"/>
          <a:srcRect/>
          <a:stretch>
            <a:fillRect/>
          </a:stretch>
        </p:blipFill>
        <p:spPr bwMode="auto">
          <a:xfrm>
            <a:off x="0" y="2132856"/>
            <a:ext cx="9144000" cy="47251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blinds(horizontal)">
                                      <p:cBhvr>
                                        <p:cTn id="1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
            <a:ext cx="9144000" cy="646331"/>
          </a:xfrm>
          <a:prstGeom prst="rect">
            <a:avLst/>
          </a:prstGeom>
        </p:spPr>
        <p:txBody>
          <a:bodyPr wrap="square">
            <a:spAutoFit/>
          </a:bodyPr>
          <a:lstStyle/>
          <a:p>
            <a:pPr algn="ctr"/>
            <a:r>
              <a:rPr lang="uk-UA" sz="3600" dirty="0">
                <a:solidFill>
                  <a:srgbClr val="B00000"/>
                </a:solidFill>
              </a:rPr>
              <a:t>Андріївський узвіз</a:t>
            </a:r>
          </a:p>
        </p:txBody>
      </p:sp>
      <p:sp>
        <p:nvSpPr>
          <p:cNvPr id="6" name="Прямоугольник 5"/>
          <p:cNvSpPr/>
          <p:nvPr/>
        </p:nvSpPr>
        <p:spPr>
          <a:xfrm>
            <a:off x="0" y="548680"/>
            <a:ext cx="9144000" cy="2215991"/>
          </a:xfrm>
          <a:prstGeom prst="rect">
            <a:avLst/>
          </a:prstGeom>
        </p:spPr>
        <p:txBody>
          <a:bodyPr wrap="square">
            <a:spAutoFit/>
          </a:bodyPr>
          <a:lstStyle/>
          <a:p>
            <a:r>
              <a:rPr lang="uk-UA" sz="2000" b="1" i="1" dirty="0"/>
              <a:t>Вулиця-музей Андріївський узвіз — одна з головних визначних пам'яток Києва. Тут розташовані театри, художні галереї та майстерні. На Андріївському узвозі жило багато діячів культури і науки. Уздовж вулиці ведеться торгівля сувенірами, предметами мистецтва, антикваріатом тощо. Свою назву вулиця отримала завдяки Андріївській церкві, побудованій у середині 18 століття у верхній її частині. </a:t>
            </a:r>
            <a:r>
              <a:rPr lang="uk-UA" dirty="0" smtClean="0"/>
              <a:t/>
            </a:r>
            <a:br>
              <a:rPr lang="uk-UA" dirty="0" smtClean="0"/>
            </a:br>
            <a:endParaRPr lang="uk-UA" dirty="0"/>
          </a:p>
        </p:txBody>
      </p:sp>
      <p:pic>
        <p:nvPicPr>
          <p:cNvPr id="11274" name="Picture 10" descr="http://mydim.ua/pub/images/c9d8cf99c8c0cab1.jpg"/>
          <p:cNvPicPr>
            <a:picLocks noChangeAspect="1" noChangeArrowheads="1"/>
          </p:cNvPicPr>
          <p:nvPr/>
        </p:nvPicPr>
        <p:blipFill>
          <a:blip r:embed="rId2" cstate="print"/>
          <a:srcRect/>
          <a:stretch>
            <a:fillRect/>
          </a:stretch>
        </p:blipFill>
        <p:spPr bwMode="auto">
          <a:xfrm>
            <a:off x="0" y="2420888"/>
            <a:ext cx="5916149" cy="4437112"/>
          </a:xfrm>
          <a:prstGeom prst="rect">
            <a:avLst/>
          </a:prstGeom>
          <a:noFill/>
        </p:spPr>
      </p:pic>
      <p:pic>
        <p:nvPicPr>
          <p:cNvPr id="11276" name="Picture 12" descr="http://www.swrailway.gov.ua/imagegallery/data/media/12/DSC_0804r.jpg"/>
          <p:cNvPicPr>
            <a:picLocks noChangeAspect="1" noChangeArrowheads="1"/>
          </p:cNvPicPr>
          <p:nvPr/>
        </p:nvPicPr>
        <p:blipFill>
          <a:blip r:embed="rId3" cstate="print"/>
          <a:srcRect/>
          <a:stretch>
            <a:fillRect/>
          </a:stretch>
        </p:blipFill>
        <p:spPr bwMode="auto">
          <a:xfrm>
            <a:off x="5940152" y="2420888"/>
            <a:ext cx="3203848" cy="44371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74"/>
                                        </p:tgtEl>
                                        <p:attrNameLst>
                                          <p:attrName>style.visibility</p:attrName>
                                        </p:attrNameLst>
                                      </p:cBhvr>
                                      <p:to>
                                        <p:strVal val="visible"/>
                                      </p:to>
                                    </p:set>
                                    <p:animEffect transition="in" filter="blinds(horizontal)">
                                      <p:cBhvr>
                                        <p:cTn id="17" dur="500"/>
                                        <p:tgtEl>
                                          <p:spTgt spid="1127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276"/>
                                        </p:tgtEl>
                                        <p:attrNameLst>
                                          <p:attrName>style.visibility</p:attrName>
                                        </p:attrNameLst>
                                      </p:cBhvr>
                                      <p:to>
                                        <p:strVal val="visible"/>
                                      </p:to>
                                    </p:set>
                                    <p:animEffect transition="in" filter="blinds(horizontal)">
                                      <p:cBhvr>
                                        <p:cTn id="22" dur="5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txBody>
          <a:bodyPr wrap="square">
            <a:spAutoFit/>
          </a:bodyPr>
          <a:lstStyle/>
          <a:p>
            <a:pPr algn="ctr"/>
            <a:r>
              <a:rPr lang="uk-UA" sz="3600" dirty="0">
                <a:solidFill>
                  <a:srgbClr val="B00000"/>
                </a:solidFill>
              </a:rPr>
              <a:t>Києво-Печерська Лавра</a:t>
            </a:r>
          </a:p>
        </p:txBody>
      </p:sp>
      <p:sp>
        <p:nvSpPr>
          <p:cNvPr id="5" name="Прямоугольник 4"/>
          <p:cNvSpPr/>
          <p:nvPr/>
        </p:nvSpPr>
        <p:spPr>
          <a:xfrm>
            <a:off x="0" y="548680"/>
            <a:ext cx="9144000" cy="1938992"/>
          </a:xfrm>
          <a:prstGeom prst="rect">
            <a:avLst/>
          </a:prstGeom>
        </p:spPr>
        <p:txBody>
          <a:bodyPr wrap="square">
            <a:spAutoFit/>
          </a:bodyPr>
          <a:lstStyle/>
          <a:p>
            <a:r>
              <a:rPr lang="uk-UA" sz="2000" i="1" dirty="0"/>
              <a:t>Монастир </a:t>
            </a:r>
            <a:r>
              <a:rPr lang="uk-UA" sz="2000" i="1" u="sng" dirty="0">
                <a:hlinkClick r:id="rId2" tooltip="Києво-Печерська Лавра в Україні"/>
              </a:rPr>
              <a:t>Печерська Лавра</a:t>
            </a:r>
            <a:r>
              <a:rPr lang="uk-UA" sz="2000" i="1" dirty="0"/>
              <a:t> був створений в </a:t>
            </a:r>
            <a:r>
              <a:rPr lang="en-US" sz="2000" i="1" dirty="0"/>
              <a:t>XI </a:t>
            </a:r>
            <a:r>
              <a:rPr lang="uk-UA" sz="2000" i="1" dirty="0"/>
              <a:t>столітті. Будівництво його тривало протягом 9 століть. </a:t>
            </a:r>
            <a:r>
              <a:rPr lang="ru-RU" sz="2000" i="1" dirty="0" err="1"/>
              <a:t>Заснував</a:t>
            </a:r>
            <a:r>
              <a:rPr lang="ru-RU" sz="2000" i="1" dirty="0"/>
              <a:t> </a:t>
            </a:r>
            <a:r>
              <a:rPr lang="ru-RU" sz="2000" i="1" dirty="0" err="1"/>
              <a:t>його</a:t>
            </a:r>
            <a:r>
              <a:rPr lang="ru-RU" sz="2000" i="1" dirty="0"/>
              <a:t> </a:t>
            </a:r>
            <a:r>
              <a:rPr lang="ru-RU" sz="2000" i="1" dirty="0" smtClean="0"/>
              <a:t>при </a:t>
            </a:r>
            <a:r>
              <a:rPr lang="ru-RU" sz="2000" i="1" dirty="0" err="1"/>
              <a:t>правлінні</a:t>
            </a:r>
            <a:r>
              <a:rPr lang="ru-RU" sz="2000" i="1" dirty="0"/>
              <a:t> Ярослава Мудрого монах </a:t>
            </a:r>
            <a:r>
              <a:rPr lang="ru-RU" sz="2000" i="1" dirty="0" err="1"/>
              <a:t>Антоній</a:t>
            </a:r>
            <a:r>
              <a:rPr lang="ru-RU" sz="2000" i="1" dirty="0"/>
              <a:t>. </a:t>
            </a:r>
            <a:r>
              <a:rPr lang="uk-UA" sz="2000" i="1" dirty="0" smtClean="0"/>
              <a:t>Особливо </a:t>
            </a:r>
            <a:r>
              <a:rPr lang="uk-UA" sz="2000" i="1" dirty="0"/>
              <a:t>відомі підземні печери монастиря. Монастирський комплекс  справляє величезне враження на відвідувачів. У будь-який день численні куполи видно майже з будь-якої точки Києва. Більшість будівель Монастиря відносяться до </a:t>
            </a:r>
            <a:r>
              <a:rPr lang="en-US" sz="2000" i="1" dirty="0"/>
              <a:t>XVII - XVIII </a:t>
            </a:r>
            <a:r>
              <a:rPr lang="uk-UA" sz="2000" i="1" dirty="0"/>
              <a:t>століть, і належать до стилю «українське Бароко» .</a:t>
            </a:r>
          </a:p>
        </p:txBody>
      </p:sp>
      <p:pic>
        <p:nvPicPr>
          <p:cNvPr id="31748" name="Picture 4" descr="http://image.tsn.ua/media/images2/original/Jul2010/240527.jpg"/>
          <p:cNvPicPr>
            <a:picLocks noChangeAspect="1" noChangeArrowheads="1"/>
          </p:cNvPicPr>
          <p:nvPr/>
        </p:nvPicPr>
        <p:blipFill>
          <a:blip r:embed="rId3" cstate="print"/>
          <a:srcRect/>
          <a:stretch>
            <a:fillRect/>
          </a:stretch>
        </p:blipFill>
        <p:spPr bwMode="auto">
          <a:xfrm>
            <a:off x="0" y="2420888"/>
            <a:ext cx="9144000" cy="44371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1748"/>
                                        </p:tgtEl>
                                        <p:attrNameLst>
                                          <p:attrName>style.visibility</p:attrName>
                                        </p:attrNameLst>
                                      </p:cBhvr>
                                      <p:to>
                                        <p:strVal val="visible"/>
                                      </p:to>
                                    </p:set>
                                    <p:animEffect transition="in" filter="barn(inHorizontal)">
                                      <p:cBhvr>
                                        <p:cTn id="1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txBody>
          <a:bodyPr wrap="square">
            <a:spAutoFit/>
          </a:bodyPr>
          <a:lstStyle/>
          <a:p>
            <a:pPr algn="ctr"/>
            <a:r>
              <a:rPr lang="uk-UA" sz="3600" dirty="0">
                <a:solidFill>
                  <a:srgbClr val="B00000"/>
                </a:solidFill>
              </a:rPr>
              <a:t>Золоті ворота</a:t>
            </a:r>
          </a:p>
        </p:txBody>
      </p:sp>
      <p:sp>
        <p:nvSpPr>
          <p:cNvPr id="5" name="Прямоугольник 4"/>
          <p:cNvSpPr/>
          <p:nvPr/>
        </p:nvSpPr>
        <p:spPr>
          <a:xfrm>
            <a:off x="0" y="548680"/>
            <a:ext cx="9144000" cy="1938992"/>
          </a:xfrm>
          <a:prstGeom prst="rect">
            <a:avLst/>
          </a:prstGeom>
        </p:spPr>
        <p:txBody>
          <a:bodyPr wrap="square">
            <a:spAutoFit/>
          </a:bodyPr>
          <a:lstStyle/>
          <a:p>
            <a:r>
              <a:rPr lang="uk-UA" sz="2000" i="1" dirty="0"/>
              <a:t>Пам'ятник оборонних споруд Київської Русі періоду правління Ярослава Мудрого. У ті часи Київ оточували земляні вали загальною протяжністю 3,5 кілометра. Вони проходили від Львівських воріт, де зараз розташована Львівська площа, вздовж вулиці Ярославів вал до Золотих воріт, спускалися до Лядських воріт (перебували на місці нинішньої площі Незалежності) і піднімалися до Михайлівської площі. </a:t>
            </a:r>
          </a:p>
        </p:txBody>
      </p:sp>
      <p:pic>
        <p:nvPicPr>
          <p:cNvPr id="32770" name="Picture 2" descr="Визначні пам’ятки Києва: Золоті ворота."/>
          <p:cNvPicPr>
            <a:picLocks noChangeAspect="1" noChangeArrowheads="1"/>
          </p:cNvPicPr>
          <p:nvPr/>
        </p:nvPicPr>
        <p:blipFill>
          <a:blip r:embed="rId2" cstate="print"/>
          <a:srcRect/>
          <a:stretch>
            <a:fillRect/>
          </a:stretch>
        </p:blipFill>
        <p:spPr bwMode="auto">
          <a:xfrm>
            <a:off x="0" y="2492896"/>
            <a:ext cx="6096000" cy="4365104"/>
          </a:xfrm>
          <a:prstGeom prst="rect">
            <a:avLst/>
          </a:prstGeom>
          <a:noFill/>
        </p:spPr>
      </p:pic>
      <p:pic>
        <p:nvPicPr>
          <p:cNvPr id="32772" name="Picture 4" descr="http://legendsukraine.at.ua/_ph/14/2/195774078.jpg"/>
          <p:cNvPicPr>
            <a:picLocks noChangeAspect="1" noChangeArrowheads="1"/>
          </p:cNvPicPr>
          <p:nvPr/>
        </p:nvPicPr>
        <p:blipFill>
          <a:blip r:embed="rId3" cstate="print"/>
          <a:srcRect/>
          <a:stretch>
            <a:fillRect/>
          </a:stretch>
        </p:blipFill>
        <p:spPr bwMode="auto">
          <a:xfrm>
            <a:off x="6072632" y="2492896"/>
            <a:ext cx="3071368" cy="43651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770"/>
                                        </p:tgtEl>
                                        <p:attrNameLst>
                                          <p:attrName>style.visibility</p:attrName>
                                        </p:attrNameLst>
                                      </p:cBhvr>
                                      <p:to>
                                        <p:strVal val="visible"/>
                                      </p:to>
                                    </p:set>
                                    <p:animEffect transition="in" filter="dissolve">
                                      <p:cBhvr>
                                        <p:cTn id="17" dur="500"/>
                                        <p:tgtEl>
                                          <p:spTgt spid="3277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2772"/>
                                        </p:tgtEl>
                                        <p:attrNameLst>
                                          <p:attrName>style.visibility</p:attrName>
                                        </p:attrNameLst>
                                      </p:cBhvr>
                                      <p:to>
                                        <p:strVal val="visible"/>
                                      </p:to>
                                    </p:set>
                                    <p:animEffect transition="in" filter="dissolve">
                                      <p:cBhvr>
                                        <p:cTn id="22"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txBody>
          <a:bodyPr wrap="square">
            <a:spAutoFit/>
          </a:bodyPr>
          <a:lstStyle/>
          <a:p>
            <a:pPr algn="ctr"/>
            <a:r>
              <a:rPr lang="uk-UA" sz="3600" dirty="0">
                <a:solidFill>
                  <a:srgbClr val="B00000"/>
                </a:solidFill>
              </a:rPr>
              <a:t>Володимирська гірка</a:t>
            </a:r>
          </a:p>
        </p:txBody>
      </p:sp>
      <p:sp>
        <p:nvSpPr>
          <p:cNvPr id="5" name="Прямоугольник 4"/>
          <p:cNvSpPr/>
          <p:nvPr/>
        </p:nvSpPr>
        <p:spPr>
          <a:xfrm>
            <a:off x="0" y="476672"/>
            <a:ext cx="9144000" cy="1631216"/>
          </a:xfrm>
          <a:prstGeom prst="rect">
            <a:avLst/>
          </a:prstGeom>
        </p:spPr>
        <p:txBody>
          <a:bodyPr wrap="square">
            <a:spAutoFit/>
          </a:bodyPr>
          <a:lstStyle/>
          <a:p>
            <a:r>
              <a:rPr lang="uk-UA" sz="2000" b="1" i="1" dirty="0"/>
              <a:t>Парк площею 10,6 га, що розташований біля стін Михайлівського золотоверхого монастиря. Свою сучасну назву отримав після того, як у 1853 році тут було встановлено пам'ятник святому Володимиру, що хрестив Київську Русь. Звідси відкривається прекрасний краєвид на Дніпро, Поділ, Труханів острів і Дарницю. </a:t>
            </a:r>
          </a:p>
        </p:txBody>
      </p:sp>
      <p:pic>
        <p:nvPicPr>
          <p:cNvPr id="33794" name="Picture 2" descr="Визначні пам’ятки Києва: Володимирська гірка."/>
          <p:cNvPicPr>
            <a:picLocks noChangeAspect="1" noChangeArrowheads="1"/>
          </p:cNvPicPr>
          <p:nvPr/>
        </p:nvPicPr>
        <p:blipFill>
          <a:blip r:embed="rId2" cstate="print"/>
          <a:srcRect/>
          <a:stretch>
            <a:fillRect/>
          </a:stretch>
        </p:blipFill>
        <p:spPr bwMode="auto">
          <a:xfrm>
            <a:off x="0" y="2132856"/>
            <a:ext cx="5940152" cy="4725144"/>
          </a:xfrm>
          <a:prstGeom prst="rect">
            <a:avLst/>
          </a:prstGeom>
          <a:noFill/>
        </p:spPr>
      </p:pic>
      <p:pic>
        <p:nvPicPr>
          <p:cNvPr id="33796" name="Picture 4" descr="http://www.kievtown.net/img/saint_vladimir_3.jpg"/>
          <p:cNvPicPr>
            <a:picLocks noChangeAspect="1" noChangeArrowheads="1"/>
          </p:cNvPicPr>
          <p:nvPr/>
        </p:nvPicPr>
        <p:blipFill>
          <a:blip r:embed="rId3" cstate="print"/>
          <a:srcRect/>
          <a:stretch>
            <a:fillRect/>
          </a:stretch>
        </p:blipFill>
        <p:spPr bwMode="auto">
          <a:xfrm>
            <a:off x="5596392" y="2132856"/>
            <a:ext cx="3547608" cy="47251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3794"/>
                                        </p:tgtEl>
                                        <p:attrNameLst>
                                          <p:attrName>style.visibility</p:attrName>
                                        </p:attrNameLst>
                                      </p:cBhvr>
                                      <p:to>
                                        <p:strVal val="visible"/>
                                      </p:to>
                                    </p:set>
                                    <p:animEffect transition="in" filter="wheel(4)">
                                      <p:cBhvr>
                                        <p:cTn id="17" dur="2000"/>
                                        <p:tgtEl>
                                          <p:spTgt spid="3379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33796"/>
                                        </p:tgtEl>
                                        <p:attrNameLst>
                                          <p:attrName>style.visibility</p:attrName>
                                        </p:attrNameLst>
                                      </p:cBhvr>
                                      <p:to>
                                        <p:strVal val="visible"/>
                                      </p:to>
                                    </p:set>
                                    <p:animEffect transition="in" filter="wheel(4)">
                                      <p:cBhvr>
                                        <p:cTn id="22" dur="2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txBody>
          <a:bodyPr wrap="square">
            <a:spAutoFit/>
          </a:bodyPr>
          <a:lstStyle/>
          <a:p>
            <a:pPr algn="ctr"/>
            <a:r>
              <a:rPr lang="uk-UA" sz="3600" dirty="0">
                <a:solidFill>
                  <a:srgbClr val="B00000"/>
                </a:solidFill>
              </a:rPr>
              <a:t>Будинок з химерами</a:t>
            </a:r>
          </a:p>
        </p:txBody>
      </p:sp>
      <p:sp>
        <p:nvSpPr>
          <p:cNvPr id="5" name="Прямоугольник 4"/>
          <p:cNvSpPr/>
          <p:nvPr/>
        </p:nvSpPr>
        <p:spPr>
          <a:xfrm>
            <a:off x="0" y="548680"/>
            <a:ext cx="9144000" cy="1631216"/>
          </a:xfrm>
          <a:prstGeom prst="rect">
            <a:avLst/>
          </a:prstGeom>
        </p:spPr>
        <p:txBody>
          <a:bodyPr wrap="square">
            <a:spAutoFit/>
          </a:bodyPr>
          <a:lstStyle/>
          <a:p>
            <a:r>
              <a:rPr lang="uk-UA" sz="2000" i="1" dirty="0"/>
              <a:t>Будівлю </a:t>
            </a:r>
            <a:r>
              <a:rPr lang="uk-UA" sz="2000" i="1" dirty="0" smtClean="0"/>
              <a:t>звірів </a:t>
            </a:r>
            <a:r>
              <a:rPr lang="uk-UA" sz="2000" i="1" dirty="0"/>
              <a:t>у 1901—1903 роках у стилі модерн </a:t>
            </a:r>
            <a:r>
              <a:rPr lang="uk-UA" sz="2000" i="1" dirty="0" smtClean="0"/>
              <a:t>збудував архітектор </a:t>
            </a:r>
            <a:r>
              <a:rPr lang="uk-UA" sz="2000" i="1" dirty="0"/>
              <a:t>Владислав Городецький </a:t>
            </a:r>
            <a:r>
              <a:rPr lang="uk-UA" sz="2000" i="1" dirty="0" smtClean="0"/>
              <a:t>,як </a:t>
            </a:r>
            <a:r>
              <a:rPr lang="uk-UA" sz="2000" i="1" dirty="0"/>
              <a:t>прибутковий будинок з приміщеннями для своєї родини. Назва будинку виникла через скульптури, що прикрашають фасад і внутрішню частину будівлі. Будівля розташована на вулиці Банковій, 10, навпроти Адміністрації Президента України, і з 2005 року є його резиденцією. </a:t>
            </a:r>
          </a:p>
        </p:txBody>
      </p:sp>
      <p:pic>
        <p:nvPicPr>
          <p:cNvPr id="34818" name="Picture 2" descr="Визначні пам’ятки Києва: Будинок з химерами."/>
          <p:cNvPicPr>
            <a:picLocks noChangeAspect="1" noChangeArrowheads="1"/>
          </p:cNvPicPr>
          <p:nvPr/>
        </p:nvPicPr>
        <p:blipFill>
          <a:blip r:embed="rId2" cstate="print"/>
          <a:srcRect/>
          <a:stretch>
            <a:fillRect/>
          </a:stretch>
        </p:blipFill>
        <p:spPr bwMode="auto">
          <a:xfrm>
            <a:off x="-1" y="2204864"/>
            <a:ext cx="9144001" cy="46531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4818"/>
                                        </p:tgtEl>
                                        <p:attrNameLst>
                                          <p:attrName>style.visibility</p:attrName>
                                        </p:attrNameLst>
                                      </p:cBhvr>
                                      <p:to>
                                        <p:strVal val="visible"/>
                                      </p:to>
                                    </p:set>
                                    <p:anim to="" calcmode="lin" valueType="num">
                                      <p:cBhvr>
                                        <p:cTn id="17" dur="1" fill="hold"/>
                                        <p:tgtEl>
                                          <p:spTgt spid="348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txBody>
          <a:bodyPr wrap="square">
            <a:spAutoFit/>
          </a:bodyPr>
          <a:lstStyle/>
          <a:p>
            <a:pPr algn="ctr"/>
            <a:r>
              <a:rPr lang="uk-UA" sz="3600" dirty="0">
                <a:solidFill>
                  <a:srgbClr val="B00000"/>
                </a:solidFill>
              </a:rPr>
              <a:t>Пам'ятник Богдану Хмельницькому</a:t>
            </a:r>
          </a:p>
        </p:txBody>
      </p:sp>
      <p:sp>
        <p:nvSpPr>
          <p:cNvPr id="5" name="Прямоугольник 4"/>
          <p:cNvSpPr/>
          <p:nvPr/>
        </p:nvSpPr>
        <p:spPr>
          <a:xfrm>
            <a:off x="0" y="548680"/>
            <a:ext cx="9144000" cy="2215991"/>
          </a:xfrm>
          <a:prstGeom prst="rect">
            <a:avLst/>
          </a:prstGeom>
        </p:spPr>
        <p:txBody>
          <a:bodyPr wrap="square">
            <a:spAutoFit/>
          </a:bodyPr>
          <a:lstStyle/>
          <a:p>
            <a:r>
              <a:rPr lang="uk-UA" sz="2400" b="1" i="1" dirty="0"/>
              <a:t>Український гетьман Богдан Хмельницький зіграв важливу роль в історії України. Пам'ятник на його честь, є пам'ятником мистецтва 19 століття, відкритий 11 липня 1888 року на Софійській площі в Києві в рамках святкування 900-річчя Хрещення Русі.</a:t>
            </a:r>
            <a:r>
              <a:rPr lang="uk-UA" sz="2400" dirty="0"/>
              <a:t> </a:t>
            </a:r>
            <a:r>
              <a:rPr lang="uk-UA" dirty="0" smtClean="0"/>
              <a:t/>
            </a:r>
            <a:br>
              <a:rPr lang="uk-UA" dirty="0" smtClean="0"/>
            </a:br>
            <a:endParaRPr lang="uk-UA" dirty="0"/>
          </a:p>
        </p:txBody>
      </p:sp>
      <p:pic>
        <p:nvPicPr>
          <p:cNvPr id="35842" name="Picture 2" descr="Визначні пам’ятки Києва: Пам'ятник Богдану Хмельницькому."/>
          <p:cNvPicPr>
            <a:picLocks noChangeAspect="1" noChangeArrowheads="1"/>
          </p:cNvPicPr>
          <p:nvPr/>
        </p:nvPicPr>
        <p:blipFill>
          <a:blip r:embed="rId2" cstate="print"/>
          <a:srcRect/>
          <a:stretch>
            <a:fillRect/>
          </a:stretch>
        </p:blipFill>
        <p:spPr bwMode="auto">
          <a:xfrm>
            <a:off x="0" y="2492897"/>
            <a:ext cx="5580112" cy="4365104"/>
          </a:xfrm>
          <a:prstGeom prst="rect">
            <a:avLst/>
          </a:prstGeom>
          <a:noFill/>
        </p:spPr>
      </p:pic>
      <p:pic>
        <p:nvPicPr>
          <p:cNvPr id="35844" name="Picture 4" descr="http://serg-klymenko.narod.ru/Kyiv/Kyiv.Volodymyr/IMG_6157.jpg"/>
          <p:cNvPicPr>
            <a:picLocks noChangeAspect="1" noChangeArrowheads="1"/>
          </p:cNvPicPr>
          <p:nvPr/>
        </p:nvPicPr>
        <p:blipFill>
          <a:blip r:embed="rId3" cstate="print"/>
          <a:srcRect/>
          <a:stretch>
            <a:fillRect/>
          </a:stretch>
        </p:blipFill>
        <p:spPr bwMode="auto">
          <a:xfrm>
            <a:off x="5580112" y="2490192"/>
            <a:ext cx="3563888" cy="43678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5842"/>
                                        </p:tgtEl>
                                        <p:attrNameLst>
                                          <p:attrName>style.visibility</p:attrName>
                                        </p:attrNameLst>
                                      </p:cBhvr>
                                      <p:to>
                                        <p:strVal val="visible"/>
                                      </p:to>
                                    </p:set>
                                    <p:animEffect transition="in" filter="wheel(4)">
                                      <p:cBhvr>
                                        <p:cTn id="17" dur="2000"/>
                                        <p:tgtEl>
                                          <p:spTgt spid="3584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35844"/>
                                        </p:tgtEl>
                                        <p:attrNameLst>
                                          <p:attrName>style.visibility</p:attrName>
                                        </p:attrNameLst>
                                      </p:cBhvr>
                                      <p:to>
                                        <p:strVal val="visible"/>
                                      </p:to>
                                    </p:set>
                                    <p:animEffect transition="in" filter="wheel(4)">
                                      <p:cBhvr>
                                        <p:cTn id="22" dur="20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Оформление по умолчанию">
  <a:themeElements>
    <a:clrScheme name="Оформление по умолчанию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22B00"/>
        </a:hlink>
        <a:folHlink>
          <a:srgbClr val="FFA953"/>
        </a:folHlink>
      </a:clrScheme>
      <a:clrMap bg1="lt1" tx1="dk1" bg2="lt2" tx2="dk2" accent1="accent1" accent2="accent2" accent3="accent3" accent4="accent4" accent5="accent5" accent6="accent6" hlink="hlink" folHlink="folHlink"/>
    </a:extraClrScheme>
    <a:extraClrScheme>
      <a:clrScheme name="Оформление по умолчанию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685</TotalTime>
  <Words>656</Words>
  <Application>Microsoft Office PowerPoint</Application>
  <PresentationFormat>Экран (4:3)</PresentationFormat>
  <Paragraphs>38</Paragraphs>
  <Slides>20</Slides>
  <Notes>0</Notes>
  <HiddenSlides>0</HiddenSlides>
  <MMClips>0</MMClips>
  <ScaleCrop>false</ScaleCrop>
  <HeadingPairs>
    <vt:vector size="6" baseType="variant">
      <vt:variant>
        <vt:lpstr>Использованные шрифты</vt:lpstr>
      </vt:variant>
      <vt:variant>
        <vt:i4>1</vt:i4>
      </vt:variant>
      <vt:variant>
        <vt:lpstr>Тема</vt:lpstr>
      </vt:variant>
      <vt:variant>
        <vt:i4>1</vt:i4>
      </vt:variant>
      <vt:variant>
        <vt:lpstr>Заголовки слайдов</vt:lpstr>
      </vt:variant>
      <vt:variant>
        <vt:i4>20</vt:i4>
      </vt:variant>
    </vt:vector>
  </HeadingPairs>
  <TitlesOfParts>
    <vt:vector size="22" baseType="lpstr">
      <vt:lpstr>Times New Roman</vt: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Андрей</cp:lastModifiedBy>
  <cp:revision>75</cp:revision>
  <dcterms:created xsi:type="dcterms:W3CDTF">2012-08-12T16:04:58Z</dcterms:created>
  <dcterms:modified xsi:type="dcterms:W3CDTF">2013-05-12T18:38:36Z</dcterms:modified>
</cp:coreProperties>
</file>