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sldIdLst>
    <p:sldId id="256" r:id="rId3"/>
    <p:sldId id="257" r:id="rId4"/>
    <p:sldId id="280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3CC9-8599-40C2-B83C-051F0C507C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4A5C-4585-4C76-B41F-B3CDCC114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DBBAA-2DF8-4AB0-BE05-F46D4D46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Розма</a:t>
            </a:r>
            <a:r>
              <a:rPr lang="uk-UA" dirty="0" smtClean="0">
                <a:solidFill>
                  <a:schemeClr val="tx1"/>
                </a:solidFill>
              </a:rPr>
              <a:t>ї</a:t>
            </a:r>
            <a:r>
              <a:rPr lang="ru-RU" dirty="0" err="1" smtClean="0">
                <a:solidFill>
                  <a:schemeClr val="tx1"/>
                </a:solidFill>
              </a:rPr>
              <a:t>тий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Дмитро</a:t>
            </a:r>
            <a:r>
              <a:rPr lang="ru-RU" dirty="0" smtClean="0">
                <a:solidFill>
                  <a:schemeClr val="tx1"/>
                </a:solidFill>
              </a:rPr>
              <a:t>, 9-Б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6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Бессара́бія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229600" cy="4680520"/>
          </a:xfrm>
        </p:spPr>
        <p:txBody>
          <a:bodyPr>
            <a:noAutofit/>
          </a:bodyPr>
          <a:lstStyle/>
          <a:p>
            <a:r>
              <a:rPr lang="vi-VN" sz="2200" b="1" dirty="0" smtClean="0"/>
              <a:t>Бессара́бія</a:t>
            </a:r>
            <a:r>
              <a:rPr lang="uk-UA" sz="2200" dirty="0" smtClean="0"/>
              <a:t> </a:t>
            </a:r>
            <a:r>
              <a:rPr lang="en-US" sz="2200" dirty="0" smtClean="0"/>
              <a:t>—</a:t>
            </a:r>
            <a:r>
              <a:rPr lang="en-US" sz="2200" dirty="0"/>
              <a:t> </a:t>
            </a:r>
            <a:r>
              <a:rPr lang="vi-VN" sz="2200" dirty="0"/>
              <a:t>історична область у східній Європі між річками Прут, Дністер і гирлом Дунаю. Більша частина Бессарабії розміщена на території сучасної Молдови. Землі на крайній півночі (Хотинський район </a:t>
            </a:r>
            <a:r>
              <a:rPr lang="vi-VN" sz="2200" dirty="0" smtClean="0"/>
              <a:t>Чернівецької </a:t>
            </a:r>
            <a:r>
              <a:rPr lang="vi-VN" sz="2200" dirty="0"/>
              <a:t>області) та півдні Бессарабії (південна частина Одеської області) належать Україні.</a:t>
            </a:r>
          </a:p>
          <a:p>
            <a:r>
              <a:rPr lang="vi-VN" sz="2200" dirty="0"/>
              <a:t>Назва «Бессарабія», або «Цара бессарабська», тобто «земля Бессараба» відома з кінця </a:t>
            </a:r>
            <a:r>
              <a:rPr lang="en-US" sz="2200" dirty="0"/>
              <a:t>XV — </a:t>
            </a:r>
            <a:r>
              <a:rPr lang="vi-VN" sz="2200" dirty="0"/>
              <a:t>початку </a:t>
            </a:r>
            <a:r>
              <a:rPr lang="en-US" sz="2200" dirty="0"/>
              <a:t>XVI </a:t>
            </a:r>
            <a:r>
              <a:rPr lang="vi-VN" sz="2200" dirty="0"/>
              <a:t>століть. У волосько-болгарських грамотах </a:t>
            </a:r>
            <a:r>
              <a:rPr lang="en-US" sz="2200" dirty="0"/>
              <a:t>XV </a:t>
            </a:r>
            <a:r>
              <a:rPr lang="vi-VN" sz="2200" dirty="0"/>
              <a:t>століття так називали Валахію разом із Придунайськими землями. Пізніші історичні документи цю назву поширюють і на Буджак </a:t>
            </a:r>
            <a:r>
              <a:rPr lang="vi-VN" sz="2200" dirty="0" smtClean="0"/>
              <a:t>та</a:t>
            </a:r>
            <a:r>
              <a:rPr lang="uk-UA" sz="2200" dirty="0" smtClean="0"/>
              <a:t> </a:t>
            </a:r>
            <a:r>
              <a:rPr lang="vi-VN" sz="2200" dirty="0" smtClean="0"/>
              <a:t>Ногайські </a:t>
            </a:r>
            <a:r>
              <a:rPr lang="vi-VN" sz="2200" dirty="0"/>
              <a:t>степи, котрі в ранньому середньовіччі населяли уличі</a:t>
            </a:r>
            <a:r>
              <a:rPr lang="vi-VN" sz="2200" dirty="0" smtClean="0"/>
              <a:t>.</a:t>
            </a:r>
            <a:endParaRPr lang="ru-RU" sz="2200" dirty="0"/>
          </a:p>
        </p:txBody>
      </p:sp>
      <p:pic>
        <p:nvPicPr>
          <p:cNvPr id="4" name="Рисунок 3" descr="220px-Karte-Basarabia-Pos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51622" y="1"/>
            <a:ext cx="2392378" cy="2348880"/>
          </a:xfrm>
          <a:prstGeom prst="rect">
            <a:avLst/>
          </a:prstGeom>
        </p:spPr>
      </p:pic>
      <p:pic>
        <p:nvPicPr>
          <p:cNvPr id="5" name="Рисунок 4" descr="Coat_of_arms_of_Bessarabi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0"/>
            <a:ext cx="1728192" cy="199606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-0.36129 0.4127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2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5410944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Покуття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204864"/>
            <a:ext cx="8229600" cy="1612776"/>
          </a:xfrm>
        </p:spPr>
        <p:txBody>
          <a:bodyPr/>
          <a:lstStyle/>
          <a:p>
            <a:r>
              <a:rPr lang="ru-RU" b="1" dirty="0" err="1"/>
              <a:t>Поку́ття</a:t>
            </a:r>
            <a:r>
              <a:rPr lang="ru-RU" dirty="0"/>
              <a:t> </a:t>
            </a:r>
            <a:r>
              <a:rPr lang="ru-RU" dirty="0" smtClean="0"/>
              <a:t>— </a:t>
            </a:r>
            <a:r>
              <a:rPr lang="ru-RU" dirty="0" err="1"/>
              <a:t>історико-географічна</a:t>
            </a:r>
            <a:r>
              <a:rPr lang="ru-RU" dirty="0"/>
              <a:t> область 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східна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 </a:t>
            </a:r>
            <a:r>
              <a:rPr lang="ru-RU" dirty="0" err="1"/>
              <a:t>Івано-Франківської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</a:t>
            </a:r>
          </a:p>
        </p:txBody>
      </p:sp>
      <p:pic>
        <p:nvPicPr>
          <p:cNvPr id="4" name="Рисунок 3" descr="Ukraine._Camporum_Desertorum._Beauplan_16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861048"/>
            <a:ext cx="3923928" cy="3047584"/>
          </a:xfrm>
          <a:prstGeom prst="rect">
            <a:avLst/>
          </a:prstGeom>
        </p:spPr>
      </p:pic>
      <p:pic>
        <p:nvPicPr>
          <p:cNvPr id="5" name="Рисунок 4" descr="Ukraine._Pokutia._Beuaplan_164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24821"/>
            <a:ext cx="3491880" cy="2933179"/>
          </a:xfrm>
          <a:prstGeom prst="rect">
            <a:avLst/>
          </a:prstGeom>
        </p:spPr>
      </p:pic>
      <p:pic>
        <p:nvPicPr>
          <p:cNvPr id="6" name="Рисунок 5" descr="Ukraine._Pokutia_164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79123" y="0"/>
            <a:ext cx="3164877" cy="220486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Запорожжя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Запорожжя</a:t>
            </a:r>
            <a:r>
              <a:rPr lang="ru-RU" dirty="0"/>
              <a:t> — </a:t>
            </a:r>
            <a:r>
              <a:rPr lang="ru-RU" dirty="0" err="1" smtClean="0"/>
              <a:t>історичний</a:t>
            </a:r>
            <a:r>
              <a:rPr lang="ru-RU" dirty="0"/>
              <a:t> </a:t>
            </a:r>
            <a:r>
              <a:rPr lang="ru-RU" dirty="0" err="1" smtClean="0"/>
              <a:t>український</a:t>
            </a:r>
            <a:r>
              <a:rPr lang="ru-RU" dirty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регіон</a:t>
            </a:r>
            <a:r>
              <a:rPr lang="ru-RU" dirty="0"/>
              <a:t>, </a:t>
            </a:r>
            <a:r>
              <a:rPr lang="ru-RU" dirty="0" err="1"/>
              <a:t>етнокультурний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 smtClean="0"/>
              <a:t>сучасних</a:t>
            </a:r>
            <a:r>
              <a:rPr lang="ru-RU" dirty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Дніпропетровської</a:t>
            </a:r>
            <a:r>
              <a:rPr lang="ru-RU" dirty="0" smtClean="0"/>
              <a:t>, </a:t>
            </a:r>
            <a:r>
              <a:rPr lang="ru-RU" dirty="0" err="1" smtClean="0"/>
              <a:t>Донецької</a:t>
            </a:r>
            <a:r>
              <a:rPr lang="ru-RU" dirty="0" smtClean="0"/>
              <a:t>,</a:t>
            </a:r>
            <a:r>
              <a:rPr lang="ru-RU" dirty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Кіровоградської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Запорізької</a:t>
            </a:r>
            <a:r>
              <a:rPr lang="ru-RU" dirty="0"/>
              <a:t>, </a:t>
            </a:r>
            <a:r>
              <a:rPr lang="ru-RU" dirty="0" err="1" smtClean="0"/>
              <a:t>Луганської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err="1" smtClean="0"/>
              <a:t>Миколаївської</a:t>
            </a:r>
            <a:r>
              <a:rPr lang="ru-RU" dirty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та</a:t>
            </a:r>
            <a:r>
              <a:rPr lang="ru-RU" dirty="0"/>
              <a:t> </a:t>
            </a:r>
            <a:r>
              <a:rPr lang="ru-RU" dirty="0" err="1"/>
              <a:t>Херсонської</a:t>
            </a:r>
            <a:r>
              <a:rPr lang="ru-RU" dirty="0"/>
              <a:t> областей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80px-Coat_of_arms_of_the_Cossack_Hetmanat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32656"/>
            <a:ext cx="1728192" cy="2009023"/>
          </a:xfrm>
          <a:prstGeom prst="rect">
            <a:avLst/>
          </a:prstGeom>
        </p:spPr>
      </p:pic>
      <p:pic>
        <p:nvPicPr>
          <p:cNvPr id="5" name="Рисунок 4" descr="270px-Ukraine-Zaporozzhy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0"/>
            <a:ext cx="3059832" cy="220486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-0.33854 0.39884 " pathEditMode="relative" ptsTypes="AA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Гетьманщина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vi-VN" b="1" dirty="0"/>
              <a:t>Гетьма́нщина</a:t>
            </a:r>
            <a:r>
              <a:rPr lang="vi-VN" dirty="0"/>
              <a:t> або </a:t>
            </a:r>
            <a:r>
              <a:rPr lang="vi-VN" b="1" dirty="0"/>
              <a:t>Ві́йсько Запоро́зьке</a:t>
            </a:r>
            <a:r>
              <a:rPr lang="vi-VN" dirty="0"/>
              <a:t> — українська козацька </a:t>
            </a:r>
            <a:r>
              <a:rPr lang="vi-VN" dirty="0" smtClean="0"/>
              <a:t>держава</a:t>
            </a:r>
            <a:r>
              <a:rPr lang="en-US" dirty="0" smtClean="0"/>
              <a:t> </a:t>
            </a:r>
            <a:r>
              <a:rPr lang="vi-VN" dirty="0" smtClean="0"/>
              <a:t>на </a:t>
            </a:r>
            <a:r>
              <a:rPr lang="vi-VN" dirty="0"/>
              <a:t>території Наддніпрянщини, Сіверщини та Східного Поділля. Утворилася внаслідок найбільшого козацького повстання в Речі Посполитій — Хмельниччини. Головою держави виступав виборний гетьман. 1654 року перебувала під протекторатом московського царя, з 1658 року — польського короля. </a:t>
            </a:r>
            <a:endParaRPr lang="ru-RU" dirty="0"/>
          </a:p>
        </p:txBody>
      </p:sp>
      <p:pic>
        <p:nvPicPr>
          <p:cNvPr id="9" name="Рисунок 8" descr="85px-Herb_Viyska_Zaporozkogo_(Alex_K)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76671"/>
            <a:ext cx="1152128" cy="1423217"/>
          </a:xfrm>
          <a:prstGeom prst="rect">
            <a:avLst/>
          </a:prstGeom>
        </p:spPr>
      </p:pic>
      <p:pic>
        <p:nvPicPr>
          <p:cNvPr id="10" name="Рисунок 9" descr="125px-Flag_of_the_Cossack_Hetmanat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03840" y="5733255"/>
            <a:ext cx="1440160" cy="956266"/>
          </a:xfrm>
          <a:prstGeom prst="rect">
            <a:avLst/>
          </a:prstGeom>
        </p:spPr>
      </p:pic>
      <p:pic>
        <p:nvPicPr>
          <p:cNvPr id="11" name="Рисунок 10" descr="250px-Location_of_Cossack_Hetmanat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6660" y="0"/>
            <a:ext cx="2927340" cy="2060848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92593E-6 L -0.2441 0.38843 " pathEditMode="relative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Історико-географічні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складного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за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частинами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закріпилися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: </a:t>
            </a:r>
            <a:r>
              <a:rPr lang="ru-RU" dirty="0" err="1" smtClean="0"/>
              <a:t>Галичина</a:t>
            </a:r>
            <a:r>
              <a:rPr lang="ru-RU" dirty="0" smtClean="0"/>
              <a:t>, </a:t>
            </a:r>
            <a:r>
              <a:rPr lang="ru-RU" dirty="0" err="1" smtClean="0"/>
              <a:t>Волинь</a:t>
            </a:r>
            <a:r>
              <a:rPr lang="ru-RU" dirty="0" smtClean="0"/>
              <a:t>, </a:t>
            </a:r>
            <a:r>
              <a:rPr lang="ru-RU" dirty="0" err="1" smtClean="0"/>
              <a:t>Буковина</a:t>
            </a:r>
            <a:r>
              <a:rPr lang="ru-RU" dirty="0" smtClean="0"/>
              <a:t>, </a:t>
            </a:r>
            <a:r>
              <a:rPr lang="ru-RU" dirty="0" err="1" smtClean="0"/>
              <a:t>Поділля</a:t>
            </a:r>
            <a:r>
              <a:rPr lang="ru-RU" dirty="0" smtClean="0"/>
              <a:t>, </a:t>
            </a:r>
            <a:r>
              <a:rPr lang="ru-RU" dirty="0" err="1" smtClean="0"/>
              <a:t>Слобожанщина</a:t>
            </a:r>
            <a:r>
              <a:rPr lang="ru-RU" dirty="0" smtClean="0"/>
              <a:t>,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, </a:t>
            </a:r>
            <a:r>
              <a:rPr lang="ru-RU" dirty="0" err="1" smtClean="0"/>
              <a:t>Таврія</a:t>
            </a:r>
            <a:r>
              <a:rPr lang="ru-RU" dirty="0" smtClean="0"/>
              <a:t>, </a:t>
            </a:r>
            <a:r>
              <a:rPr lang="ru-RU" dirty="0" err="1" smtClean="0"/>
              <a:t>Бессарабія</a:t>
            </a:r>
            <a:r>
              <a:rPr lang="ru-RU" dirty="0" smtClean="0"/>
              <a:t>, </a:t>
            </a:r>
            <a:r>
              <a:rPr lang="ru-RU" dirty="0" err="1" smtClean="0"/>
              <a:t>Покуття</a:t>
            </a:r>
            <a:r>
              <a:rPr lang="ru-RU" dirty="0" smtClean="0"/>
              <a:t>, </a:t>
            </a:r>
            <a:r>
              <a:rPr lang="ru-RU" dirty="0" err="1" smtClean="0"/>
              <a:t>Запоріжжя</a:t>
            </a:r>
            <a:r>
              <a:rPr lang="ru-RU" dirty="0" smtClean="0"/>
              <a:t>, </a:t>
            </a:r>
            <a:r>
              <a:rPr lang="ru-RU" dirty="0" err="1" smtClean="0"/>
              <a:t>Гетьманщина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00"/>
                            </p:stCondLst>
                            <p:childTnLst>
                              <p:par>
                                <p:cTn id="1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Галичина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179512" y="2166937"/>
            <a:ext cx="8964488" cy="4691063"/>
          </a:xfrm>
        </p:spPr>
        <p:txBody>
          <a:bodyPr>
            <a:normAutofit fontScale="85000" lnSpcReduction="10000"/>
          </a:bodyPr>
          <a:lstStyle/>
          <a:p>
            <a:r>
              <a:rPr lang="vi-VN" dirty="0">
                <a:latin typeface="Arial" pitchFamily="34" charset="0"/>
                <a:cs typeface="Arial" pitchFamily="34" charset="0"/>
              </a:rPr>
              <a:t>Галичина́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—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історична область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dirty="0">
                <a:latin typeface="Arial" pitchFamily="34" charset="0"/>
                <a:cs typeface="Arial" pitchFamily="34" charset="0"/>
              </a:rPr>
              <a:t>більша частина якої входить до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України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Східна Галичина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vi-VN" dirty="0">
                <a:latin typeface="Arial" pitchFamily="34" charset="0"/>
                <a:cs typeface="Arial" pitchFamily="34" charset="0"/>
              </a:rPr>
              <a:t>а інша частина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Західна Галичина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dirty="0">
                <a:latin typeface="Arial" pitchFamily="34" charset="0"/>
                <a:cs typeface="Arial" pitchFamily="34" charset="0"/>
              </a:rPr>
              <a:t>— до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Польщі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</a:t>
            </a:r>
            <a:endParaRPr lang="vi-VN" dirty="0">
              <a:latin typeface="Arial" pitchFamily="34" charset="0"/>
              <a:cs typeface="Arial" pitchFamily="34" charset="0"/>
            </a:endParaRPr>
          </a:p>
          <a:p>
            <a:r>
              <a:rPr lang="vi-VN" dirty="0">
                <a:latin typeface="Arial" pitchFamily="34" charset="0"/>
                <a:cs typeface="Arial" pitchFamily="34" charset="0"/>
              </a:rPr>
              <a:t>Галичину прийнято поділяти на Західну (Лемківщина) і Східну. Історичним, політичним та культурним центром краю прийнято вважати місто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Львів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dirty="0">
                <a:latin typeface="Arial" pitchFamily="34" charset="0"/>
                <a:cs typeface="Arial" pitchFamily="34" charset="0"/>
              </a:rPr>
              <a:t>хоча сама назва Галичина, найімовірніше, походить від містечка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Галича</a:t>
            </a:r>
            <a:r>
              <a:rPr lang="vi-VN" dirty="0">
                <a:latin typeface="Arial" pitchFamily="34" charset="0"/>
                <a:cs typeface="Arial" pitchFamily="34" charset="0"/>
              </a:rPr>
              <a:t> — колись столиці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Галицького удільного князівства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dirty="0">
                <a:latin typeface="Arial" pitchFamily="34" charset="0"/>
                <a:cs typeface="Arial" pitchFamily="34" charset="0"/>
              </a:rPr>
              <a:t>Сучасні межі Східної Галичини загалом співпадають з кордонами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Західно-Української Народної Республіки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dirty="0"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проголошеної 1 листопада </a:t>
            </a:r>
            <a:r>
              <a:rPr lang="vi-VN" dirty="0"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1918</a:t>
            </a:r>
            <a:r>
              <a:rPr lang="vi-VN" dirty="0">
                <a:latin typeface="Arial" pitchFamily="34" charset="0"/>
                <a:cs typeface="Arial" pitchFamily="34" charset="0"/>
              </a:rPr>
              <a:t> року.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3563888" y="3284984"/>
            <a:ext cx="5111750" cy="2795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Рисунок 10" descr="Alex_K_Halych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61794"/>
            <a:ext cx="1368152" cy="1658884"/>
          </a:xfrm>
          <a:prstGeom prst="rect">
            <a:avLst/>
          </a:prstGeom>
        </p:spPr>
      </p:pic>
      <p:pic>
        <p:nvPicPr>
          <p:cNvPr id="10" name="Содержимое 9" descr="Ukraine-Halychyna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012160" y="188640"/>
            <a:ext cx="2571750" cy="1762125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7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300"/>
                            </p:stCondLst>
                            <p:childTnLst>
                              <p:par>
                                <p:cTn id="2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-0.3059 0.4490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Галичина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100" dirty="0">
                <a:latin typeface="Arial" pitchFamily="34" charset="0"/>
                <a:cs typeface="Arial" pitchFamily="34" charset="0"/>
              </a:rPr>
              <a:t>У межах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Галичини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—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культурно-етнографічні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регіони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Західне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Поділля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Опілля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Наддністрянщина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Бойківщина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Покуття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Гуцульщина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Надсяння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діалектними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етнографічними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особливостями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Галичина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—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регіон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неоднорідний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Зокрема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теренах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краю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побутують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наддністрянський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бойківський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покутсько-буковинський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надсянський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та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частково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лемківський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говори.</a:t>
            </a:r>
            <a:endParaRPr lang="ru-RU" sz="2100" dirty="0">
              <a:latin typeface="Arial" pitchFamily="34" charset="0"/>
              <a:cs typeface="Arial" pitchFamily="34" charset="0"/>
            </a:endParaRPr>
          </a:p>
          <a:p>
            <a:r>
              <a:rPr lang="ru-RU" sz="2100" dirty="0"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часткову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лібералізацію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національної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політики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у 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Австро-Угорщині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«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Весни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народів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» 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1848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 року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Галичина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стала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осередком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української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літератури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та науки, у той час як в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підросійській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Україні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виходили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укази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заборону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української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мови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проводилася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політика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жорсткої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росіянізації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дискримінація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української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культури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. Через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Галичину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ще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називають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«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>
                <a:latin typeface="Arial" pitchFamily="34" charset="0"/>
                <a:cs typeface="Arial" pitchFamily="34" charset="0"/>
              </a:rPr>
              <a:t>П'ємонтом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».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1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Волинь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848"/>
            <a:ext cx="9144000" cy="4797152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>
                <a:latin typeface="Arial" pitchFamily="34" charset="0"/>
                <a:cs typeface="Arial" pitchFamily="34" charset="0"/>
              </a:rPr>
              <a:t>Воли́нь</a:t>
            </a:r>
            <a:r>
              <a:rPr lang="vi-VN" dirty="0">
                <a:latin typeface="Arial" pitchFamily="34" charset="0"/>
                <a:cs typeface="Arial" pitchFamily="34" charset="0"/>
              </a:rPr>
              <a:t> (Велика Волинь, Волинська земля) — давньоруська історична область, історично-географічний край у басейні південних приток 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Прип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яті</a:t>
            </a:r>
            <a:r>
              <a:rPr lang="vi-VN" dirty="0">
                <a:latin typeface="Arial" pitchFamily="34" charset="0"/>
                <a:cs typeface="Arial" pitchFamily="34" charset="0"/>
              </a:rPr>
              <a:t> і верхів'ях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Західного Бугу</a:t>
            </a:r>
            <a:r>
              <a:rPr lang="vi-VN" dirty="0">
                <a:latin typeface="Arial" pitchFamily="34" charset="0"/>
                <a:cs typeface="Arial" pitchFamily="34" charset="0"/>
              </a:rPr>
              <a:t> (його правих приток), у північно-західній частині сучасної (з 1991 р.)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dirty="0">
                <a:latin typeface="Arial" pitchFamily="34" charset="0"/>
                <a:cs typeface="Arial" pitchFamily="34" charset="0"/>
              </a:rPr>
              <a:t>Розташована між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Поділлям</a:t>
            </a:r>
            <a:r>
              <a:rPr lang="vi-VN" dirty="0">
                <a:latin typeface="Arial" pitchFamily="34" charset="0"/>
                <a:cs typeface="Arial" pitchFamily="34" charset="0"/>
              </a:rPr>
              <a:t> на півдні та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Поліссям</a:t>
            </a:r>
            <a:r>
              <a:rPr lang="vi-VN" dirty="0">
                <a:latin typeface="Arial" pitchFamily="34" charset="0"/>
                <a:cs typeface="Arial" pitchFamily="34" charset="0"/>
              </a:rPr>
              <a:t> на півночі, Західним Бугом на заході і верхнім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Тетеревом</a:t>
            </a:r>
            <a:r>
              <a:rPr lang="vi-VN" dirty="0">
                <a:latin typeface="Arial" pitchFamily="34" charset="0"/>
                <a:cs typeface="Arial" pitchFamily="34" charset="0"/>
              </a:rPr>
              <a:t> та верхів'ями 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Ужа</a:t>
            </a:r>
            <a:r>
              <a:rPr lang="vi-VN" dirty="0">
                <a:latin typeface="Arial" pitchFamily="34" charset="0"/>
                <a:cs typeface="Arial" pitchFamily="34" charset="0"/>
              </a:rPr>
              <a:t> на сході.</a:t>
            </a:r>
          </a:p>
          <a:p>
            <a:r>
              <a:rPr lang="vi-VN" dirty="0">
                <a:latin typeface="Arial" pitchFamily="34" charset="0"/>
                <a:cs typeface="Arial" pitchFamily="34" charset="0"/>
              </a:rPr>
              <a:t>Охоплює сучасні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Волинську</a:t>
            </a:r>
            <a:r>
              <a:rPr lang="vi-VN" dirty="0">
                <a:latin typeface="Arial" pitchFamily="34" charset="0"/>
                <a:cs typeface="Arial" pitchFamily="34" charset="0"/>
              </a:rPr>
              <a:t> та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Рівненську</a:t>
            </a:r>
            <a:r>
              <a:rPr lang="vi-VN" dirty="0">
                <a:latin typeface="Arial" pitchFamily="34" charset="0"/>
                <a:cs typeface="Arial" pitchFamily="34" charset="0"/>
              </a:rPr>
              <a:t> області, західну частину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Житомирської</a:t>
            </a:r>
            <a:r>
              <a:rPr lang="vi-VN" dirty="0">
                <a:latin typeface="Arial" pitchFamily="34" charset="0"/>
                <a:cs typeface="Arial" pitchFamily="34" charset="0"/>
              </a:rPr>
              <a:t> та північну частину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Тернопільської</a:t>
            </a:r>
            <a:r>
              <a:rPr lang="vi-VN" dirty="0">
                <a:latin typeface="Arial" pitchFamily="34" charset="0"/>
                <a:cs typeface="Arial" pitchFamily="34" charset="0"/>
              </a:rPr>
              <a:t> та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Хмельницької областей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dirty="0">
                <a:latin typeface="Arial" pitchFamily="34" charset="0"/>
                <a:cs typeface="Arial" pitchFamily="34" charset="0"/>
              </a:rPr>
              <a:t>Площа — близько 70 000 км². У ширшому розумінні до Волині можна віднести південну частину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Берестейської області Білорусі</a:t>
            </a:r>
            <a:r>
              <a:rPr lang="vi-VN" dirty="0">
                <a:latin typeface="Arial" pitchFamily="34" charset="0"/>
                <a:cs typeface="Arial" pitchFamily="34" charset="0"/>
              </a:rPr>
              <a:t> і східну частину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Люблінського воєводства</a:t>
            </a:r>
            <a:r>
              <a:rPr lang="vi-VN" dirty="0"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Польщі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</a:t>
            </a:r>
            <a:endParaRPr lang="vi-VN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3" descr="80px-Alex_Volhyni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260648"/>
            <a:ext cx="942020" cy="1130424"/>
          </a:xfrm>
          <a:prstGeom prst="rect">
            <a:avLst/>
          </a:prstGeom>
        </p:spPr>
      </p:pic>
      <p:pic>
        <p:nvPicPr>
          <p:cNvPr id="9" name="Содержимое 6" descr="270px-Ukraine-Volhy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0"/>
            <a:ext cx="2915816" cy="199787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0.34045 0.396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Буковина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300" b="1" dirty="0"/>
              <a:t>Букови́на</a:t>
            </a:r>
            <a:r>
              <a:rPr lang="vi-VN" sz="2300" dirty="0"/>
              <a:t> (край буків) — історичний регіон розташований між середньою течією </a:t>
            </a:r>
            <a:r>
              <a:rPr lang="uk-UA" sz="2300" dirty="0" smtClean="0"/>
              <a:t>Дністра</a:t>
            </a:r>
            <a:r>
              <a:rPr lang="vi-VN" sz="2300" dirty="0"/>
              <a:t> та головним </a:t>
            </a:r>
            <a:r>
              <a:rPr lang="uk-UA" sz="2300" dirty="0" smtClean="0"/>
              <a:t>Карпатським хребтом</a:t>
            </a:r>
            <a:r>
              <a:rPr lang="vi-VN" sz="2300" dirty="0"/>
              <a:t> у долинах верхньої течії </a:t>
            </a:r>
            <a:r>
              <a:rPr lang="uk-UA" sz="2300" dirty="0" smtClean="0"/>
              <a:t>Пруту</a:t>
            </a:r>
            <a:r>
              <a:rPr lang="vi-VN" sz="2300" dirty="0"/>
              <a:t> та </a:t>
            </a:r>
            <a:r>
              <a:rPr lang="uk-UA" sz="2300" dirty="0" smtClean="0"/>
              <a:t>Сірету</a:t>
            </a:r>
            <a:r>
              <a:rPr lang="vi-VN" sz="2300" dirty="0" smtClean="0"/>
              <a:t>. </a:t>
            </a:r>
            <a:r>
              <a:rPr lang="vi-VN" sz="2300" dirty="0"/>
              <a:t>Нині ця територія входить </a:t>
            </a:r>
            <a:r>
              <a:rPr lang="vi-VN" sz="2300" dirty="0" smtClean="0"/>
              <a:t>до</a:t>
            </a:r>
            <a:r>
              <a:rPr lang="uk-UA" sz="2300" dirty="0" smtClean="0"/>
              <a:t> </a:t>
            </a:r>
            <a:r>
              <a:rPr lang="vi-VN" sz="2300" dirty="0" smtClean="0"/>
              <a:t>складу</a:t>
            </a:r>
            <a:r>
              <a:rPr lang="vi-VN" sz="2300" dirty="0"/>
              <a:t> </a:t>
            </a:r>
            <a:r>
              <a:rPr lang="uk-UA" sz="2300" dirty="0" smtClean="0"/>
              <a:t>України</a:t>
            </a:r>
            <a:r>
              <a:rPr lang="vi-VN" sz="2300" dirty="0"/>
              <a:t> (частина </a:t>
            </a:r>
            <a:r>
              <a:rPr lang="uk-UA" sz="2300" dirty="0" smtClean="0"/>
              <a:t>Чернівецької області</a:t>
            </a:r>
            <a:r>
              <a:rPr lang="vi-VN" sz="2300" dirty="0" smtClean="0"/>
              <a:t>) </a:t>
            </a:r>
            <a:r>
              <a:rPr lang="vi-VN" sz="2300" dirty="0"/>
              <a:t>та </a:t>
            </a:r>
            <a:r>
              <a:rPr lang="vi-VN" sz="2300" dirty="0" smtClean="0"/>
              <a:t>Румунії(частина</a:t>
            </a:r>
            <a:r>
              <a:rPr lang="vi-VN" sz="2300" dirty="0"/>
              <a:t> повіту Сучава). У більш широкому розумінні охоплює все Буковинське Прикарпаття, Сучавське </a:t>
            </a:r>
            <a:r>
              <a:rPr lang="vi-VN" sz="2300" dirty="0" smtClean="0"/>
              <a:t>плато, </a:t>
            </a:r>
            <a:r>
              <a:rPr lang="vi-VN" sz="2300" dirty="0"/>
              <a:t>та Хотинську височину й прилеглу територію між Дністром і Прутом. Таким чином на цій території розташовані: </a:t>
            </a:r>
            <a:r>
              <a:rPr lang="vi-VN" sz="2300" dirty="0" smtClean="0"/>
              <a:t>Чернівецька </a:t>
            </a:r>
            <a:r>
              <a:rPr lang="vi-VN" sz="2300" dirty="0"/>
              <a:t>область </a:t>
            </a:r>
            <a:r>
              <a:rPr lang="vi-VN" sz="2300" dirty="0" smtClean="0"/>
              <a:t>України</a:t>
            </a:r>
            <a:r>
              <a:rPr lang="vi-VN" sz="2300" dirty="0"/>
              <a:t>, частково Сучавський та Ботошанський повіти Румунії, частково Бричанський та Окницький райони </a:t>
            </a:r>
            <a:r>
              <a:rPr lang="vi-VN" sz="2300" dirty="0" smtClean="0"/>
              <a:t>Молдови</a:t>
            </a:r>
            <a:endParaRPr lang="uk-UA" sz="2300" dirty="0" smtClean="0"/>
          </a:p>
        </p:txBody>
      </p:sp>
      <p:pic>
        <p:nvPicPr>
          <p:cNvPr id="4" name="Рисунок 3" descr="Moldova_1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1307164"/>
            <a:ext cx="3777208" cy="428083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75"/>
                            </p:stCondLst>
                            <p:childTnLst>
                              <p:par>
                                <p:cTn id="1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Поділля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Поділля</a:t>
            </a:r>
            <a:r>
              <a:rPr lang="ru-RU" dirty="0"/>
              <a:t> (</a:t>
            </a:r>
            <a:r>
              <a:rPr lang="ru-RU" dirty="0" err="1"/>
              <a:t>Подільська</a:t>
            </a:r>
            <a:r>
              <a:rPr lang="ru-RU" dirty="0"/>
              <a:t> земля, </a:t>
            </a:r>
            <a:r>
              <a:rPr lang="ru-RU" dirty="0" err="1"/>
              <a:t>Пониззя</a:t>
            </a:r>
            <a:r>
              <a:rPr lang="ru-RU" dirty="0"/>
              <a:t>, </a:t>
            </a:r>
            <a:r>
              <a:rPr lang="ru-RU" dirty="0" err="1"/>
              <a:t>Подністров'я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Побужжя</a:t>
            </a:r>
            <a:r>
              <a:rPr lang="ru-RU" dirty="0"/>
              <a:t>) — </a:t>
            </a:r>
            <a:r>
              <a:rPr lang="ru-RU" dirty="0" err="1"/>
              <a:t>історико-географічна</a:t>
            </a:r>
            <a:r>
              <a:rPr lang="ru-RU" dirty="0"/>
              <a:t> область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Вінницької</a:t>
            </a:r>
            <a:r>
              <a:rPr lang="ru-RU" dirty="0"/>
              <a:t>, </a:t>
            </a:r>
            <a:r>
              <a:rPr lang="ru-RU" dirty="0" err="1"/>
              <a:t>Хмельницької</a:t>
            </a:r>
            <a:r>
              <a:rPr lang="ru-RU" dirty="0"/>
              <a:t> (</a:t>
            </a:r>
            <a:r>
              <a:rPr lang="ru-RU" dirty="0" err="1"/>
              <a:t>південь</a:t>
            </a:r>
            <a:r>
              <a:rPr lang="ru-RU" dirty="0"/>
              <a:t>), </a:t>
            </a:r>
            <a:r>
              <a:rPr lang="ru-RU" dirty="0" smtClean="0"/>
              <a:t>                      </a:t>
            </a:r>
            <a:r>
              <a:rPr lang="ru-RU" dirty="0" err="1" smtClean="0"/>
              <a:t>Тернопільської</a:t>
            </a:r>
            <a:r>
              <a:rPr lang="ru-RU" dirty="0"/>
              <a:t> (без </a:t>
            </a:r>
            <a:r>
              <a:rPr lang="ru-RU" dirty="0" err="1"/>
              <a:t>північної</a:t>
            </a:r>
            <a:r>
              <a:rPr lang="ru-RU" dirty="0"/>
              <a:t> </a:t>
            </a:r>
            <a:r>
              <a:rPr lang="ru-RU" dirty="0" err="1"/>
              <a:t>смуги</a:t>
            </a:r>
            <a:r>
              <a:rPr lang="ru-RU" dirty="0"/>
              <a:t>), </a:t>
            </a:r>
            <a:r>
              <a:rPr lang="ru-RU" dirty="0" err="1"/>
              <a:t>північні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 </a:t>
            </a:r>
            <a:r>
              <a:rPr lang="ru-RU" dirty="0" err="1"/>
              <a:t>Одеської</a:t>
            </a:r>
            <a:r>
              <a:rPr lang="ru-RU" dirty="0"/>
              <a:t> областей,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 smtClean="0"/>
              <a:t>прилеглі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dirty="0" err="1" smtClean="0"/>
              <a:t>Житомирської</a:t>
            </a:r>
            <a:r>
              <a:rPr lang="ru-RU" dirty="0" smtClean="0"/>
              <a:t>, </a:t>
            </a:r>
            <a:r>
              <a:rPr lang="ru-RU" dirty="0"/>
              <a:t> </a:t>
            </a:r>
            <a:r>
              <a:rPr lang="ru-RU" dirty="0" err="1"/>
              <a:t>Черкаської</a:t>
            </a:r>
            <a:r>
              <a:rPr lang="ru-RU" dirty="0" smtClean="0"/>
              <a:t>, 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Кіровоградської</a:t>
            </a:r>
            <a:r>
              <a:rPr lang="ru-RU" dirty="0"/>
              <a:t>. До </a:t>
            </a:r>
            <a:r>
              <a:rPr lang="ru-RU" dirty="0" err="1"/>
              <a:t>Подільського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північної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 </a:t>
            </a:r>
            <a:r>
              <a:rPr lang="ru-RU" dirty="0" err="1"/>
              <a:t>Придністровської</a:t>
            </a:r>
            <a:r>
              <a:rPr lang="ru-RU" dirty="0"/>
              <a:t> </a:t>
            </a:r>
            <a:r>
              <a:rPr lang="ru-RU" dirty="0" err="1"/>
              <a:t>Молдавської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80px-POL_województwo_podolskie_IRP_CO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60647"/>
            <a:ext cx="1080120" cy="1323147"/>
          </a:xfrm>
          <a:prstGeom prst="rect">
            <a:avLst/>
          </a:prstGeom>
        </p:spPr>
      </p:pic>
      <p:pic>
        <p:nvPicPr>
          <p:cNvPr id="5" name="Рисунок 4" descr="250px-Ukraine-Podiliy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62750" y="0"/>
            <a:ext cx="2381250" cy="1628775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27778E-6 -7.40741E-7 L -0.37013 0.40949 " pathEditMode="relative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Слобожонщина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100" b="1" dirty="0" err="1"/>
              <a:t>Слобідська</a:t>
            </a:r>
            <a:r>
              <a:rPr lang="ru-RU" sz="2100" b="1" dirty="0"/>
              <a:t> </a:t>
            </a:r>
            <a:r>
              <a:rPr lang="ru-RU" sz="2100" b="1" dirty="0" err="1"/>
              <a:t>Україна</a:t>
            </a:r>
            <a:r>
              <a:rPr lang="ru-RU" sz="2100" dirty="0"/>
              <a:t> </a:t>
            </a:r>
            <a:r>
              <a:rPr lang="ru-RU" sz="2100" dirty="0" err="1"/>
              <a:t>або</a:t>
            </a:r>
            <a:r>
              <a:rPr lang="ru-RU" sz="2100" dirty="0"/>
              <a:t> </a:t>
            </a:r>
            <a:r>
              <a:rPr lang="ru-RU" sz="2100" b="1" dirty="0" err="1" smtClean="0"/>
              <a:t>Слобожанщина</a:t>
            </a:r>
            <a:r>
              <a:rPr lang="ru-RU" sz="2100" dirty="0"/>
              <a:t> — </a:t>
            </a:r>
            <a:r>
              <a:rPr lang="ru-RU" sz="2100" dirty="0" err="1"/>
              <a:t>історико-географічний</a:t>
            </a:r>
            <a:r>
              <a:rPr lang="ru-RU" sz="2100" dirty="0"/>
              <a:t> край у </a:t>
            </a:r>
            <a:r>
              <a:rPr lang="ru-RU" sz="2100" dirty="0" err="1"/>
              <a:t>східній</a:t>
            </a:r>
            <a:r>
              <a:rPr lang="ru-RU" sz="2100" dirty="0"/>
              <a:t> </a:t>
            </a:r>
            <a:r>
              <a:rPr lang="ru-RU" sz="2100" dirty="0" err="1"/>
              <a:t>частині</a:t>
            </a:r>
            <a:r>
              <a:rPr lang="ru-RU" sz="2100" dirty="0"/>
              <a:t> </a:t>
            </a:r>
            <a:r>
              <a:rPr lang="ru-RU" sz="2100" dirty="0" err="1"/>
              <a:t>України</a:t>
            </a:r>
            <a:r>
              <a:rPr lang="ru-RU" sz="2100" dirty="0"/>
              <a:t> та </a:t>
            </a:r>
            <a:r>
              <a:rPr lang="ru-RU" sz="2100" dirty="0" err="1"/>
              <a:t>прикордонних</a:t>
            </a:r>
            <a:r>
              <a:rPr lang="ru-RU" sz="2100" dirty="0"/>
              <a:t> областях РФ, </a:t>
            </a:r>
            <a:r>
              <a:rPr lang="ru-RU" sz="2100" dirty="0" err="1"/>
              <a:t>територія</a:t>
            </a:r>
            <a:r>
              <a:rPr lang="ru-RU" sz="2100" dirty="0"/>
              <a:t> </a:t>
            </a:r>
            <a:r>
              <a:rPr lang="ru-RU" sz="2100" dirty="0" err="1"/>
              <a:t>якого</a:t>
            </a:r>
            <a:r>
              <a:rPr lang="ru-RU" sz="2100" dirty="0"/>
              <a:t> </a:t>
            </a:r>
            <a:r>
              <a:rPr lang="ru-RU" sz="2100" dirty="0" err="1"/>
              <a:t>перекривається</a:t>
            </a:r>
            <a:r>
              <a:rPr lang="ru-RU" sz="2100" dirty="0"/>
              <a:t> </a:t>
            </a:r>
            <a:r>
              <a:rPr lang="ru-RU" sz="2100" dirty="0" err="1"/>
              <a:t>приблизно</a:t>
            </a:r>
            <a:r>
              <a:rPr lang="ru-RU" sz="2100" dirty="0"/>
              <a:t> </a:t>
            </a:r>
            <a:r>
              <a:rPr lang="ru-RU" sz="2100" dirty="0" err="1"/>
              <a:t>з</a:t>
            </a:r>
            <a:r>
              <a:rPr lang="ru-RU" sz="2100" dirty="0"/>
              <a:t> </a:t>
            </a:r>
            <a:r>
              <a:rPr lang="ru-RU" sz="2100" dirty="0" err="1"/>
              <a:t>територією</a:t>
            </a:r>
            <a:r>
              <a:rPr lang="ru-RU" sz="2100" dirty="0"/>
              <a:t> </a:t>
            </a:r>
            <a:r>
              <a:rPr lang="ru-RU" sz="2100" dirty="0" err="1"/>
              <a:t>п'яти</a:t>
            </a:r>
            <a:r>
              <a:rPr lang="ru-RU" sz="2100" dirty="0"/>
              <a:t> </a:t>
            </a:r>
            <a:r>
              <a:rPr lang="ru-RU" sz="2100" dirty="0" err="1"/>
              <a:t>Слобідських</a:t>
            </a:r>
            <a:r>
              <a:rPr lang="ru-RU" sz="2100" dirty="0"/>
              <a:t> </a:t>
            </a:r>
            <a:r>
              <a:rPr lang="ru-RU" sz="2100" dirty="0" err="1"/>
              <a:t>козацьких</a:t>
            </a:r>
            <a:r>
              <a:rPr lang="ru-RU" sz="2100" dirty="0"/>
              <a:t> </a:t>
            </a:r>
            <a:r>
              <a:rPr lang="ru-RU" sz="2100" dirty="0" err="1"/>
              <a:t>полків</a:t>
            </a:r>
            <a:r>
              <a:rPr lang="ru-RU" sz="2100" dirty="0"/>
              <a:t> 17 — 18століть, </a:t>
            </a:r>
            <a:r>
              <a:rPr lang="ru-RU" sz="2100" dirty="0" err="1"/>
              <a:t>автономних</a:t>
            </a:r>
            <a:r>
              <a:rPr lang="ru-RU" sz="2100" dirty="0"/>
              <a:t> </a:t>
            </a:r>
            <a:r>
              <a:rPr lang="ru-RU" sz="2100" dirty="0" err="1"/>
              <a:t>формацій</a:t>
            </a:r>
            <a:r>
              <a:rPr lang="ru-RU" sz="2100" dirty="0"/>
              <a:t> у межах </a:t>
            </a:r>
            <a:r>
              <a:rPr lang="ru-RU" sz="2100" dirty="0" err="1"/>
              <a:t>Московського</a:t>
            </a:r>
            <a:r>
              <a:rPr lang="ru-RU" sz="2100" dirty="0"/>
              <a:t> царства, а </a:t>
            </a:r>
            <a:r>
              <a:rPr lang="ru-RU" sz="2100" dirty="0" err="1"/>
              <a:t>згодом</a:t>
            </a:r>
            <a:r>
              <a:rPr lang="ru-RU" sz="2100" dirty="0"/>
              <a:t> </a:t>
            </a:r>
            <a:r>
              <a:rPr lang="ru-RU" sz="2100" dirty="0" err="1"/>
              <a:t>Російської</a:t>
            </a:r>
            <a:r>
              <a:rPr lang="ru-RU" sz="2100" dirty="0"/>
              <a:t> </a:t>
            </a:r>
            <a:r>
              <a:rPr lang="ru-RU" sz="2100" dirty="0" err="1"/>
              <a:t>Імперії</a:t>
            </a:r>
            <a:r>
              <a:rPr lang="ru-RU" sz="2100" dirty="0"/>
              <a:t>. </a:t>
            </a:r>
            <a:r>
              <a:rPr lang="ru-RU" sz="2100" dirty="0" err="1"/>
              <a:t>Слобідська</a:t>
            </a:r>
            <a:r>
              <a:rPr lang="ru-RU" sz="2100" dirty="0"/>
              <a:t> </a:t>
            </a:r>
            <a:r>
              <a:rPr lang="ru-RU" sz="2100" dirty="0" err="1"/>
              <a:t>Україна</a:t>
            </a:r>
            <a:r>
              <a:rPr lang="ru-RU" sz="2100" dirty="0"/>
              <a:t> </a:t>
            </a:r>
            <a:r>
              <a:rPr lang="ru-RU" sz="2100" dirty="0" err="1"/>
              <a:t>межувала</a:t>
            </a:r>
            <a:r>
              <a:rPr lang="ru-RU" sz="2100" dirty="0"/>
              <a:t> на </a:t>
            </a:r>
            <a:r>
              <a:rPr lang="ru-RU" sz="2100" dirty="0" err="1"/>
              <a:t>заході</a:t>
            </a:r>
            <a:r>
              <a:rPr lang="ru-RU" sz="2100" dirty="0"/>
              <a:t> </a:t>
            </a:r>
            <a:r>
              <a:rPr lang="ru-RU" sz="2100" dirty="0" err="1" smtClean="0"/>
              <a:t>з</a:t>
            </a:r>
            <a:r>
              <a:rPr lang="ru-RU" sz="2100" dirty="0" smtClean="0"/>
              <a:t> </a:t>
            </a:r>
            <a:r>
              <a:rPr lang="ru-RU" sz="2100" dirty="0" err="1" smtClean="0"/>
              <a:t>Гетьманщиною</a:t>
            </a:r>
            <a:r>
              <a:rPr lang="ru-RU" sz="2100" dirty="0"/>
              <a:t>, </a:t>
            </a:r>
            <a:r>
              <a:rPr lang="ru-RU" sz="2100" dirty="0" err="1"/>
              <a:t>на</a:t>
            </a:r>
            <a:r>
              <a:rPr lang="ru-RU" sz="2100" dirty="0"/>
              <a:t> </a:t>
            </a:r>
            <a:r>
              <a:rPr lang="ru-RU" sz="2100" dirty="0" err="1"/>
              <a:t>півдні</a:t>
            </a:r>
            <a:r>
              <a:rPr lang="ru-RU" sz="2100" dirty="0"/>
              <a:t> </a:t>
            </a:r>
            <a:r>
              <a:rPr lang="ru-RU" sz="2100" dirty="0" err="1"/>
              <a:t>із</a:t>
            </a:r>
            <a:r>
              <a:rPr lang="ru-RU" sz="2100" dirty="0"/>
              <a:t> </a:t>
            </a:r>
            <a:r>
              <a:rPr lang="ru-RU" sz="2100" dirty="0" err="1"/>
              <a:t>Запорожжям</a:t>
            </a:r>
            <a:r>
              <a:rPr lang="ru-RU" sz="2100" dirty="0"/>
              <a:t> 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/>
              <a:t>володіннями</a:t>
            </a:r>
            <a:r>
              <a:rPr lang="ru-RU" sz="2100" dirty="0"/>
              <a:t> </a:t>
            </a:r>
            <a:r>
              <a:rPr lang="ru-RU" sz="2100" dirty="0" err="1"/>
              <a:t>Кримського</a:t>
            </a:r>
            <a:r>
              <a:rPr lang="ru-RU" sz="2100" dirty="0"/>
              <a:t> ханства, на </a:t>
            </a:r>
            <a:r>
              <a:rPr lang="ru-RU" sz="2100" dirty="0" err="1"/>
              <a:t>сході</a:t>
            </a:r>
            <a:r>
              <a:rPr lang="ru-RU" sz="2100" dirty="0"/>
              <a:t> </a:t>
            </a:r>
            <a:r>
              <a:rPr lang="ru-RU" sz="2100" dirty="0" err="1"/>
              <a:t>з</a:t>
            </a:r>
            <a:r>
              <a:rPr lang="ru-RU" sz="2100" dirty="0"/>
              <a:t> Доном, на </a:t>
            </a:r>
            <a:r>
              <a:rPr lang="ru-RU" sz="2100" dirty="0" err="1"/>
              <a:t>півночі</a:t>
            </a:r>
            <a:r>
              <a:rPr lang="ru-RU" sz="2100" dirty="0"/>
              <a:t> </a:t>
            </a:r>
            <a:r>
              <a:rPr lang="ru-RU" sz="2100" dirty="0" err="1"/>
              <a:t>з</a:t>
            </a:r>
            <a:r>
              <a:rPr lang="ru-RU" sz="2100" dirty="0"/>
              <a:t> </a:t>
            </a:r>
            <a:r>
              <a:rPr lang="ru-RU" sz="2100" dirty="0" err="1"/>
              <a:t>Московщиною</a:t>
            </a:r>
            <a:r>
              <a:rPr lang="ru-RU" sz="2100" dirty="0"/>
              <a:t>. Вона </a:t>
            </a:r>
            <a:r>
              <a:rPr lang="ru-RU" sz="2100" dirty="0" err="1"/>
              <a:t>обіймала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 smtClean="0"/>
              <a:t>Середньої</a:t>
            </a:r>
            <a:r>
              <a:rPr lang="ru-RU" sz="2100" dirty="0" smtClean="0"/>
              <a:t> </a:t>
            </a:r>
            <a:r>
              <a:rPr lang="ru-RU" sz="2100" dirty="0" err="1" smtClean="0"/>
              <a:t>височини</a:t>
            </a:r>
            <a:r>
              <a:rPr lang="ru-RU" sz="2100" dirty="0"/>
              <a:t> </a:t>
            </a:r>
            <a:r>
              <a:rPr lang="ru-RU" sz="2100" dirty="0" err="1"/>
              <a:t>й</a:t>
            </a:r>
            <a:r>
              <a:rPr lang="ru-RU" sz="2100" dirty="0"/>
              <a:t> </a:t>
            </a:r>
            <a:r>
              <a:rPr lang="ru-RU" sz="2100" dirty="0" err="1"/>
              <a:t>сусідню</a:t>
            </a:r>
            <a:r>
              <a:rPr lang="ru-RU" sz="2100" dirty="0"/>
              <a:t> </a:t>
            </a:r>
            <a:r>
              <a:rPr lang="ru-RU" sz="2100" dirty="0" err="1"/>
              <a:t>з</a:t>
            </a:r>
            <a:r>
              <a:rPr lang="ru-RU" sz="2100" dirty="0"/>
              <a:t> нею </a:t>
            </a:r>
            <a:r>
              <a:rPr lang="ru-RU" sz="2100" dirty="0" err="1"/>
              <a:t>Донецьку</a:t>
            </a:r>
            <a:r>
              <a:rPr lang="ru-RU" sz="2100" dirty="0"/>
              <a:t> </a:t>
            </a:r>
            <a:r>
              <a:rPr lang="ru-RU" sz="2100" dirty="0" err="1"/>
              <a:t>низовину</a:t>
            </a:r>
            <a:r>
              <a:rPr lang="ru-RU" sz="2100" dirty="0"/>
              <a:t>, </a:t>
            </a:r>
            <a:r>
              <a:rPr lang="ru-RU" sz="2100" dirty="0" err="1"/>
              <a:t>південно-східну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/>
              <a:t>Придніпровської</a:t>
            </a:r>
            <a:r>
              <a:rPr lang="ru-RU" sz="2100" dirty="0"/>
              <a:t> </a:t>
            </a:r>
            <a:r>
              <a:rPr lang="ru-RU" sz="2100" dirty="0" err="1"/>
              <a:t>низовини</a:t>
            </a:r>
            <a:r>
              <a:rPr lang="ru-RU" sz="2100" dirty="0"/>
              <a:t> </a:t>
            </a:r>
            <a:r>
              <a:rPr lang="ru-RU" sz="2100" dirty="0" err="1"/>
              <a:t>і</a:t>
            </a:r>
            <a:r>
              <a:rPr lang="ru-RU" sz="2100" dirty="0"/>
              <a:t> </a:t>
            </a:r>
            <a:r>
              <a:rPr lang="ru-RU" sz="2100" dirty="0" err="1"/>
              <a:t>невелику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/>
              <a:t>Донецького</a:t>
            </a:r>
            <a:r>
              <a:rPr lang="ru-RU" sz="2100" dirty="0"/>
              <a:t> кряжа. В </a:t>
            </a:r>
            <a:r>
              <a:rPr lang="ru-RU" sz="2100" dirty="0" err="1"/>
              <a:t>сучасних</a:t>
            </a:r>
            <a:r>
              <a:rPr lang="ru-RU" sz="2100" dirty="0"/>
              <a:t> межах </a:t>
            </a:r>
            <a:r>
              <a:rPr lang="ru-RU" sz="2100" dirty="0" err="1"/>
              <a:t>охоплює</a:t>
            </a:r>
            <a:r>
              <a:rPr lang="ru-RU" sz="2100" dirty="0"/>
              <a:t> </a:t>
            </a:r>
            <a:r>
              <a:rPr lang="ru-RU" sz="2100" dirty="0" err="1"/>
              <a:t>південну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/>
              <a:t>Сумської</a:t>
            </a:r>
            <a:r>
              <a:rPr lang="ru-RU" sz="2100" dirty="0"/>
              <a:t> </a:t>
            </a:r>
            <a:r>
              <a:rPr lang="ru-RU" sz="2100" dirty="0" err="1"/>
              <a:t>області</a:t>
            </a:r>
            <a:r>
              <a:rPr lang="ru-RU" sz="2100" dirty="0"/>
              <a:t>, </a:t>
            </a:r>
            <a:r>
              <a:rPr lang="ru-RU" sz="2100" dirty="0" err="1"/>
              <a:t>північну</a:t>
            </a:r>
            <a:r>
              <a:rPr lang="ru-RU" sz="2100" dirty="0"/>
              <a:t>, </a:t>
            </a:r>
            <a:r>
              <a:rPr lang="ru-RU" sz="2100" dirty="0" err="1"/>
              <a:t>центральну</a:t>
            </a:r>
            <a:r>
              <a:rPr lang="ru-RU" sz="2100" dirty="0"/>
              <a:t> та </a:t>
            </a:r>
            <a:r>
              <a:rPr lang="ru-RU" sz="2100" dirty="0" err="1"/>
              <a:t>південно-східну</a:t>
            </a:r>
            <a:r>
              <a:rPr lang="ru-RU" sz="2100" dirty="0"/>
              <a:t> </a:t>
            </a:r>
            <a:r>
              <a:rPr lang="ru-RU" sz="2100" dirty="0" err="1"/>
              <a:t>частини</a:t>
            </a:r>
            <a:r>
              <a:rPr lang="ru-RU" sz="2100" dirty="0"/>
              <a:t> </a:t>
            </a:r>
            <a:r>
              <a:rPr lang="ru-RU" sz="2100" dirty="0" err="1"/>
              <a:t>Харківської</a:t>
            </a:r>
            <a:r>
              <a:rPr lang="ru-RU" sz="2100" dirty="0"/>
              <a:t> </a:t>
            </a:r>
            <a:r>
              <a:rPr lang="ru-RU" sz="2100" dirty="0" err="1"/>
              <a:t>області</a:t>
            </a:r>
            <a:r>
              <a:rPr lang="ru-RU" sz="2100" dirty="0"/>
              <a:t> </a:t>
            </a:r>
            <a:r>
              <a:rPr lang="ru-RU" sz="2100" dirty="0" err="1"/>
              <a:t>та</a:t>
            </a:r>
            <a:r>
              <a:rPr lang="ru-RU" sz="2100" dirty="0"/>
              <a:t> </a:t>
            </a:r>
            <a:r>
              <a:rPr lang="ru-RU" sz="2100" dirty="0" err="1"/>
              <a:t>північну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/>
              <a:t>Луганської</a:t>
            </a:r>
            <a:r>
              <a:rPr lang="ru-RU" sz="2100" dirty="0"/>
              <a:t> </a:t>
            </a:r>
            <a:r>
              <a:rPr lang="ru-RU" sz="2100" dirty="0" err="1"/>
              <a:t>області</a:t>
            </a:r>
            <a:r>
              <a:rPr lang="ru-RU" sz="2100" dirty="0"/>
              <a:t> </a:t>
            </a:r>
            <a:r>
              <a:rPr lang="ru-RU" sz="2100" dirty="0" err="1"/>
              <a:t>України</a:t>
            </a:r>
            <a:r>
              <a:rPr lang="ru-RU" sz="2100" dirty="0"/>
              <a:t>, </a:t>
            </a:r>
            <a:r>
              <a:rPr lang="ru-RU" sz="2100" dirty="0" err="1"/>
              <a:t>південну</a:t>
            </a:r>
            <a:r>
              <a:rPr lang="ru-RU" sz="2100" dirty="0"/>
              <a:t> </a:t>
            </a:r>
            <a:r>
              <a:rPr lang="ru-RU" sz="2100" dirty="0" err="1"/>
              <a:t>частину</a:t>
            </a:r>
            <a:r>
              <a:rPr lang="ru-RU" sz="2100" dirty="0"/>
              <a:t> </a:t>
            </a:r>
            <a:r>
              <a:rPr lang="ru-RU" sz="2100" dirty="0" err="1"/>
              <a:t>Воронізької,Білгородської</a:t>
            </a:r>
            <a:r>
              <a:rPr lang="ru-RU" sz="2100" dirty="0"/>
              <a:t>, </a:t>
            </a:r>
            <a:r>
              <a:rPr lang="ru-RU" sz="2100" dirty="0" err="1"/>
              <a:t>Курської</a:t>
            </a:r>
            <a:r>
              <a:rPr lang="ru-RU" sz="2100" dirty="0"/>
              <a:t> областей РФ.</a:t>
            </a:r>
          </a:p>
        </p:txBody>
      </p:sp>
      <p:pic>
        <p:nvPicPr>
          <p:cNvPr id="4" name="Рисунок 3" descr="270px-Ukraine-Slobozhanshchy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0"/>
            <a:ext cx="2483768" cy="1701841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600"/>
                            </p:stCondLst>
                            <p:childTnLst>
                              <p:par>
                                <p:cTn id="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3472E-18 L -0.37014 0.46204 " pathEditMode="relative" ptsTypes="AA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За́хідна Украї́на</a:t>
            </a:r>
            <a:r>
              <a:rPr lang="uk-UA" b="1" dirty="0" smtClean="0"/>
              <a:t>, </a:t>
            </a:r>
            <a:r>
              <a:rPr lang="vi-VN" b="1" dirty="0" smtClean="0"/>
              <a:t>Та́врія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b="1" dirty="0"/>
              <a:t>За́хідна Украї́на</a:t>
            </a:r>
            <a:r>
              <a:rPr lang="vi-VN" dirty="0"/>
              <a:t> — дещо неоднозначний термін, який вживається для означення ряду історичних українських земель, а самеБуковини, Волині, Галичини, Поділля, Закарпаття, а також Західного Полісся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b="1" dirty="0" smtClean="0"/>
              <a:t>Та́врія</a:t>
            </a:r>
            <a:r>
              <a:rPr lang="en-US" dirty="0"/>
              <a:t> — </a:t>
            </a:r>
            <a:r>
              <a:rPr lang="vi-VN" dirty="0"/>
              <a:t>історична назва півострова Крим, походить від назви таврів</a:t>
            </a:r>
            <a:r>
              <a:rPr lang="vi-VN" dirty="0" smtClean="0"/>
              <a:t>.</a:t>
            </a:r>
            <a:endParaRPr lang="ru-RU" sz="36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5E2C9D-40B8-4EF1-88BE-D2DBCE4F76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81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Формування етнічної  території україни</vt:lpstr>
      <vt:lpstr>Історико-географічні області</vt:lpstr>
      <vt:lpstr>Галичина</vt:lpstr>
      <vt:lpstr>Галичина</vt:lpstr>
      <vt:lpstr>Волинь</vt:lpstr>
      <vt:lpstr>Буковина</vt:lpstr>
      <vt:lpstr>Поділля</vt:lpstr>
      <vt:lpstr>Слобожонщина</vt:lpstr>
      <vt:lpstr>За́хідна Украї́на, Та́врія</vt:lpstr>
      <vt:lpstr>Бессара́бія</vt:lpstr>
      <vt:lpstr>Покуття </vt:lpstr>
      <vt:lpstr>Запорожжя</vt:lpstr>
      <vt:lpstr>Гетьманщина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етнічної  території україни</dc:title>
  <dc:creator>Администратор</dc:creator>
  <cp:lastModifiedBy>Администратор</cp:lastModifiedBy>
  <cp:revision>14</cp:revision>
  <dcterms:created xsi:type="dcterms:W3CDTF">2013-09-23T19:47:25Z</dcterms:created>
  <dcterms:modified xsi:type="dcterms:W3CDTF">2013-09-24T21:34:00Z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TC300090679990</vt:lpwstr>
  </property>
</Properties>
</file>