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73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02060"/>
    <a:srgbClr val="72BFC5"/>
    <a:srgbClr val="7F7F7F"/>
    <a:srgbClr val="FFFFFF"/>
    <a:srgbClr val="92D05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86" autoAdjust="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6C93C-7601-4148-ACFA-C31BC0A60BE0}" type="datetimeFigureOut">
              <a:rPr lang="ru-RU" smtClean="0"/>
              <a:pPr/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DF587-D563-40AF-8253-3037F55E3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6C93C-7601-4148-ACFA-C31BC0A60BE0}" type="datetimeFigureOut">
              <a:rPr lang="ru-RU" smtClean="0"/>
              <a:pPr/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DF587-D563-40AF-8253-3037F55E3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6C93C-7601-4148-ACFA-C31BC0A60BE0}" type="datetimeFigureOut">
              <a:rPr lang="ru-RU" smtClean="0"/>
              <a:pPr/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DF587-D563-40AF-8253-3037F55E3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6C93C-7601-4148-ACFA-C31BC0A60BE0}" type="datetimeFigureOut">
              <a:rPr lang="ru-RU" smtClean="0"/>
              <a:pPr/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DF587-D563-40AF-8253-3037F55E3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6C93C-7601-4148-ACFA-C31BC0A60BE0}" type="datetimeFigureOut">
              <a:rPr lang="ru-RU" smtClean="0"/>
              <a:pPr/>
              <a:t>20.01.2015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DF587-D563-40AF-8253-3037F55E3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6C93C-7601-4148-ACFA-C31BC0A60BE0}" type="datetimeFigureOut">
              <a:rPr lang="ru-RU" smtClean="0"/>
              <a:pPr/>
              <a:t>20.01.2015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DF587-D563-40AF-8253-3037F55E3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6C93C-7601-4148-ACFA-C31BC0A60BE0}" type="datetimeFigureOut">
              <a:rPr lang="ru-RU" smtClean="0"/>
              <a:pPr/>
              <a:t>20.01.2015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DF587-D563-40AF-8253-3037F55E3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6C93C-7601-4148-ACFA-C31BC0A60BE0}" type="datetimeFigureOut">
              <a:rPr lang="ru-RU" smtClean="0"/>
              <a:pPr/>
              <a:t>20.01.2015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DF587-D563-40AF-8253-3037F55E3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6C93C-7601-4148-ACFA-C31BC0A60BE0}" type="datetimeFigureOut">
              <a:rPr lang="ru-RU" smtClean="0"/>
              <a:pPr/>
              <a:t>20.01.2015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DF587-D563-40AF-8253-3037F55E3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6C93C-7601-4148-ACFA-C31BC0A60BE0}" type="datetimeFigureOut">
              <a:rPr lang="ru-RU" smtClean="0"/>
              <a:pPr/>
              <a:t>20.01.2015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DF587-D563-40AF-8253-3037F55E3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6C93C-7601-4148-ACFA-C31BC0A60BE0}" type="datetimeFigureOut">
              <a:rPr lang="ru-RU" smtClean="0"/>
              <a:pPr/>
              <a:t>20.01.2015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DF587-D563-40AF-8253-3037F55E3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876C93C-7601-4148-ACFA-C31BC0A60BE0}" type="datetimeFigureOut">
              <a:rPr lang="ru-RU" smtClean="0"/>
              <a:pPr/>
              <a:t>20.01.2015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12DF587-D563-40AF-8253-3037F55E3B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1470025"/>
          </a:xfrm>
        </p:spPr>
        <p:txBody>
          <a:bodyPr/>
          <a:lstStyle/>
          <a:p>
            <a:r>
              <a:rPr lang="uk-UA" sz="7200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Забруднення літосфери</a:t>
            </a:r>
            <a:endParaRPr lang="ru-RU" sz="7200" dirty="0">
              <a:ln>
                <a:solidFill>
                  <a:srgbClr val="002060"/>
                </a:solidFill>
              </a:ln>
              <a:solidFill>
                <a:srgbClr val="00B05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9256" y="5676880"/>
            <a:ext cx="3714744" cy="1181120"/>
          </a:xfrm>
        </p:spPr>
        <p:txBody>
          <a:bodyPr/>
          <a:lstStyle/>
          <a:p>
            <a:pPr algn="r"/>
            <a:r>
              <a:rPr lang="uk-UA" sz="1800" dirty="0" smtClean="0">
                <a:solidFill>
                  <a:srgbClr val="FFFF00"/>
                </a:solidFill>
              </a:rPr>
              <a:t>Виконали </a:t>
            </a:r>
            <a:r>
              <a:rPr lang="uk-UA" sz="1800" dirty="0" smtClean="0">
                <a:solidFill>
                  <a:srgbClr val="FFFF00"/>
                </a:solidFill>
              </a:rPr>
              <a:t>учні </a:t>
            </a:r>
            <a:r>
              <a:rPr lang="uk-UA" sz="1800" dirty="0" smtClean="0">
                <a:solidFill>
                  <a:srgbClr val="FFFF00"/>
                </a:solidFill>
              </a:rPr>
              <a:t>11-А класу</a:t>
            </a:r>
          </a:p>
          <a:p>
            <a:pPr algn="r"/>
            <a:r>
              <a:rPr lang="uk-UA" sz="1800" dirty="0" err="1" smtClean="0">
                <a:solidFill>
                  <a:srgbClr val="FFFF00"/>
                </a:solidFill>
              </a:rPr>
              <a:t>Машталер</a:t>
            </a:r>
            <a:r>
              <a:rPr lang="uk-UA" sz="1800" dirty="0" smtClean="0">
                <a:solidFill>
                  <a:srgbClr val="FFFF00"/>
                </a:solidFill>
              </a:rPr>
              <a:t> Л.</a:t>
            </a:r>
          </a:p>
          <a:p>
            <a:pPr algn="r"/>
            <a:r>
              <a:rPr lang="uk-UA" sz="1800" dirty="0" err="1" smtClean="0">
                <a:solidFill>
                  <a:srgbClr val="FFFF00"/>
                </a:solidFill>
              </a:rPr>
              <a:t>Оверченко</a:t>
            </a:r>
            <a:r>
              <a:rPr lang="uk-UA" sz="1800" dirty="0" smtClean="0">
                <a:solidFill>
                  <a:srgbClr val="FFFF00"/>
                </a:solidFill>
              </a:rPr>
              <a:t> А.</a:t>
            </a:r>
            <a:endParaRPr lang="ru-RU" sz="1800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ear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516826"/>
            <a:ext cx="5099764" cy="434117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3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60788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4525963"/>
          </a:xfrm>
          <a:solidFill>
            <a:srgbClr val="FFFFFF">
              <a:alpha val="58039"/>
            </a:srgbClr>
          </a:solidFill>
          <a:effectLst>
            <a:softEdge rad="63500"/>
          </a:effectLst>
        </p:spPr>
        <p:txBody>
          <a:bodyPr/>
          <a:lstStyle/>
          <a:p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По-перше, відбувається постійне вимивання забруднень у відкриті водойми і ґрунтові води, що можуть використовуватися людиною для пиття й інших нестатків.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По-друге, ці забруднення з ґрунтової вологи, ґрунтових вод і відкритих водойм потрапляють в організми тварин і рослин, що вживають цю воду, а потім по харчових ланцюжках знов-таки потрапляють в організм людини.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По-третє, багато шкідливих для людського організму з'єднань мають здатність акумулюватися в тканинах, і, насамперед, у кістах.</a:t>
            </a:r>
          </a:p>
          <a:p>
            <a:endParaRPr lang="ru-RU" dirty="0"/>
          </a:p>
        </p:txBody>
      </p:sp>
      <p:pic>
        <p:nvPicPr>
          <p:cNvPr id="5" name="Рисунок 4" descr="32069_vodoem_glad_derevushka_1920x1200_(www.GdeFon.ru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4572008"/>
            <a:ext cx="3314684" cy="2071678"/>
          </a:xfrm>
          <a:prstGeom prst="rect">
            <a:avLst/>
          </a:prstGeom>
        </p:spPr>
      </p:pic>
      <p:pic>
        <p:nvPicPr>
          <p:cNvPr id="6" name="Рисунок 5" descr="olen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4929198"/>
            <a:ext cx="2357454" cy="1768091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0043"/>
            <a:ext cx="8229600" cy="2857520"/>
          </a:xfrm>
          <a:solidFill>
            <a:srgbClr val="FFFFFF">
              <a:alpha val="54902"/>
            </a:srgbClr>
          </a:solidFill>
          <a:effectLst>
            <a:softEdge rad="63500"/>
          </a:effectLst>
        </p:spPr>
        <p:txBody>
          <a:bodyPr/>
          <a:lstStyle/>
          <a:p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Величезні площі родючих земель гинуть при гірничопромислових роботах, при будівництві підприємств і міст. </a:t>
            </a:r>
          </a:p>
          <a:p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Знищення лісів і природного трав'яного покриву, багатократна рілля землі без дотримання правил агротехніки призводить до виникнення ерозії ґрунту - руйнації і змиву родючого прошарку водою і вітром.</a:t>
            </a:r>
          </a:p>
          <a:p>
            <a:endParaRPr lang="ru-RU" dirty="0"/>
          </a:p>
        </p:txBody>
      </p:sp>
      <p:pic>
        <p:nvPicPr>
          <p:cNvPr id="5" name="Рисунок 4" descr="754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876"/>
            <a:ext cx="4138620" cy="2694185"/>
          </a:xfrm>
          <a:prstGeom prst="rect">
            <a:avLst/>
          </a:prstGeom>
        </p:spPr>
      </p:pic>
      <p:pic>
        <p:nvPicPr>
          <p:cNvPr id="6" name="Рисунок 5" descr="420011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571876"/>
            <a:ext cx="4075268" cy="270889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eomats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71546"/>
            <a:ext cx="8229600" cy="3571900"/>
          </a:xfrm>
          <a:solidFill>
            <a:srgbClr val="7F7F7F">
              <a:alpha val="72941"/>
            </a:srgbClr>
          </a:solidFill>
          <a:effectLst>
            <a:softEdge rad="127000"/>
          </a:effectLst>
        </p:spPr>
        <p:txBody>
          <a:bodyPr/>
          <a:lstStyle/>
          <a:p>
            <a:pPr indent="11113" algn="ctr">
              <a:buNone/>
            </a:pP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Ерозія в даний час стала всесвітнім злом. Підраховано, що тільки за останнє       століття в результаті водної і вітрової      ерозії на планеті втрачено 2 млрд. га родючих земель активного сільськогосподарського </a:t>
            </a:r>
          </a:p>
          <a:p>
            <a:pPr indent="11113" algn="ctr">
              <a:buNone/>
            </a:pP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користування. </a:t>
            </a:r>
          </a:p>
          <a:p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94929_makro_kapli_list_tekstura_boke_bliki_3600x2400_(www.GdeFon.ru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14422"/>
            <a:ext cx="8229600" cy="4525963"/>
          </a:xfr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/>
          <a:lstStyle/>
          <a:p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Одним із наслідків посилення виробничої діяльності людини є інтенсивне забруднення ґрунтового покриву.</a:t>
            </a:r>
          </a:p>
          <a:p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оцінках дослідників, у біосферу надходить щорічно близько 20 - ЗО млрд. тон твердих відходів, з них 50 - 60 % органічних сполук, а у вигляді кислотних агентів газового чи аерозольного характеру - близько 1 млрд. тон</a:t>
            </a:r>
          </a:p>
          <a:p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ролі основних забруднювачів ґрунтів виступають метали і їхні з'єднання, радіоактивні елементи, а також добрива і отрутохімікати, застосовувані в сільському господарстві. До найбільш небезпечних забруднювачів ґрунтів відносять ртуть і її з'єднання. Ртуть надходить у навколишнє середовище з отрутохімікатами, з відходами промислових підприємств, що містять металеву ртуть і різноманітні її з'єднання.</a:t>
            </a:r>
          </a:p>
          <a:p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ekstura+travi+teksturi+fon+travi+fona+travi+trava+tekstura+53595548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28605"/>
            <a:ext cx="8229600" cy="3143272"/>
          </a:xfrm>
          <a:solidFill>
            <a:srgbClr val="7F7F7F">
              <a:alpha val="69020"/>
            </a:srgbClr>
          </a:solidFill>
        </p:spPr>
        <p:txBody>
          <a:bodyPr/>
          <a:lstStyle/>
          <a:p>
            <a:r>
              <a:rPr lang="uk-UA" sz="24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Ще більш масовий і небезпечний характер носить забруднення ґрунтів свинцем. Відомо, що при виплавці однієї тонни свинцю в навколишнє середовище з відходами викидається його до 25 кг. З'єднання свинцю використовуються в якості добавок до бензину, тому автотранспорт є серйозним джерелом свинцевого забруднення. Особливо багато свинцю в ґрунтах уздовж значних автострад.</a:t>
            </a:r>
          </a:p>
          <a:p>
            <a:endParaRPr lang="ru-RU" dirty="0"/>
          </a:p>
        </p:txBody>
      </p:sp>
      <p:pic>
        <p:nvPicPr>
          <p:cNvPr id="5" name="Рисунок 4" descr="133774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3786190"/>
            <a:ext cx="3786214" cy="2825741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ра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4525963"/>
          </a:xfrm>
        </p:spPr>
        <p:txBody>
          <a:bodyPr/>
          <a:lstStyle/>
          <a:p>
            <a:r>
              <a:rPr lang="uk-UA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Поблизу значних центрів чорної і кольорової металургії ґрунти забруднені залізом, міддю, цинком, марганцем, нікелем, алюмінієм і іншими металами. </a:t>
            </a:r>
          </a:p>
          <a:p>
            <a:r>
              <a:rPr lang="uk-UA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Радіоактивні елементи можуть потрапляти у ґрунт і накопичуватися в ньому у результаті випадання опадів від атомних вибухів або при видаленні рідких і твердих відходів промислових підприємств, АЕС або науково-дослідних установ, пов'язаних із вивченням і використанням атомної енергії.</a:t>
            </a:r>
          </a:p>
          <a:p>
            <a:r>
              <a:rPr lang="uk-UA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Радіоактивні речовини з ґрунтів потрапляють у рослини, потім в організми тварин і людини, накопичуються в них.</a:t>
            </a:r>
          </a:p>
          <a:p>
            <a:endParaRPr lang="ru-RU" dirty="0"/>
          </a:p>
        </p:txBody>
      </p:sp>
      <p:pic>
        <p:nvPicPr>
          <p:cNvPr id="5" name="Рисунок 4" descr="4948569-truby-zavodov-i-fabr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080852"/>
            <a:ext cx="3643338" cy="2277086"/>
          </a:xfrm>
          <a:prstGeom prst="rect">
            <a:avLst/>
          </a:prstGeom>
        </p:spPr>
      </p:pic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4071942"/>
            <a:ext cx="3592223" cy="2238815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76578323_molodozheny-iz-odessy-priobreli-bilety-v-kosm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86652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5114948"/>
          </a:xfrm>
          <a:solidFill>
            <a:srgbClr val="72BFC5">
              <a:alpha val="81961"/>
            </a:srgbClr>
          </a:solidFill>
        </p:spPr>
        <p:txBody>
          <a:bodyPr/>
          <a:lstStyle/>
          <a:p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Значний вплив на хімічний склад ґрунтів чинить сучасне сільське господарство, що широко використовує добрива і різноманітні хімічні речовини для боротьби зі шкідниками, бур'янами і хворобами рослин. В даний час кількість речовин, що утягуються в кругообіг у процесі сільськогосподарської діяльності, приблизно така ж, що й у процесі промислового виробництва. При цьому з кожним роком виробництво і застосування добрив і отрутохімікатів у сільському господарстві зростає. Недотепне і безконтрольне використання їх призводить до порушення кругообігу речовину біосфері.</a:t>
            </a:r>
          </a:p>
          <a:p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Особливо небезпечні стійкі органічні сполуки, застосовувані в якості отрутохімікатів. Вони накопичуються в ґрунті, у воді, донних відкладеннях водойм. Але найголовніше - вони включаються в екологічні харчові ланцюги, переходять із ґрунту і води в рослини, потім у тварини, а в остаточному підсумку потрапляють із їжею в організм людини.</a:t>
            </a:r>
          </a:p>
          <a:p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_9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58204" cy="1368412"/>
          </a:xfrm>
        </p:spPr>
        <p:txBody>
          <a:bodyPr/>
          <a:lstStyle/>
          <a:p>
            <a:r>
              <a:rPr lang="uk-UA" i="1" u="sng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Наслідки забруднення літосфери</a:t>
            </a:r>
            <a:endParaRPr lang="uk-UA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500306"/>
            <a:ext cx="8229600" cy="2185990"/>
          </a:xfrm>
        </p:spPr>
        <p:txBody>
          <a:bodyPr/>
          <a:lstStyle/>
          <a:p>
            <a:pPr algn="ctr"/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Зміна рельєфу місцевості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Активізація небезпечних геологічних процесів (карст, зсуви), осідання і зрушення гірських порід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Зміна фізичних полів, особливо в районах вічної мерзлоти</a:t>
            </a:r>
          </a:p>
          <a:p>
            <a:pPr algn="ctr"/>
            <a:r>
              <a:rPr lang="uk-UA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Хімічне забруднення ґрунтів, механічне порушення ґрунтів</a:t>
            </a:r>
          </a:p>
          <a:p>
            <a:endParaRPr lang="ru-RU" dirty="0"/>
          </a:p>
        </p:txBody>
      </p:sp>
      <p:pic>
        <p:nvPicPr>
          <p:cNvPr id="5" name="Рисунок 4" descr="640x3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4357694"/>
            <a:ext cx="4143404" cy="233066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esktopwallpapers.org.ua_305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Очистка літосфери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643050"/>
            <a:ext cx="8229600" cy="4525963"/>
          </a:xfrm>
          <a:solidFill>
            <a:srgbClr val="002060">
              <a:alpha val="47059"/>
            </a:srgbClr>
          </a:solidFill>
          <a:effectLst>
            <a:softEdge rad="127000"/>
          </a:effectLst>
        </p:spPr>
        <p:txBody>
          <a:bodyPr/>
          <a:lstStyle/>
          <a:p>
            <a:r>
              <a:rPr lang="uk-UA" sz="2400" dirty="0" smtClean="0">
                <a:solidFill>
                  <a:schemeClr val="bg1"/>
                </a:solidFill>
              </a:rPr>
              <a:t>з</a:t>
            </a:r>
            <a:r>
              <a:rPr lang="uk-UA" sz="24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ахист ґрунтів від водної та вітрової ерозії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організація системи обробки ґрунтів з метою підвищення їх родючості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меліоративні заходи (боротьба з заболочуванням і засоленням ґрунтів)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рекультивація порушеного ґрунтового покриву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захист ґрунтів </a:t>
            </a:r>
            <a:r>
              <a:rPr lang="uk-UA" sz="24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від забруднення, а </a:t>
            </a:r>
            <a:r>
              <a:rPr lang="uk-UA" sz="24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корисної флори і фауни від знищення</a:t>
            </a:r>
          </a:p>
          <a:p>
            <a:r>
              <a:rPr lang="uk-UA" sz="24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запобігання необґрунтованого вилучення земель з сільськогосподарського обігу.</a:t>
            </a:r>
          </a:p>
          <a:p>
            <a:endParaRPr lang="ru-RU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448eP8fa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71480"/>
            <a:ext cx="4572032" cy="5214974"/>
          </a:xfrm>
          <a:solidFill>
            <a:srgbClr val="00B050">
              <a:alpha val="67843"/>
            </a:srgbClr>
          </a:solidFill>
          <a:effectLst>
            <a:softEdge rad="127000"/>
          </a:effectLst>
        </p:spPr>
        <p:txBody>
          <a:bodyPr/>
          <a:lstStyle/>
          <a:p>
            <a:r>
              <a:rPr lang="uk-UA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Охорона природи - завдання нашого століття, проблема, що стала соціальною. Знову й знову ми чуємо про небезпеку, що загрожує навколишньому середовищу, але дотепер багато хто з нас уважає їх неприємним, але неминучим породженням цивілізації й думає, що ми ще встигнемо впоратися з усіма проблемами, що з'явилися. 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Рисунок 4" descr="Alber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642918"/>
            <a:ext cx="4226748" cy="5072098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_11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3116"/>
            <a:ext cx="8229600" cy="4525963"/>
          </a:xfrm>
          <a:solidFill>
            <a:srgbClr val="00B050">
              <a:alpha val="61961"/>
            </a:srgbClr>
          </a:solidFill>
          <a:effectLst>
            <a:softEdge rad="63500"/>
          </a:effectLst>
        </p:spPr>
        <p:txBody>
          <a:bodyPr/>
          <a:lstStyle/>
          <a:p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Літосфера - верхня тверда оболонка земної кулі. Найважливішими її частинами є:</a:t>
            </a:r>
          </a:p>
          <a:p>
            <a:pPr marL="636588" indent="-282575">
              <a:buFont typeface="Wingdings" pitchFamily="2" charset="2"/>
              <a:buChar char="Ø"/>
            </a:pPr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поверхневий родючий шар, або ґрунт,</a:t>
            </a:r>
          </a:p>
          <a:p>
            <a:pPr marL="636588" indent="-282575">
              <a:buFont typeface="Wingdings" pitchFamily="2" charset="2"/>
              <a:buChar char="Ø"/>
            </a:pPr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земні надра (корисні копалини).</a:t>
            </a:r>
          </a:p>
          <a:p>
            <a:r>
              <a:rPr lang="uk-UA" sz="28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Ґрунт</a:t>
            </a:r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 - це основа виробництва продуктів харчування та кормів, органічної сировини, накопичувач поживних речовин для рослин та води з опадів. Він діє як фільтр, буфер ґрунтових вод, утворює та очищує їх.</a:t>
            </a:r>
          </a:p>
          <a:p>
            <a:endParaRPr lang="ru-RU" dirty="0"/>
          </a:p>
        </p:txBody>
      </p:sp>
      <p:pic>
        <p:nvPicPr>
          <p:cNvPr id="7" name="Рисунок 6" descr="45e378bd1adf2ce1694a08c1fea3678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14290"/>
            <a:ext cx="1714512" cy="1718161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939916"/>
          </a:xfrm>
        </p:spPr>
        <p:txBody>
          <a:bodyPr/>
          <a:lstStyle/>
          <a:p>
            <a:r>
              <a:rPr lang="uk-UA" sz="66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Дякуємо за увагу</a:t>
            </a:r>
            <a:endParaRPr lang="ru-RU" sz="66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uk-UA" sz="2400" dirty="0" smtClean="0"/>
          </a:p>
          <a:p>
            <a:endParaRPr lang="ru-RU" dirty="0"/>
          </a:p>
        </p:txBody>
      </p:sp>
      <p:pic>
        <p:nvPicPr>
          <p:cNvPr id="5" name="Рисунок 4" descr="1383211561_god-201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1928802"/>
            <a:ext cx="4500594" cy="4343368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rezentaciya_na_ekologicheskuyu_temu_zelen_ro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0042"/>
            <a:ext cx="8286776" cy="4214842"/>
          </a:xfrm>
        </p:spPr>
        <p:txBody>
          <a:bodyPr/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Ґрунтовий покрив Землі являє собою найважливіший компонент біосфери Землі. 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Саме ґрунтова оболонка визначає багато процесів, що відбуваються в біосфері. 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У нормальних природних умовах усі процеси, що відбуваються в ґрунті, знаходяться в рівновазі. </a:t>
            </a:r>
            <a:endParaRPr lang="uk-UA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smtClean="0"/>
              <a:t>Значення ґрунтів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71546"/>
            <a:ext cx="8286776" cy="4071966"/>
          </a:xfrm>
        </p:spPr>
        <p:txBody>
          <a:bodyPr/>
          <a:lstStyle/>
          <a:p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Найважливіше значення ґрунтів полягає в акумулюванні органічної речовини, різних хімічних елементів, а також енергії. </a:t>
            </a:r>
          </a:p>
          <a:p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Ґрунтовий покрив виконує функції біологічного поглинача, руйнівника і нейтралізатора різних забруднювачів. </a:t>
            </a:r>
          </a:p>
          <a:p>
            <a:endParaRPr lang="ru-RU" dirty="0"/>
          </a:p>
        </p:txBody>
      </p:sp>
      <p:pic>
        <p:nvPicPr>
          <p:cNvPr id="5" name="Рисунок 4" descr="image_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286256"/>
            <a:ext cx="3714776" cy="1950257"/>
          </a:xfrm>
          <a:prstGeom prst="rect">
            <a:avLst/>
          </a:prstGeom>
        </p:spPr>
      </p:pic>
      <p:pic>
        <p:nvPicPr>
          <p:cNvPr id="6" name="Рисунок 5" descr="0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3357562"/>
            <a:ext cx="2269007" cy="1643074"/>
          </a:xfrm>
          <a:prstGeom prst="rect">
            <a:avLst/>
          </a:prstGeom>
        </p:spPr>
      </p:pic>
      <p:pic>
        <p:nvPicPr>
          <p:cNvPr id="7" name="Рисунок 6" descr="energy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2264" y="4714884"/>
            <a:ext cx="2309797" cy="1732348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786842" y="6572272"/>
            <a:ext cx="214314" cy="7143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8328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14290"/>
            <a:ext cx="8229600" cy="4525963"/>
          </a:xfrm>
        </p:spPr>
        <p:txBody>
          <a:bodyPr/>
          <a:lstStyle/>
          <a:p>
            <a:pPr algn="r"/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Якщо цю ланку біосфери буде зруйновано,  то сформоване функціонування біосфери </a:t>
            </a:r>
            <a:r>
              <a:rPr lang="uk-UA" sz="2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незворотно</a:t>
            </a:r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порушиться. </a:t>
            </a:r>
          </a:p>
          <a:p>
            <a:pPr algn="r"/>
            <a:r>
              <a:rPr lang="uk-UA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Саме тому надзвичайно важливе вивчення глобального біохімічного значення ґрунтового покриву, його сучасного стану і зміни під впливом антропогенної діяльності. </a:t>
            </a:r>
            <a:endParaRPr lang="uk-UA" sz="2800" dirty="0"/>
          </a:p>
        </p:txBody>
      </p:sp>
      <p:pic>
        <p:nvPicPr>
          <p:cNvPr id="5" name="Рисунок 4" descr="644cea9137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00438"/>
            <a:ext cx="3034397" cy="3357562"/>
          </a:xfrm>
          <a:prstGeom prst="rect">
            <a:avLst/>
          </a:prstGeom>
        </p:spPr>
      </p:pic>
      <p:pic>
        <p:nvPicPr>
          <p:cNvPr id="7" name="Рисунок 6" descr="Okruzhajuschaja-sre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3571876"/>
            <a:ext cx="4000528" cy="3024537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7c1c705456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4525963"/>
          </a:xfrm>
        </p:spPr>
        <p:txBody>
          <a:bodyPr/>
          <a:lstStyle/>
          <a:p>
            <a:pPr indent="11113">
              <a:buNone/>
            </a:pPr>
            <a:r>
              <a:rPr lang="vi-VN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Забр</a:t>
            </a:r>
            <a:r>
              <a:rPr lang="uk-UA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</a:t>
            </a:r>
            <a:r>
              <a:rPr lang="vi-VN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днення ґрунт</a:t>
            </a:r>
            <a:r>
              <a:rPr lang="uk-UA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vi-VN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</a:t>
            </a:r>
            <a:r>
              <a:rPr lang="vi-VN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— вид антропогенної </a:t>
            </a:r>
            <a:r>
              <a:rPr lang="vi-VN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трансформації</a:t>
            </a:r>
            <a:r>
              <a:rPr lang="uk-UA" dirty="0" smtClean="0"/>
              <a:t> ґрунтів</a:t>
            </a:r>
            <a:r>
              <a:rPr lang="vi-VN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vi-VN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якій вміст хімічних речовин у ґрунтах, які піддаються антропогенному впливу, перевищує природний регіональний рівень їх вмісту у ґрунтах.</a:t>
            </a:r>
            <a:endParaRPr lang="ru-RU" dirty="0"/>
          </a:p>
        </p:txBody>
      </p:sp>
      <p:pic>
        <p:nvPicPr>
          <p:cNvPr id="5" name="Рисунок 4" descr="4283168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3286124"/>
            <a:ext cx="5715040" cy="3238523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47____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7939" y="0"/>
            <a:ext cx="925193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  <a:solidFill>
            <a:srgbClr val="92D050">
              <a:alpha val="63137"/>
            </a:srgbClr>
          </a:solidFill>
          <a:effectLst>
            <a:softEdge rad="127000"/>
          </a:effectLst>
        </p:spPr>
        <p:txBody>
          <a:bodyPr/>
          <a:lstStyle/>
          <a:p>
            <a:r>
              <a:rPr lang="uk-UA" dirty="0" smtClean="0"/>
              <a:t>Джерела забруднення ґрунтів 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 rot="3345260">
            <a:off x="7238015" y="1208436"/>
            <a:ext cx="978408" cy="4846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7231871">
            <a:off x="1182448" y="1230829"/>
            <a:ext cx="978408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14282" y="1928802"/>
            <a:ext cx="2000264" cy="1214446"/>
          </a:xfrm>
          <a:prstGeom prst="flowChartAlternateProcess">
            <a:avLst/>
          </a:prstGeom>
          <a:solidFill>
            <a:srgbClr val="92D050">
              <a:alpha val="54902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Житлові будинки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2000232" y="1214422"/>
            <a:ext cx="4786346" cy="5214974"/>
          </a:xfrm>
          <a:prstGeom prst="verticalScroll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 У числі забруднень: 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 - побутове сміття 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 - харчові відходи 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 - будівельне сміття і т.д.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Промислові підприємства скидають тверді і рідкі відходи в т.ч. надзвичайно токсичні (ціаніди, важкі метали).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Теплоенергетика. У числі відходів - цукор, незгорілі частинки, шлак, оксиди сірки.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Сільське господарство. У числі відходів - отрутохімікати, добрива.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Транспорт. У числі відходів - з'єднання свинцю, вуглеводні.</a:t>
            </a:r>
            <a:endParaRPr lang="uk-UA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6858016" y="1928802"/>
            <a:ext cx="2000264" cy="1214446"/>
          </a:xfrm>
          <a:prstGeom prst="flowChartAlternateProcess">
            <a:avLst/>
          </a:prstGeom>
          <a:solidFill>
            <a:srgbClr val="92D050">
              <a:alpha val="61176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Побутові підприємства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pokojnye-fony-dlya-prezentaci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Наслідки забруднення ґрунтів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525963"/>
          </a:xfrm>
          <a:solidFill>
            <a:srgbClr val="002060">
              <a:alpha val="54902"/>
            </a:srgbClr>
          </a:solidFill>
          <a:effectLst>
            <a:softEdge rad="127000"/>
          </a:effectLst>
        </p:spPr>
        <p:txBody>
          <a:bodyPr/>
          <a:lstStyle/>
          <a:p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водна і вітрова ерозія;</a:t>
            </a:r>
          </a:p>
          <a:p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погіршення ґрунтової структури;</a:t>
            </a:r>
          </a:p>
          <a:p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механічне руйнування та ущільнення ґрунту;</a:t>
            </a:r>
          </a:p>
          <a:p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постійне збіднення на гумус та поживні речовини;</a:t>
            </a:r>
          </a:p>
          <a:p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забруднення ґрунту мінеральними добривами, отрутохімікатами, мастилами та пальним;</a:t>
            </a:r>
          </a:p>
          <a:p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перезволоження та засоленість земель.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rnaments_texture1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28605"/>
            <a:ext cx="8229600" cy="4286279"/>
          </a:xfrm>
          <a:solidFill>
            <a:srgbClr val="00B050">
              <a:alpha val="52941"/>
            </a:srgbClr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Самоочищення </a:t>
            </a:r>
            <a:r>
              <a:rPr lang="uk-UA" sz="28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грунту</a:t>
            </a:r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практично не відбувається. Тому отруйні речовини накопичуються в ній, поглинаються рослинами і далі передаються по трофічних ланцюгах.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Охорона ґрунтів від забруднень є важливим завданням людини, тому що будь-які шкідливі з'єднання, що знаходяться в ґрунті, рано чи пізно потрапляють в організм людини.</a:t>
            </a:r>
          </a:p>
          <a:p>
            <a:endParaRPr lang="ru-RU" dirty="0"/>
          </a:p>
        </p:txBody>
      </p:sp>
      <p:pic>
        <p:nvPicPr>
          <p:cNvPr id="5" name="Рисунок 4" descr="okr_sr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4334360"/>
            <a:ext cx="2574113" cy="2523640"/>
          </a:xfrm>
          <a:prstGeom prst="rect">
            <a:avLst/>
          </a:prstGeom>
        </p:spPr>
      </p:pic>
      <p:pic>
        <p:nvPicPr>
          <p:cNvPr id="6" name="Рисунок 5" descr="ec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4143380"/>
            <a:ext cx="2190744" cy="2464587"/>
          </a:xfrm>
          <a:prstGeom prst="rect">
            <a:avLst/>
          </a:prstGeom>
        </p:spPr>
      </p:pic>
      <p:pic>
        <p:nvPicPr>
          <p:cNvPr id="7" name="Рисунок 6" descr="eco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4500570"/>
            <a:ext cx="2143120" cy="214312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1306</Template>
  <TotalTime>136</TotalTime>
  <Words>886</Words>
  <Application>Microsoft Office PowerPoint</Application>
  <PresentationFormat>Экран (4:3)</PresentationFormat>
  <Paragraphs>67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Diseño predeterminado</vt:lpstr>
      <vt:lpstr>Забруднення літосфери</vt:lpstr>
      <vt:lpstr>Слайд 2</vt:lpstr>
      <vt:lpstr>Слайд 3</vt:lpstr>
      <vt:lpstr>Значення ґрунтів</vt:lpstr>
      <vt:lpstr>Слайд 5</vt:lpstr>
      <vt:lpstr>Слайд 6</vt:lpstr>
      <vt:lpstr>Джерела забруднення ґрунтів </vt:lpstr>
      <vt:lpstr>Наслідки забруднення ґрунтів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 Наслідки забруднення літосфери</vt:lpstr>
      <vt:lpstr> Очистка літосфери</vt:lpstr>
      <vt:lpstr>Слайд 19</vt:lpstr>
      <vt:lpstr>Дякуємо за увагу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40</cp:revision>
  <dcterms:created xsi:type="dcterms:W3CDTF">2015-01-20T17:10:49Z</dcterms:created>
  <dcterms:modified xsi:type="dcterms:W3CDTF">2015-01-20T20:53:18Z</dcterms:modified>
</cp:coreProperties>
</file>