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5B6BD-8FFA-4238-8A4E-F50FEDEFF4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uk-UA"/>
        </a:p>
      </dgm:t>
    </dgm:pt>
    <dgm:pt modelId="{2F30FF1B-D628-428B-985A-19732DB2F821}" type="pres">
      <dgm:prSet presAssocID="{4AB5B6BD-8FFA-4238-8A4E-F50FEDEFF42D}" presName="diagram" presStyleCnt="0">
        <dgm:presLayoutVars>
          <dgm:dir/>
          <dgm:resizeHandles val="exact"/>
        </dgm:presLayoutVars>
      </dgm:prSet>
      <dgm:spPr/>
    </dgm:pt>
  </dgm:ptLst>
  <dgm:cxnLst>
    <dgm:cxn modelId="{50A406CE-04FC-4591-B1B6-8C829CBBACDC}" type="presOf" srcId="{4AB5B6BD-8FFA-4238-8A4E-F50FEDEFF42D}" destId="{2F30FF1B-D628-428B-985A-19732DB2F82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4D24-DE5B-4D56-851D-5C535E0A87A4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FDC5-B790-428C-97A6-1C98C14C63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075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4D24-DE5B-4D56-851D-5C535E0A87A4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FDC5-B790-428C-97A6-1C98C14C63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301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4D24-DE5B-4D56-851D-5C535E0A87A4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FDC5-B790-428C-97A6-1C98C14C63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45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4D24-DE5B-4D56-851D-5C535E0A87A4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FDC5-B790-428C-97A6-1C98C14C63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2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4D24-DE5B-4D56-851D-5C535E0A87A4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FDC5-B790-428C-97A6-1C98C14C63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700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4D24-DE5B-4D56-851D-5C535E0A87A4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FDC5-B790-428C-97A6-1C98C14C63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494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4D24-DE5B-4D56-851D-5C535E0A87A4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FDC5-B790-428C-97A6-1C98C14C63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930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4D24-DE5B-4D56-851D-5C535E0A87A4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FDC5-B790-428C-97A6-1C98C14C63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50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4D24-DE5B-4D56-851D-5C535E0A87A4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FDC5-B790-428C-97A6-1C98C14C63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2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4D24-DE5B-4D56-851D-5C535E0A87A4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FDC5-B790-428C-97A6-1C98C14C63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320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4D24-DE5B-4D56-851D-5C535E0A87A4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FDC5-B790-428C-97A6-1C98C14C63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7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4D24-DE5B-4D56-851D-5C535E0A87A4}" type="datetimeFigureOut">
              <a:rPr lang="uk-UA" smtClean="0"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FDC5-B790-428C-97A6-1C98C14C63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51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Рельєф </a:t>
            </a:r>
            <a:r>
              <a:rPr lang="uk-UA" dirty="0"/>
              <a:t>У</a:t>
            </a:r>
            <a:r>
              <a:rPr lang="uk-UA" dirty="0" smtClean="0"/>
              <a:t>країни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5683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tx1">
                <a:lumMod val="95000"/>
                <a:lumOff val="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644624"/>
          </a:xfrm>
        </p:spPr>
        <p:txBody>
          <a:bodyPr>
            <a:noAutofit/>
          </a:bodyPr>
          <a:lstStyle/>
          <a:p>
            <a:r>
              <a:rPr lang="vi-VN" sz="1400" dirty="0" smtClean="0">
                <a:solidFill>
                  <a:srgbClr val="FFFF00"/>
                </a:solidFill>
              </a:rPr>
              <a:t>Рельє́ф Украї́ни досить різноманітний. 70 % сучасної поверхні України займають низовини, 25 % — це височини і тільки 5 % — гори.</a:t>
            </a:r>
            <a:endParaRPr lang="uk-UA" sz="14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4687"/>
          <a:stretch>
            <a:fillRect/>
          </a:stretch>
        </p:blipFill>
        <p:spPr>
          <a:xfrm>
            <a:off x="1475656" y="260648"/>
            <a:ext cx="6048672" cy="44669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964488" cy="149066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Більша частина території України відноситься до південно-західної окраїни </a:t>
            </a:r>
            <a:r>
              <a:rPr lang="uk-UA" dirty="0" err="1" smtClean="0">
                <a:solidFill>
                  <a:srgbClr val="FFFF00"/>
                </a:solidFill>
              </a:rPr>
              <a:t>Східно-Європейської</a:t>
            </a:r>
            <a:r>
              <a:rPr lang="uk-UA" dirty="0" smtClean="0">
                <a:solidFill>
                  <a:srgbClr val="FFFF00"/>
                </a:solidFill>
              </a:rPr>
              <a:t> рівнини та має рівнинний і горбкуватий рельєф; тільки на півдні піднімаються Кримські гори, а на заході — Українські Карпати. </a:t>
            </a:r>
            <a:r>
              <a:rPr lang="uk-UA" dirty="0" err="1" smtClean="0">
                <a:solidFill>
                  <a:srgbClr val="FFFF00"/>
                </a:solidFill>
              </a:rPr>
              <a:t>Східно-Європейська</a:t>
            </a:r>
            <a:r>
              <a:rPr lang="uk-UA" dirty="0" smtClean="0">
                <a:solidFill>
                  <a:srgbClr val="FFFF00"/>
                </a:solidFill>
              </a:rPr>
              <a:t> рівнина в межах України складається з піднесених і низинних ділянок, що збігаються відповідно з підняттями й опусканнями кристалічного фундаменту платформи. Серед перших найзначніші Волинська височина, Подільська височина, що простягнулися із північного заходу на </a:t>
            </a:r>
            <a:r>
              <a:rPr lang="uk-UA" dirty="0" err="1" smtClean="0">
                <a:solidFill>
                  <a:srgbClr val="FFFF00"/>
                </a:solidFill>
              </a:rPr>
              <a:t>півдненному</a:t>
            </a:r>
            <a:r>
              <a:rPr lang="uk-UA" dirty="0" smtClean="0">
                <a:solidFill>
                  <a:srgbClr val="FFFF00"/>
                </a:solidFill>
              </a:rPr>
              <a:t> сході від верхньої течії ріки Буг і верхні ліві припливи Дністра до долини Південного Бугу (висота до 471 м — гора </a:t>
            </a:r>
            <a:r>
              <a:rPr lang="uk-UA" dirty="0" err="1" smtClean="0">
                <a:solidFill>
                  <a:srgbClr val="FFFF00"/>
                </a:solidFill>
              </a:rPr>
              <a:t>Камула</a:t>
            </a:r>
            <a:r>
              <a:rPr lang="uk-UA" dirty="0" smtClean="0">
                <a:solidFill>
                  <a:srgbClr val="FFFF00"/>
                </a:solidFill>
              </a:rPr>
              <a:t>).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929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Північ</a:t>
            </a:r>
          </a:p>
          <a:p>
            <a:r>
              <a:rPr lang="uk-UA" sz="2000" dirty="0" smtClean="0"/>
              <a:t>Північна частина України займає південь Поліської низовини з висотою 150—200 м; її рівнинна поверхня утворена древніми флювіогляціальними й алювіальними відкладеннями, місцями ускладненими моренно-горбкуватими, еоловими формами рельєфу й карстом.</a:t>
            </a:r>
          </a:p>
          <a:p>
            <a:r>
              <a:rPr lang="uk-UA" sz="2000" dirty="0" smtClean="0"/>
              <a:t>На південному сході Полісся поступово переходить у Придніпровську низовину, що простирається по лівобережжю Дніпра в його середній течії; у західній частині низовини добре розвинені заплавна й надзаплавна тераси Дніпра; східна частина являє собою рівнину, розчленовану ярами, балками й асиметричними долинами лівих припливів Дніпра.</a:t>
            </a:r>
          </a:p>
          <a:p>
            <a:r>
              <a:rPr lang="uk-UA" sz="2000" dirty="0" err="1" smtClean="0">
                <a:solidFill>
                  <a:srgbClr val="7030A0"/>
                </a:solidFill>
              </a:rPr>
              <a:t>ПівденьПівденна</a:t>
            </a:r>
            <a:r>
              <a:rPr lang="uk-UA" sz="2000" dirty="0" smtClean="0"/>
              <a:t> частина України зайнята Причорноморською низовиною, злегка похилою на півдні рівниною із широкими долинами й плоскими вододілами з більшою кількістю подів, степових блюдець, що утворилися в результаті просадних явищ у лесових породах.</a:t>
            </a:r>
          </a:p>
          <a:p>
            <a:r>
              <a:rPr lang="uk-UA" sz="2000" dirty="0" smtClean="0"/>
              <a:t>Низинні простори Північного Криму, що є продовженням Причорноморської низовини (за винятком Керченського півострова, що відрізняється горбкуватим рельєфом і наявністю грязьових вулканів), на півдні переміняються Кримськими горами (найвища — Південна, або Головна Кримська гряда з вершиною </a:t>
            </a:r>
            <a:r>
              <a:rPr lang="uk-UA" sz="2000" dirty="0" err="1" smtClean="0"/>
              <a:t>Роман-Кош</a:t>
            </a:r>
            <a:r>
              <a:rPr lang="uk-UA" sz="2000" dirty="0" smtClean="0"/>
              <a:t> — 1545 м). Для рельєфу Кримських гір характерні вирівняні поверхні (яйли) із широким розвитком карстових форм.</a:t>
            </a:r>
          </a:p>
          <a:p>
            <a:r>
              <a:rPr lang="uk-UA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0594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7692"/>
            <a:ext cx="8856984" cy="6740307"/>
          </a:xfrm>
          <a:prstGeom prst="rect">
            <a:avLst/>
          </a:prstGeom>
          <a:gradFill flip="none" rotWithShape="1">
            <a:gsLst>
              <a:gs pos="0">
                <a:srgbClr val="CC0066">
                  <a:tint val="66000"/>
                  <a:satMod val="160000"/>
                </a:srgbClr>
              </a:gs>
              <a:gs pos="50000">
                <a:srgbClr val="CC0066">
                  <a:tint val="44500"/>
                  <a:satMod val="160000"/>
                </a:srgbClr>
              </a:gs>
              <a:gs pos="100000">
                <a:srgbClr val="CC0066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r>
              <a:rPr lang="uk-UA" sz="2400" dirty="0" smtClean="0"/>
              <a:t>Захід На заході України розташовані найбільш високі гори в країні — Українські Карпати, що представляють звужену (до 60—100 км) і знижену частину Східних Карпат та складаються з ряду паралельних хребтів, витягнутих із північного заходу на </a:t>
            </a:r>
            <a:r>
              <a:rPr lang="uk-UA" sz="2400" dirty="0" err="1" smtClean="0"/>
              <a:t>півдненному</a:t>
            </a:r>
            <a:r>
              <a:rPr lang="uk-UA" sz="2400" dirty="0" smtClean="0"/>
              <a:t> сході на 270 км (найвища вершина — гора Говерла, 2061 м). У південно-західних передгір'їв Українських Карпат простирається алювіальна Закарпатська низовина (висота 100—120 м).</a:t>
            </a:r>
          </a:p>
          <a:p>
            <a:r>
              <a:rPr lang="uk-UA" sz="2400" dirty="0" smtClean="0"/>
              <a:t>Схід</a:t>
            </a:r>
          </a:p>
          <a:p>
            <a:r>
              <a:rPr lang="uk-UA" sz="2400" dirty="0" smtClean="0"/>
              <a:t>На північному сході у межі України заходять відроги </a:t>
            </a:r>
            <a:r>
              <a:rPr lang="uk-UA" sz="2400" dirty="0" err="1" smtClean="0"/>
              <a:t>Середньоруської</a:t>
            </a:r>
            <a:r>
              <a:rPr lang="uk-UA" sz="2400" dirty="0" smtClean="0"/>
              <a:t> височини. Для височин України характерно глибоке й густе розчленовування поверхні долинною і ярово-балковою мережею. На Сході України яруги і балки сильніше розвинені, ніж на інших українських землях; їх густота становить 1—2 км на 1 </a:t>
            </a:r>
            <a:r>
              <a:rPr lang="uk-UA" sz="2400" dirty="0" err="1" smtClean="0"/>
              <a:t>км²</a:t>
            </a:r>
            <a:r>
              <a:rPr lang="uk-UA" sz="2400" dirty="0" smtClean="0"/>
              <a:t>, а яружне розчленування доходить до 10—30 % площі (найбільше в південно-східній частині між Осколом і Доном з Хопром). </a:t>
            </a:r>
            <a:r>
              <a:rPr lang="uk-UA" sz="2400" dirty="0" err="1" smtClean="0"/>
              <a:t>Обезліснення</a:t>
            </a:r>
            <a:r>
              <a:rPr lang="uk-UA" sz="2400" dirty="0" smtClean="0"/>
              <a:t> і </a:t>
            </a:r>
            <a:r>
              <a:rPr lang="uk-UA" sz="2400" dirty="0" err="1" smtClean="0"/>
              <a:t>розорання</a:t>
            </a:r>
            <a:r>
              <a:rPr lang="uk-UA" sz="2400" dirty="0" smtClean="0"/>
              <a:t> степів вплинули на зростання балок.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3195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Кримські гори . Українські Карпати. 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608512" cy="4896544"/>
          </a:xfr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064528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32048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4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Балабанівська</a:t>
            </a:r>
            <a:r>
              <a:rPr lang="uk-UA" dirty="0" smtClean="0"/>
              <a:t> балка. Український степ улітку.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536504" cy="45365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392488" cy="4536504"/>
          </a:xfrm>
        </p:spPr>
      </p:pic>
    </p:spTree>
    <p:extLst>
      <p:ext uri="{BB962C8B-B14F-4D97-AF65-F5344CB8AC3E}">
        <p14:creationId xmlns:p14="http://schemas.microsoft.com/office/powerpoint/2010/main" val="36387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4766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Могила Мечетна (367 м) — найвища точка Донецької височини і всієї Лівобережної України</a:t>
            </a:r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" y="-1618"/>
            <a:ext cx="9144002" cy="424731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uk-UA" dirty="0" smtClean="0"/>
              <a:t>Українська частина Східних Карпат, як і вся Карпатська дуга, відноситься до Альпійської геосинклінальної області. Вони входять до складу північної гілки Альпійського складчастого поясу. Складні складчасто-покривні структури, що їх утворюють, виникли головним чином в результаті кайнозойської (альпійської) складчастості. В Карпатських горах виділяють дві основні тектонічні зони - Зовнішніх флішових Карпат та Внутрішніх вапняково-кристалічно-вулканічних Карпат, які облямовані </a:t>
            </a:r>
            <a:r>
              <a:rPr lang="uk-UA" dirty="0" err="1" smtClean="0"/>
              <a:t>Передкарпатським</a:t>
            </a:r>
            <a:r>
              <a:rPr lang="uk-UA" dirty="0" smtClean="0"/>
              <a:t> крайовим та Закарпатським внутрішнім прогинами. Українські Карпати - це переважно Зовнішні Карпати, оскільки друга зона тут глибоко опущена і прихована під неогеновими відкладами. В межах України тільки </a:t>
            </a:r>
            <a:r>
              <a:rPr lang="uk-UA" dirty="0" err="1" smtClean="0"/>
              <a:t>Мармароська</a:t>
            </a:r>
            <a:r>
              <a:rPr lang="uk-UA" dirty="0" smtClean="0"/>
              <a:t> зону, частина вітчизняних геоморфологів відносить до Внутрішніх Карпат. Природною межею між Зовнішніми Карпатами і Закарпатським прогином є </a:t>
            </a:r>
            <a:r>
              <a:rPr lang="uk-UA" dirty="0" err="1" smtClean="0"/>
              <a:t>Пенінська</a:t>
            </a:r>
            <a:r>
              <a:rPr lang="uk-UA" dirty="0" smtClean="0"/>
              <a:t> зона. В геологічній будові території переважають товщі крейдового та палеогенового флішу - пісковики, алевроліти і аргіліти; трапляються виходи юрських вапняків (</a:t>
            </a:r>
            <a:r>
              <a:rPr lang="uk-UA" dirty="0" err="1" smtClean="0"/>
              <a:t>Пенінська</a:t>
            </a:r>
            <a:r>
              <a:rPr lang="uk-UA" dirty="0" smtClean="0"/>
              <a:t> або </a:t>
            </a:r>
            <a:r>
              <a:rPr lang="uk-UA" dirty="0" err="1" smtClean="0"/>
              <a:t>Стрімчакова</a:t>
            </a:r>
            <a:r>
              <a:rPr lang="uk-UA" dirty="0" smtClean="0"/>
              <a:t> зона) та палеозойських кристалічних сланців (</a:t>
            </a:r>
            <a:r>
              <a:rPr lang="uk-UA" dirty="0" err="1" smtClean="0"/>
              <a:t>Мармароська</a:t>
            </a:r>
            <a:r>
              <a:rPr lang="uk-UA" dirty="0" smtClean="0"/>
              <a:t> зона). Вулканогенні утворення представлені андезитами, базальтами та туфами (Вулканічні Карпати).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9143999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6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8000" dirty="0" smtClean="0"/>
              <a:t>Кінець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7989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644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Рельєф України</vt:lpstr>
      <vt:lpstr>Рельє́ф Украї́ни досить різноманітний. 70 % сучасної поверхні України займають низовини, 25 % — це височини і тільки 5 % — гори.</vt:lpstr>
      <vt:lpstr>Презентация PowerPoint</vt:lpstr>
      <vt:lpstr>Презентация PowerPoint</vt:lpstr>
      <vt:lpstr>Кримські гори . Українські Карпати. </vt:lpstr>
      <vt:lpstr>Балабанівська балка. Український степ улітку.</vt:lpstr>
      <vt:lpstr>Презентация PowerPoint</vt:lpstr>
      <vt:lpstr>Презентация PowerPoint</vt:lpstr>
      <vt:lpstr>Кінець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Рельєф України</dc:title>
  <dc:creator>наталя</dc:creator>
  <cp:lastModifiedBy>наталя</cp:lastModifiedBy>
  <cp:revision>6</cp:revision>
  <dcterms:created xsi:type="dcterms:W3CDTF">2014-11-13T19:01:35Z</dcterms:created>
  <dcterms:modified xsi:type="dcterms:W3CDTF">2014-11-13T20:04:00Z</dcterms:modified>
</cp:coreProperties>
</file>