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3" r:id="rId3"/>
    <p:sldId id="285" r:id="rId4"/>
    <p:sldId id="258" r:id="rId5"/>
    <p:sldId id="284" r:id="rId6"/>
    <p:sldId id="261" r:id="rId7"/>
    <p:sldId id="257" r:id="rId8"/>
    <p:sldId id="259" r:id="rId9"/>
    <p:sldId id="260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6" r:id="rId28"/>
    <p:sldId id="287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F1850-8F3D-427E-B801-1472CAA3767E}" type="datetimeFigureOut">
              <a:rPr lang="uk-UA" smtClean="0"/>
              <a:pPr/>
              <a:t>07.12.2012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B7839-6DFE-45DE-90DA-A3345CB1B5B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B7839-6DFE-45DE-90DA-A3345CB1B5B0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B7839-6DFE-45DE-90DA-A3345CB1B5B0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A25D-C66E-4CEF-9564-BEB9543DB55F}" type="datetimeFigureOut">
              <a:rPr lang="uk-UA" smtClean="0"/>
              <a:pPr/>
              <a:t>07.12.2012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4CE9-CC9B-4959-8DB5-C655C51E35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A25D-C66E-4CEF-9564-BEB9543DB55F}" type="datetimeFigureOut">
              <a:rPr lang="uk-UA" smtClean="0"/>
              <a:pPr/>
              <a:t>07.12.2012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4CE9-CC9B-4959-8DB5-C655C51E35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A25D-C66E-4CEF-9564-BEB9543DB55F}" type="datetimeFigureOut">
              <a:rPr lang="uk-UA" smtClean="0"/>
              <a:pPr/>
              <a:t>07.12.2012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4CE9-CC9B-4959-8DB5-C655C51E35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A25D-C66E-4CEF-9564-BEB9543DB55F}" type="datetimeFigureOut">
              <a:rPr lang="uk-UA" smtClean="0"/>
              <a:pPr/>
              <a:t>07.12.2012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4CE9-CC9B-4959-8DB5-C655C51E35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A25D-C66E-4CEF-9564-BEB9543DB55F}" type="datetimeFigureOut">
              <a:rPr lang="uk-UA" smtClean="0"/>
              <a:pPr/>
              <a:t>07.12.2012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4CE9-CC9B-4959-8DB5-C655C51E35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A25D-C66E-4CEF-9564-BEB9543DB55F}" type="datetimeFigureOut">
              <a:rPr lang="uk-UA" smtClean="0"/>
              <a:pPr/>
              <a:t>07.12.2012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4CE9-CC9B-4959-8DB5-C655C51E35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A25D-C66E-4CEF-9564-BEB9543DB55F}" type="datetimeFigureOut">
              <a:rPr lang="uk-UA" smtClean="0"/>
              <a:pPr/>
              <a:t>07.12.2012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4CE9-CC9B-4959-8DB5-C655C51E35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A25D-C66E-4CEF-9564-BEB9543DB55F}" type="datetimeFigureOut">
              <a:rPr lang="uk-UA" smtClean="0"/>
              <a:pPr/>
              <a:t>07.12.2012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4CE9-CC9B-4959-8DB5-C655C51E35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A25D-C66E-4CEF-9564-BEB9543DB55F}" type="datetimeFigureOut">
              <a:rPr lang="uk-UA" smtClean="0"/>
              <a:pPr/>
              <a:t>07.12.2012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4CE9-CC9B-4959-8DB5-C655C51E35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A25D-C66E-4CEF-9564-BEB9543DB55F}" type="datetimeFigureOut">
              <a:rPr lang="uk-UA" smtClean="0"/>
              <a:pPr/>
              <a:t>07.12.2012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4CE9-CC9B-4959-8DB5-C655C51E35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A25D-C66E-4CEF-9564-BEB9543DB55F}" type="datetimeFigureOut">
              <a:rPr lang="uk-UA" smtClean="0"/>
              <a:pPr/>
              <a:t>07.12.2012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4CE9-CC9B-4959-8DB5-C655C51E35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4A25D-C66E-4CEF-9564-BEB9543DB55F}" type="datetimeFigureOut">
              <a:rPr lang="uk-UA" smtClean="0"/>
              <a:pPr/>
              <a:t>07.12.2012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A4CE9-CC9B-4959-8DB5-C655C51E351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германия\фон_небо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797152"/>
          </a:xfrm>
          <a:noFill/>
        </p:spPr>
        <p:txBody>
          <a:bodyPr>
            <a:normAutofit/>
          </a:bodyPr>
          <a:lstStyle/>
          <a:p>
            <a:r>
              <a:rPr lang="ru-RU" sz="11500" b="1" u="sng" dirty="0" smtClean="0">
                <a:uFill>
                  <a:solidFill>
                    <a:srgbClr val="FF0000"/>
                  </a:solidFill>
                </a:uFill>
                <a:latin typeface="Constantia" pitchFamily="18" charset="0"/>
              </a:rPr>
              <a:t>ГЕРМАНИЯ</a:t>
            </a:r>
            <a:endParaRPr lang="uk-UA" sz="11500" b="1" u="sng" dirty="0">
              <a:uFill>
                <a:solidFill>
                  <a:srgbClr val="FF0000"/>
                </a:solidFill>
              </a:u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9098280" y="6812280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ru-RU" sz="100" dirty="0" smtClean="0"/>
              <a:t>.</a:t>
            </a:r>
            <a:endParaRPr lang="uk-UA" sz="100" dirty="0"/>
          </a:p>
        </p:txBody>
      </p:sp>
      <p:pic>
        <p:nvPicPr>
          <p:cNvPr id="1026" name="Picture 2" descr="C:\Documents and Settings\Admin\Рабочий стол\германия\Germany-180-animated-flag-gif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501008"/>
            <a:ext cx="2664296" cy="2322258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907704" y="3833664"/>
            <a:ext cx="0" cy="3024336"/>
          </a:xfrm>
          <a:prstGeom prst="line">
            <a:avLst/>
          </a:prstGeom>
          <a:ln w="857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Рабочий стол\германия\menu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ИСТОРИЯ ГОСУДАРСТВА</a:t>
            </a:r>
            <a:endParaRPr lang="uk-UA" sz="54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ru-RU" dirty="0" smtClean="0"/>
              <a:t>Традиционно датой основания Германского государства принято считать 2 февраля 962 </a:t>
            </a:r>
            <a:r>
              <a:rPr lang="ru-RU" dirty="0" smtClean="0"/>
              <a:t>года.</a:t>
            </a:r>
          </a:p>
          <a:p>
            <a:r>
              <a:rPr lang="ru-RU" dirty="0" smtClean="0"/>
              <a:t>В августе 1961 года власти ГДР(Германская Демократическая </a:t>
            </a:r>
            <a:r>
              <a:rPr lang="ru-RU" dirty="0" smtClean="0"/>
              <a:t>Республика) </a:t>
            </a:r>
            <a:r>
              <a:rPr lang="ru-RU" dirty="0" smtClean="0"/>
              <a:t>начали строительство охраняемой стены, физически отделившей Западный Берлин от ГДР. Берлинская стена была </a:t>
            </a:r>
            <a:r>
              <a:rPr lang="ru-RU" dirty="0" smtClean="0"/>
              <a:t>разрушена </a:t>
            </a:r>
            <a:r>
              <a:rPr lang="ru-RU" dirty="0" smtClean="0"/>
              <a:t>в 1990 году.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германия\master03_backgrounо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37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</a:bodyPr>
          <a:lstStyle/>
          <a:p>
            <a:r>
              <a:rPr lang="uk-UA" sz="6000" b="1" dirty="0" err="1" smtClean="0">
                <a:solidFill>
                  <a:srgbClr val="FF0000"/>
                </a:solidFill>
              </a:rPr>
              <a:t>Население</a:t>
            </a:r>
            <a:endParaRPr lang="uk-UA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1845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Численность - </a:t>
            </a:r>
            <a:r>
              <a:rPr lang="ru-RU" sz="2400" b="1" dirty="0" smtClean="0"/>
              <a:t>Германия </a:t>
            </a:r>
            <a:r>
              <a:rPr lang="ru-RU" sz="2400" b="1" dirty="0" smtClean="0"/>
              <a:t>с ее 82,5 млн. жителей (из них 42,2 млн. – женщины) – самая населенная страна </a:t>
            </a:r>
            <a:r>
              <a:rPr lang="ru-RU" sz="2400" b="1" dirty="0" smtClean="0"/>
              <a:t>Евросоюза. </a:t>
            </a:r>
            <a:r>
              <a:rPr lang="ru-RU" sz="2400" b="1" dirty="0" smtClean="0"/>
              <a:t>Здесь проживают около 7,3 млн. иностранцев (8,8 </a:t>
            </a:r>
            <a:r>
              <a:rPr lang="ru-RU" sz="2400" b="1" dirty="0" smtClean="0"/>
              <a:t>%всего </a:t>
            </a:r>
            <a:r>
              <a:rPr lang="ru-RU" sz="2400" b="1" dirty="0" smtClean="0"/>
              <a:t>населения), из них 1,8 млн. – </a:t>
            </a:r>
            <a:r>
              <a:rPr lang="ru-RU" sz="2400" b="1" dirty="0" smtClean="0"/>
              <a:t>турки.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Плотность </a:t>
            </a:r>
            <a:r>
              <a:rPr lang="ru-RU" sz="2400" b="1" dirty="0" smtClean="0">
                <a:solidFill>
                  <a:srgbClr val="FF0000"/>
                </a:solidFill>
              </a:rPr>
              <a:t>-</a:t>
            </a:r>
            <a:r>
              <a:rPr lang="ru-RU" sz="2400" b="1" dirty="0" smtClean="0"/>
              <a:t>231 </a:t>
            </a:r>
            <a:r>
              <a:rPr lang="ru-RU" sz="2400" b="1" dirty="0" smtClean="0"/>
              <a:t>человек на 1 км²; Германия – одна из самых густонаселенных стран </a:t>
            </a:r>
            <a:r>
              <a:rPr lang="ru-RU" sz="2400" b="1" dirty="0" smtClean="0"/>
              <a:t>Европы.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Рождаемость </a:t>
            </a:r>
            <a:r>
              <a:rPr lang="ru-RU" sz="2400" b="1" dirty="0" smtClean="0">
                <a:solidFill>
                  <a:srgbClr val="FF0000"/>
                </a:solidFill>
              </a:rPr>
              <a:t>- </a:t>
            </a:r>
            <a:r>
              <a:rPr lang="ru-RU" sz="2400" b="1" dirty="0" smtClean="0"/>
              <a:t>В </a:t>
            </a:r>
            <a:r>
              <a:rPr lang="ru-RU" sz="2400" b="1" dirty="0" smtClean="0"/>
              <a:t>среднем 1,4 ребенка на 1 </a:t>
            </a:r>
            <a:r>
              <a:rPr lang="ru-RU" sz="2400" b="1" dirty="0" smtClean="0"/>
              <a:t>женщину.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Прирост населения </a:t>
            </a:r>
            <a:r>
              <a:rPr lang="ru-RU" sz="2400" b="1" dirty="0" smtClean="0"/>
              <a:t>– (-0,2%)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Возрастная структура </a:t>
            </a:r>
            <a:r>
              <a:rPr lang="ru-RU" sz="2400" b="1" dirty="0" smtClean="0">
                <a:solidFill>
                  <a:srgbClr val="FF0000"/>
                </a:solidFill>
              </a:rPr>
              <a:t>-</a:t>
            </a:r>
            <a:r>
              <a:rPr lang="ru-RU" sz="2400" b="1" dirty="0" smtClean="0"/>
              <a:t>14</a:t>
            </a:r>
            <a:r>
              <a:rPr lang="ru-RU" sz="2400" b="1" dirty="0" smtClean="0"/>
              <a:t>% моложе 15 лет, 19% старше 65 </a:t>
            </a:r>
            <a:r>
              <a:rPr lang="ru-RU" sz="2400" b="1" dirty="0" smtClean="0"/>
              <a:t>лет.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Продолжительность </a:t>
            </a:r>
            <a:r>
              <a:rPr lang="ru-RU" sz="2400" b="1" dirty="0" smtClean="0">
                <a:solidFill>
                  <a:srgbClr val="FF0000"/>
                </a:solidFill>
              </a:rPr>
              <a:t>жизни -</a:t>
            </a:r>
            <a:r>
              <a:rPr lang="ru-RU" sz="2400" b="1" dirty="0" smtClean="0"/>
              <a:t>Средняя </a:t>
            </a:r>
            <a:r>
              <a:rPr lang="ru-RU" sz="2400" b="1" dirty="0" smtClean="0"/>
              <a:t>прогнозируемая </a:t>
            </a:r>
            <a:r>
              <a:rPr lang="ru-RU" sz="2400" b="1" dirty="0" smtClean="0"/>
              <a:t>продолжительность </a:t>
            </a:r>
            <a:r>
              <a:rPr lang="ru-RU" sz="2400" b="1" dirty="0" smtClean="0"/>
              <a:t>жизни составляет 76 лет для мужчин и 81 год для женщин</a:t>
            </a:r>
            <a:r>
              <a:rPr lang="ru-RU" sz="2400" b="1" dirty="0" smtClean="0"/>
              <a:t>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Степень урбанизации </a:t>
            </a:r>
          </a:p>
          <a:p>
            <a:pPr>
              <a:buNone/>
            </a:pPr>
            <a:r>
              <a:rPr lang="ru-RU" sz="2400" b="1" dirty="0" smtClean="0"/>
              <a:t>88% населения живут в городах и городских агломерациях. В Германии насчитывается 90 крупных городов с населением более 100.000 </a:t>
            </a:r>
            <a:r>
              <a:rPr lang="ru-RU" sz="2400" b="1" dirty="0" smtClean="0"/>
              <a:t>человек.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uk-UA" sz="2400" b="1" dirty="0"/>
          </a:p>
        </p:txBody>
      </p:sp>
      <p:pic>
        <p:nvPicPr>
          <p:cNvPr id="5" name="Picture 3" descr="C:\Documents and Settings\Admin\Рабочий стол\германия\flag_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445224"/>
            <a:ext cx="1596578" cy="1197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германия\big_939_oboi_zelenyj_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atin typeface="Century Schoolbook" pitchFamily="18" charset="0"/>
              </a:rPr>
              <a:t>Религия </a:t>
            </a:r>
            <a:endParaRPr lang="uk-UA" sz="6600" b="1" dirty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Почти </a:t>
            </a:r>
            <a:r>
              <a:rPr lang="ru-RU" b="1" dirty="0" smtClean="0">
                <a:solidFill>
                  <a:srgbClr val="7030A0"/>
                </a:solidFill>
              </a:rPr>
              <a:t>53 млн. человек придерживаются христианской веры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26 </a:t>
            </a:r>
            <a:r>
              <a:rPr lang="ru-RU" b="1" dirty="0" smtClean="0">
                <a:solidFill>
                  <a:srgbClr val="7030A0"/>
                </a:solidFill>
              </a:rPr>
              <a:t>млн. – католики,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26 </a:t>
            </a:r>
            <a:r>
              <a:rPr lang="ru-RU" b="1" dirty="0" smtClean="0">
                <a:solidFill>
                  <a:srgbClr val="7030A0"/>
                </a:solidFill>
              </a:rPr>
              <a:t>млн. – протестанты,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900.000 </a:t>
            </a:r>
            <a:r>
              <a:rPr lang="ru-RU" b="1" dirty="0" smtClean="0">
                <a:solidFill>
                  <a:srgbClr val="7030A0"/>
                </a:solidFill>
              </a:rPr>
              <a:t>– </a:t>
            </a:r>
            <a:r>
              <a:rPr lang="ru-RU" b="1" dirty="0" smtClean="0">
                <a:solidFill>
                  <a:srgbClr val="7030A0"/>
                </a:solidFill>
              </a:rPr>
              <a:t>православные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3,3 </a:t>
            </a:r>
            <a:r>
              <a:rPr lang="ru-RU" b="1" dirty="0" smtClean="0">
                <a:solidFill>
                  <a:srgbClr val="7030A0"/>
                </a:solidFill>
              </a:rPr>
              <a:t>млн. – </a:t>
            </a:r>
            <a:r>
              <a:rPr lang="ru-RU" b="1" dirty="0" smtClean="0">
                <a:solidFill>
                  <a:srgbClr val="7030A0"/>
                </a:solidFill>
              </a:rPr>
              <a:t>мусульмане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230.000 </a:t>
            </a:r>
            <a:r>
              <a:rPr lang="ru-RU" b="1" dirty="0" smtClean="0">
                <a:solidFill>
                  <a:srgbClr val="7030A0"/>
                </a:solidFill>
              </a:rPr>
              <a:t>– </a:t>
            </a:r>
            <a:r>
              <a:rPr lang="ru-RU" b="1" dirty="0" smtClean="0">
                <a:solidFill>
                  <a:srgbClr val="7030A0"/>
                </a:solidFill>
              </a:rPr>
              <a:t>буддисты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100.000 </a:t>
            </a:r>
            <a:r>
              <a:rPr lang="ru-RU" b="1" dirty="0" smtClean="0">
                <a:solidFill>
                  <a:srgbClr val="7030A0"/>
                </a:solidFill>
              </a:rPr>
              <a:t>– </a:t>
            </a:r>
            <a:r>
              <a:rPr lang="ru-RU" b="1" dirty="0" smtClean="0">
                <a:solidFill>
                  <a:srgbClr val="7030A0"/>
                </a:solidFill>
              </a:rPr>
              <a:t>иудеи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90.000 </a:t>
            </a:r>
            <a:r>
              <a:rPr lang="ru-RU" b="1" dirty="0" smtClean="0">
                <a:solidFill>
                  <a:srgbClr val="7030A0"/>
                </a:solidFill>
              </a:rPr>
              <a:t>– </a:t>
            </a:r>
            <a:r>
              <a:rPr lang="ru-RU" b="1" dirty="0" smtClean="0">
                <a:solidFill>
                  <a:srgbClr val="7030A0"/>
                </a:solidFill>
              </a:rPr>
              <a:t>индусы </a:t>
            </a:r>
          </a:p>
          <a:p>
            <a:r>
              <a:rPr lang="ru-RU" dirty="0" smtClean="0"/>
              <a:t>Основной </a:t>
            </a:r>
            <a:r>
              <a:rPr lang="ru-RU" dirty="0" smtClean="0"/>
              <a:t>закон гарантирует свободу мировоззрения, совести и вероисповедания.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Государственной церкви нет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германия\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Промышленность Германии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001419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Конкурентоспособная промышленность Германии обеспечивает государству неизменное лидерство во многих сферах промышленного производства. </a:t>
            </a:r>
            <a:r>
              <a:rPr lang="ru-RU" sz="2000" dirty="0" smtClean="0"/>
              <a:t>Высокоразвитая </a:t>
            </a:r>
            <a:r>
              <a:rPr lang="ru-RU" sz="2000" dirty="0" smtClean="0"/>
              <a:t>промышленность Германии по-прежнему остаётся главной опорой немецкой экономики и, благодаря широкой базе, обеспечивает рабочие места для 8 миллионов человек. Сеть филиалов и производственных мощностей немецких концернов-гигантов разбросана по всему миру. Промышленность Германии объединяет ряд ведущих отраслей производства, которые позволяют государству занимать одну из лидирующих позиций в списке индустриально развитых держав. Это автомобилестроение, металлургическая и химическая отрасли, электроника, станкостроение, а также лёгкая промышленность. Согласно статистике, обеспечивает 37%ВВП, однако себестоимость её продукции высока, что объясняется высоким уровнем заработной платы и издержками производства. Современная промышленность Германии опирается на многоотраслевую машиностроительную сферу, составными частями которой являются станкостроение, автомобилестроение, приборостроение и производство промышленного оборудования.</a:t>
            </a:r>
            <a:endParaRPr lang="uk-UA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германия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7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/>
              <a:t>ОТРАСЛИ СПЕЦИАЛИЗАЦИИ: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5064"/>
            <a:ext cx="5554960" cy="2121099"/>
          </a:xfrm>
        </p:spPr>
        <p:txBody>
          <a:bodyPr>
            <a:normAutofit fontScale="925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dirty="0" smtClean="0">
                <a:latin typeface="Verdana" pitchFamily="34" charset="0"/>
                <a:hlinkClick r:id="" action="ppaction://noaction"/>
              </a:rPr>
              <a:t>Черная металлургия</a:t>
            </a:r>
            <a:endParaRPr lang="ru-RU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 smtClean="0">
                <a:latin typeface="Verdana" pitchFamily="34" charset="0"/>
                <a:hlinkClick r:id="" action="ppaction://noaction"/>
              </a:rPr>
              <a:t>Легкая промышленность</a:t>
            </a:r>
            <a:endParaRPr lang="ru-RU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 smtClean="0">
                <a:latin typeface="Verdana" pitchFamily="34" charset="0"/>
                <a:hlinkClick r:id="" action="ppaction://noaction"/>
              </a:rPr>
              <a:t>Электроэнергетика</a:t>
            </a:r>
            <a:endParaRPr lang="ru-RU" dirty="0" smtClean="0">
              <a:latin typeface="Verdana" pitchFamily="34" charset="0"/>
            </a:endParaRPr>
          </a:p>
          <a:p>
            <a:pPr>
              <a:buNone/>
            </a:pPr>
            <a:endParaRPr lang="uk-UA" dirty="0"/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6011863" y="1556792"/>
            <a:ext cx="2808287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atin typeface="Verdana" pitchFamily="34" charset="0"/>
              </a:rPr>
              <a:t>Ключевые отрасли</a:t>
            </a:r>
          </a:p>
          <a:p>
            <a:pPr algn="ctr">
              <a:spcBef>
                <a:spcPct val="50000"/>
              </a:spcBef>
            </a:pPr>
            <a:r>
              <a:rPr lang="ru-RU" dirty="0">
                <a:latin typeface="Verdana" pitchFamily="34" charset="0"/>
              </a:rPr>
              <a:t>международной</a:t>
            </a:r>
          </a:p>
          <a:p>
            <a:pPr algn="ctr">
              <a:spcBef>
                <a:spcPct val="50000"/>
              </a:spcBef>
            </a:pPr>
            <a:r>
              <a:rPr lang="ru-RU" dirty="0">
                <a:latin typeface="Verdana" pitchFamily="34" charset="0"/>
              </a:rPr>
              <a:t>специализации</a:t>
            </a:r>
          </a:p>
        </p:txBody>
      </p:sp>
      <p:sp>
        <p:nvSpPr>
          <p:cNvPr id="5" name="Line 39"/>
          <p:cNvSpPr>
            <a:spLocks noChangeShapeType="1"/>
          </p:cNvSpPr>
          <p:nvPr/>
        </p:nvSpPr>
        <p:spPr bwMode="auto">
          <a:xfrm>
            <a:off x="2699792" y="1628800"/>
            <a:ext cx="3311773" cy="1444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68760"/>
            <a:ext cx="2160240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Машиностроение</a:t>
            </a:r>
            <a:endParaRPr lang="uk-UA" dirty="0"/>
          </a:p>
        </p:txBody>
      </p:sp>
      <p:sp>
        <p:nvSpPr>
          <p:cNvPr id="7" name="Line 38"/>
          <p:cNvSpPr>
            <a:spLocks noChangeShapeType="1"/>
          </p:cNvSpPr>
          <p:nvPr/>
        </p:nvSpPr>
        <p:spPr bwMode="auto">
          <a:xfrm flipV="1">
            <a:off x="3059832" y="2276872"/>
            <a:ext cx="2879774" cy="36004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492896"/>
            <a:ext cx="2304256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Химическая промышленность</a:t>
            </a: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германия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72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6080444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ru-RU" sz="100" dirty="0" smtClean="0"/>
              <a:t>.</a:t>
            </a:r>
            <a:endParaRPr lang="uk-UA" sz="100" dirty="0"/>
          </a:p>
        </p:txBody>
      </p:sp>
      <p:sp>
        <p:nvSpPr>
          <p:cNvPr id="4" name="Text Box 1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87624" y="376421"/>
            <a:ext cx="684076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>
                <a:latin typeface="Arial" charset="0"/>
              </a:rPr>
              <a:t>Машиностроение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79512" y="2276872"/>
            <a:ext cx="3744416" cy="65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latin typeface="Arial" charset="0"/>
              </a:rPr>
              <a:t>Станкостроение</a:t>
            </a:r>
          </a:p>
        </p:txBody>
      </p:sp>
      <p:sp>
        <p:nvSpPr>
          <p:cNvPr id="6" name="Text Box 2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46563" y="2276872"/>
            <a:ext cx="4897437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latin typeface="Arial" charset="0"/>
              </a:rPr>
              <a:t>Автомобилестроение</a:t>
            </a:r>
          </a:p>
        </p:txBody>
      </p:sp>
      <p:sp>
        <p:nvSpPr>
          <p:cNvPr id="7" name="Text Box 2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7088" y="4508500"/>
            <a:ext cx="7488237" cy="1282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15000"/>
              </a:spcBef>
            </a:pPr>
            <a:r>
              <a:rPr lang="ru-RU" sz="3600" dirty="0">
                <a:latin typeface="Arial" charset="0"/>
              </a:rPr>
              <a:t>Электротехнические и </a:t>
            </a:r>
          </a:p>
          <a:p>
            <a:pPr algn="ctr">
              <a:spcBef>
                <a:spcPct val="15000"/>
              </a:spcBef>
            </a:pPr>
            <a:r>
              <a:rPr lang="ru-RU" sz="3600" dirty="0">
                <a:latin typeface="Arial" charset="0"/>
              </a:rPr>
              <a:t>высокоточные изделия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907704" y="1124744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04048" y="1124744"/>
            <a:ext cx="122413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139952" y="1124744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германия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7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274638"/>
            <a:ext cx="205680" cy="562074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uk-UA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205680" cy="3271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" dirty="0" smtClean="0"/>
              <a:t>.</a:t>
            </a:r>
            <a:endParaRPr lang="uk-UA" sz="1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2204864"/>
            <a:ext cx="8229600" cy="151216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Производство автомобилей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9750" y="620713"/>
            <a:ext cx="1439863" cy="65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BMW</a:t>
            </a:r>
            <a:endParaRPr lang="ru-RU" sz="3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59113" y="620713"/>
            <a:ext cx="2665412" cy="65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 err="1">
                <a:solidFill>
                  <a:srgbClr val="000000"/>
                </a:solidFill>
                <a:latin typeface="Arial" charset="0"/>
              </a:rPr>
              <a:t>Volkswagen</a:t>
            </a:r>
            <a:r>
              <a:rPr lang="ru-RU" sz="3600" dirty="0">
                <a:latin typeface="Arial" charset="0"/>
              </a:rPr>
              <a:t>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88125" y="620713"/>
            <a:ext cx="1368425" cy="65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AUDI</a:t>
            </a:r>
            <a:endParaRPr lang="ru-RU" sz="3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84213" y="5013325"/>
            <a:ext cx="2592387" cy="65087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solidFill>
                  <a:srgbClr val="000000"/>
                </a:solidFill>
                <a:latin typeface="Arial" charset="0"/>
              </a:rPr>
              <a:t>PORSCHE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708400" y="5013325"/>
            <a:ext cx="1296988" cy="65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 err="1">
                <a:solidFill>
                  <a:srgbClr val="000000"/>
                </a:solidFill>
                <a:latin typeface="Arial" charset="0"/>
              </a:rPr>
              <a:t>Opel</a:t>
            </a:r>
            <a:endParaRPr lang="ru-RU" sz="3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724525" y="5013325"/>
            <a:ext cx="3024188" cy="65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MERCEDES</a:t>
            </a:r>
            <a:endParaRPr lang="ru-RU" sz="36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>
            <a:off x="1259682" y="1271588"/>
            <a:ext cx="648022" cy="8612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</p:cNvCxnSpPr>
          <p:nvPr/>
        </p:nvCxnSpPr>
        <p:spPr>
          <a:xfrm>
            <a:off x="4391819" y="1271588"/>
            <a:ext cx="36165" cy="9332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660232" y="1268760"/>
            <a:ext cx="792088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0"/>
          </p:cNvCxnSpPr>
          <p:nvPr/>
        </p:nvCxnSpPr>
        <p:spPr>
          <a:xfrm flipV="1">
            <a:off x="1980407" y="3717032"/>
            <a:ext cx="719385" cy="12962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0"/>
          </p:cNvCxnSpPr>
          <p:nvPr/>
        </p:nvCxnSpPr>
        <p:spPr>
          <a:xfrm flipH="1" flipV="1">
            <a:off x="4355976" y="3789040"/>
            <a:ext cx="918" cy="1224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0"/>
          </p:cNvCxnSpPr>
          <p:nvPr/>
        </p:nvCxnSpPr>
        <p:spPr>
          <a:xfrm flipH="1" flipV="1">
            <a:off x="6300192" y="3717032"/>
            <a:ext cx="936427" cy="12962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Picture 7" descr="220px-Volkswagen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340768"/>
            <a:ext cx="836712" cy="836712"/>
          </a:xfrm>
          <a:prstGeom prst="rect">
            <a:avLst/>
          </a:prstGeom>
          <a:noFill/>
        </p:spPr>
      </p:pic>
      <p:pic>
        <p:nvPicPr>
          <p:cNvPr id="29" name="Picture 6" descr="Audi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268760"/>
            <a:ext cx="1080368" cy="950800"/>
          </a:xfrm>
          <a:prstGeom prst="rect">
            <a:avLst/>
          </a:prstGeom>
          <a:noFill/>
        </p:spPr>
      </p:pic>
      <p:pic>
        <p:nvPicPr>
          <p:cNvPr id="30" name="Picture 10" descr="200px-Porsch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89040"/>
            <a:ext cx="1527792" cy="1152128"/>
          </a:xfrm>
          <a:prstGeom prst="rect">
            <a:avLst/>
          </a:prstGeom>
          <a:noFill/>
        </p:spPr>
      </p:pic>
      <p:pic>
        <p:nvPicPr>
          <p:cNvPr id="31" name="Picture 6" descr="200px-Opel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933056"/>
            <a:ext cx="1008112" cy="985384"/>
          </a:xfrm>
          <a:prstGeom prst="rect">
            <a:avLst/>
          </a:prstGeom>
          <a:noFill/>
        </p:spPr>
      </p:pic>
      <p:pic>
        <p:nvPicPr>
          <p:cNvPr id="32" name="Picture 9" descr="180px-Mercedes-Benz-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789040"/>
            <a:ext cx="1584176" cy="1180988"/>
          </a:xfrm>
          <a:prstGeom prst="rect">
            <a:avLst/>
          </a:prstGeom>
          <a:noFill/>
        </p:spPr>
      </p:pic>
      <p:pic>
        <p:nvPicPr>
          <p:cNvPr id="33" name="Picture 6" descr="180px-BMW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268760"/>
            <a:ext cx="936228" cy="936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германия\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62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686800" y="188640"/>
            <a:ext cx="457200" cy="85998"/>
          </a:xfrm>
        </p:spPr>
        <p:txBody>
          <a:bodyPr>
            <a:normAutofit fontScale="90000"/>
          </a:bodyPr>
          <a:lstStyle/>
          <a:p>
            <a:r>
              <a:rPr lang="ru-RU" sz="100" dirty="0" smtClean="0"/>
              <a:t>.</a:t>
            </a:r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1141784" cy="7318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" dirty="0" smtClean="0"/>
              <a:t>.</a:t>
            </a:r>
            <a:endParaRPr lang="uk-UA" sz="8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35150" y="188640"/>
            <a:ext cx="511175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0000"/>
                </a:solidFill>
                <a:latin typeface="Verdana" pitchFamily="34" charset="0"/>
              </a:rPr>
              <a:t>Электротехника</a:t>
            </a:r>
            <a:endParaRPr lang="ru-RU" sz="4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Picture 11" descr="220px-Siemens_AG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3455987" cy="719137"/>
          </a:xfrm>
          <a:prstGeom prst="rect">
            <a:avLst/>
          </a:prstGeom>
          <a:noFill/>
        </p:spPr>
      </p:pic>
      <p:pic>
        <p:nvPicPr>
          <p:cNvPr id="6" name="Picture 10" descr="240px-Bos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00808"/>
            <a:ext cx="4306887" cy="1095375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915816" y="908720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92080" y="908720"/>
            <a:ext cx="93610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3528" y="2780929"/>
            <a:ext cx="38884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 smtClean="0">
                <a:solidFill>
                  <a:srgbClr val="000000"/>
                </a:solidFill>
                <a:latin typeface="Verdana" pitchFamily="34" charset="0"/>
              </a:rPr>
              <a:t>Siemens</a:t>
            </a:r>
            <a:r>
              <a:rPr lang="ru-RU" dirty="0" smtClean="0">
                <a:latin typeface="Verdana" pitchFamily="34" charset="0"/>
              </a:rPr>
              <a:t>— международный концерн, работающий в области электротехники, электроники, энергетического оборудования, транспорта, медицинского оборудования и светотехники, а также специализированных услуг в различных областях промышленности, транспорта и связи. Штаб-квартиры находятся в Берлине и Мюнхене.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2708920"/>
            <a:ext cx="42484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 pitchFamily="34" charset="0"/>
              </a:rPr>
              <a:t>Bosch</a:t>
            </a:r>
            <a:r>
              <a:rPr lang="ru-RU" dirty="0" smtClean="0">
                <a:latin typeface="Verdana" pitchFamily="34" charset="0"/>
              </a:rPr>
              <a:t>— немецкая группа компаний, крупный производитель автомобильного и промышленного оборудования, потребительских и бытовых изделий. Группа компаний </a:t>
            </a:r>
            <a:r>
              <a:rPr lang="ru-RU" dirty="0" err="1" smtClean="0">
                <a:latin typeface="Verdana" pitchFamily="34" charset="0"/>
              </a:rPr>
              <a:t>Bosch</a:t>
            </a:r>
            <a:r>
              <a:rPr lang="ru-RU" dirty="0" smtClean="0">
                <a:latin typeface="Verdana" pitchFamily="34" charset="0"/>
              </a:rPr>
              <a:t> является одним из ведущих международных производителей автомобильного и промышленного оборудования, потребительских и бытовых изделий. Штаб-квартира — в </a:t>
            </a:r>
            <a:r>
              <a:rPr lang="ru-RU" dirty="0" err="1" smtClean="0">
                <a:latin typeface="Verdana" pitchFamily="34" charset="0"/>
              </a:rPr>
              <a:t>Герлингене</a:t>
            </a:r>
            <a:r>
              <a:rPr lang="ru-RU" dirty="0" smtClean="0">
                <a:latin typeface="Verdana" pitchFamily="34" charset="0"/>
              </a:rPr>
              <a:t>.</a:t>
            </a:r>
            <a:endParaRPr lang="ru-RU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германия\master03_backgrounо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7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Легкая промышленность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8803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Самая известная компания </a:t>
            </a:r>
            <a:r>
              <a:rPr lang="ru-RU" dirty="0" smtClean="0"/>
              <a:t>Германии- это  Адидас.</a:t>
            </a:r>
            <a:endParaRPr lang="ru-RU" dirty="0" smtClean="0"/>
          </a:p>
          <a:p>
            <a:r>
              <a:rPr lang="ru-RU" b="1" i="1" u="sng" dirty="0" err="1" smtClean="0">
                <a:solidFill>
                  <a:srgbClr val="000000"/>
                </a:solidFill>
              </a:rPr>
              <a:t>Adidas</a:t>
            </a:r>
            <a:r>
              <a:rPr lang="ru-RU" dirty="0" smtClean="0"/>
              <a:t>  — германский промышленный концерн, специализирующийся на выпуске спортивной обуви, одежды и инвентаря. Генеральный директор компании — Герберт </a:t>
            </a:r>
            <a:r>
              <a:rPr lang="ru-RU" dirty="0" err="1" smtClean="0"/>
              <a:t>Хайнер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Picture 7" descr="562px-Adidas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717032"/>
            <a:ext cx="3673475" cy="2881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германия\menu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 smtClean="0"/>
              <a:t>СЕЛЬСКОЕ ХОЗЯЙСТВО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74441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Германия – страна преимущественно мелких семейных ферм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r>
              <a:rPr lang="ru-RU" dirty="0" smtClean="0"/>
              <a:t>Большие территории страны используются для занятия сельским хозяйством. Несмотря на это в сельском хозяйстве заняты лишь 2—3 % от общего числа работоспособного населения. Используется около 50 % территории. Животноводство (крупный рогатый скот и свиноводство), зерновые культуры (</a:t>
            </a:r>
            <a:r>
              <a:rPr lang="ru-RU" dirty="0" err="1" smtClean="0"/>
              <a:t>рожь,овёс,свекла,кукуруза,рапс,клевер,ячмень</a:t>
            </a:r>
            <a:r>
              <a:rPr lang="ru-RU" dirty="0" smtClean="0"/>
              <a:t>,).</a:t>
            </a:r>
          </a:p>
          <a:p>
            <a:r>
              <a:rPr lang="ru-RU" dirty="0" smtClean="0"/>
              <a:t>Виноградарство, превосходит по товарной продукции плодоводство и овощеводство, вместе взятые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Бройлерное производство, производство яиц, телятины, а также свиноводство концентрируются в крупных животноводческих хозяйствах, размещение которых мало зависит от природных факторов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 объему сельскохозяйственного производства, производства зерна и продукции животноводства Германия уступает лишь Франции</a:t>
            </a:r>
          </a:p>
          <a:p>
            <a:endParaRPr lang="uk-UA" dirty="0"/>
          </a:p>
        </p:txBody>
      </p:sp>
      <p:pic>
        <p:nvPicPr>
          <p:cNvPr id="4" name="Picture 7" descr="to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1560" y="908720"/>
            <a:ext cx="7848600" cy="13716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германия\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Ф</a:t>
            </a:r>
            <a:r>
              <a:rPr lang="ru-RU" sz="5400" dirty="0" smtClean="0">
                <a:solidFill>
                  <a:srgbClr val="FF0000"/>
                </a:solidFill>
              </a:rPr>
              <a:t>Л</a:t>
            </a:r>
            <a:r>
              <a:rPr lang="ru-RU" sz="5400" dirty="0" smtClean="0">
                <a:solidFill>
                  <a:srgbClr val="FFFF00"/>
                </a:solidFill>
              </a:rPr>
              <a:t>А</a:t>
            </a:r>
            <a:r>
              <a:rPr lang="ru-RU" sz="5400" dirty="0" smtClean="0"/>
              <a:t>Г </a:t>
            </a:r>
            <a:r>
              <a:rPr lang="ru-RU" sz="5400" dirty="0" smtClean="0">
                <a:solidFill>
                  <a:srgbClr val="FF0000"/>
                </a:solidFill>
              </a:rPr>
              <a:t>Г</a:t>
            </a:r>
            <a:r>
              <a:rPr lang="ru-RU" sz="5400" dirty="0" smtClean="0">
                <a:solidFill>
                  <a:srgbClr val="FFFF00"/>
                </a:solidFill>
              </a:rPr>
              <a:t>Е</a:t>
            </a:r>
            <a:r>
              <a:rPr lang="ru-RU" sz="5400" dirty="0" smtClean="0"/>
              <a:t>Р</a:t>
            </a:r>
            <a:r>
              <a:rPr lang="ru-RU" sz="5400" dirty="0" smtClean="0">
                <a:solidFill>
                  <a:srgbClr val="FF0000"/>
                </a:solidFill>
              </a:rPr>
              <a:t>М</a:t>
            </a:r>
            <a:r>
              <a:rPr lang="ru-RU" sz="5400" dirty="0" smtClean="0">
                <a:solidFill>
                  <a:srgbClr val="FFFF00"/>
                </a:solidFill>
              </a:rPr>
              <a:t>А</a:t>
            </a:r>
            <a:r>
              <a:rPr lang="ru-RU" sz="5400" dirty="0" smtClean="0"/>
              <a:t>Н</a:t>
            </a:r>
            <a:r>
              <a:rPr lang="ru-RU" sz="5400" dirty="0" smtClean="0">
                <a:solidFill>
                  <a:srgbClr val="FF0000"/>
                </a:solidFill>
              </a:rPr>
              <a:t>И</a:t>
            </a:r>
            <a:r>
              <a:rPr lang="ru-RU" sz="5400" dirty="0" smtClean="0">
                <a:solidFill>
                  <a:srgbClr val="FFFF00"/>
                </a:solidFill>
              </a:rPr>
              <a:t>И</a:t>
            </a:r>
            <a:endParaRPr lang="uk-UA" sz="5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268760"/>
            <a:ext cx="4968552" cy="5400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    9 </a:t>
            </a:r>
            <a:r>
              <a:rPr lang="ru-RU" dirty="0" smtClean="0"/>
              <a:t>мая  1949 года, впервые  на      территории Германии после 1933 года,       чёрно-  красно-золотой   флаг   был       поднят    над зданием, где заседал Парламентский совет.     Основной   закон   вступил в силу 23 мая 1949 года.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	    Черный      цвет          на       флаге рассматривают как символ прошлого, былой германской империи. Красный цвет    символизирует    современное внутриполитическое     положение  в Германии.    Желтая полоса     флага олицетворяет   будущее этой страны. Вместе с этим   существует и другая точка     зрения    на     символическое значение   цветов    флага   Германии. Некоторые западногерманские авторы истолковывают черно-красно-желтый флаг     Германии      как        символ сплоченности и свободы. 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Picture 9" descr="флаг герма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77281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германия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74"/>
            <a:ext cx="9144000" cy="68537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/>
              <a:t>Транспорт</a:t>
            </a:r>
            <a:endParaRPr lang="uk-UA" sz="8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Дорожная сеть </a:t>
            </a:r>
            <a:r>
              <a:rPr lang="ru-RU" sz="2800" dirty="0" smtClean="0"/>
              <a:t>Германии протянулась на 644 000 км и на 90 % </a:t>
            </a:r>
            <a:r>
              <a:rPr lang="ru-RU" sz="2800" dirty="0" smtClean="0"/>
              <a:t>асфальтирована.        11 </a:t>
            </a:r>
            <a:r>
              <a:rPr lang="ru-RU" sz="2800" dirty="0" smtClean="0"/>
              <a:t>500 км составляют федеральные </a:t>
            </a:r>
            <a:r>
              <a:rPr lang="ru-RU" sz="2800" dirty="0" smtClean="0">
                <a:solidFill>
                  <a:srgbClr val="FF0000"/>
                </a:solidFill>
              </a:rPr>
              <a:t>автострады</a:t>
            </a:r>
            <a:r>
              <a:rPr lang="ru-RU" sz="2800" dirty="0" smtClean="0"/>
              <a:t>. Количество автомобилей на 1000 жителей - самое высокое на Земле - 538. </a:t>
            </a:r>
            <a:endParaRPr lang="uk-UA" sz="2800" dirty="0"/>
          </a:p>
        </p:txBody>
      </p:sp>
      <p:pic>
        <p:nvPicPr>
          <p:cNvPr id="16387" name="Picture 3" descr="C:\Documents and Settings\Admin\Рабочий стол\германия\DETAIL_PICTURE__36074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429000"/>
            <a:ext cx="4308772" cy="3229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германия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970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Транспорт</a:t>
            </a:r>
            <a:endParaRPr lang="uk-UA" sz="9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Железнодорожная сеть </a:t>
            </a:r>
            <a:r>
              <a:rPr lang="ru-RU" sz="2800" dirty="0" smtClean="0"/>
              <a:t>составляет </a:t>
            </a:r>
            <a:r>
              <a:rPr lang="ru-RU" sz="2800" dirty="0" smtClean="0"/>
              <a:t>43 586 км, из которых 18192 км электрифицированы. Междугородные экспрессы курсируют на 4 500 км, из которых 1 800 км - высокоскоростные линии, позволяющие поездам развивать скорость до 250 км/час. Существует также большое число частных коротких и районных железнодорожных линий.</a:t>
            </a:r>
            <a:endParaRPr lang="uk-UA" sz="2800" dirty="0"/>
          </a:p>
        </p:txBody>
      </p:sp>
      <p:pic>
        <p:nvPicPr>
          <p:cNvPr id="17411" name="Picture 3" descr="C:\Documents and Settings\Admin\Рабочий стол\германия\140508b8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776606"/>
            <a:ext cx="3122091" cy="2081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германия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7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Транспорт</a:t>
            </a:r>
            <a:endParaRPr lang="uk-UA" sz="9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Внутренние речные судоходные пути</a:t>
            </a:r>
            <a:r>
              <a:rPr lang="ru-RU" dirty="0" smtClean="0"/>
              <a:t> имеют общую протяженность 7 467 км, по ним совершается около 20 % грузоперевозок. Важнейшие каналы - </a:t>
            </a:r>
            <a:r>
              <a:rPr lang="ru-RU" dirty="0" err="1" smtClean="0"/>
              <a:t>Северо-Балтийский</a:t>
            </a:r>
            <a:r>
              <a:rPr lang="ru-RU" dirty="0" smtClean="0"/>
              <a:t> и Рейн - Майн - Дунай, по которым установлено водное сообщение между Северным и Черным морями.</a:t>
            </a:r>
            <a:endParaRPr lang="uk-UA" dirty="0"/>
          </a:p>
        </p:txBody>
      </p:sp>
      <p:pic>
        <p:nvPicPr>
          <p:cNvPr id="18435" name="Picture 3" descr="C:\Documents and Settings\Admin\Рабочий стол\германия\morskoy-port-arhangelsk-4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005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германия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7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Транспорт</a:t>
            </a:r>
            <a:endParaRPr lang="uk-UA" sz="9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Густая внутренняя сеть </a:t>
            </a:r>
            <a:r>
              <a:rPr lang="ru-RU" dirty="0" smtClean="0">
                <a:solidFill>
                  <a:srgbClr val="FF0000"/>
                </a:solidFill>
              </a:rPr>
              <a:t>воздушного сообщения </a:t>
            </a:r>
            <a:r>
              <a:rPr lang="ru-RU" dirty="0" smtClean="0"/>
              <a:t>соединяет между собой 150 национальных и 14 международных аэропортов, через аэропорт Франкфурта-на-Майне проходит большинство авиалиний, соединяющих Германию со странами Центральной Европы.</a:t>
            </a:r>
          </a:p>
          <a:p>
            <a:r>
              <a:rPr lang="ru-RU" dirty="0" smtClean="0"/>
              <a:t>Почти полностью приватизированная компания «</a:t>
            </a:r>
            <a:r>
              <a:rPr lang="ru-RU" dirty="0" err="1" smtClean="0"/>
              <a:t>Люфтганза</a:t>
            </a:r>
            <a:r>
              <a:rPr lang="ru-RU" dirty="0" smtClean="0"/>
              <a:t> </a:t>
            </a:r>
            <a:r>
              <a:rPr lang="ru-RU" dirty="0" smtClean="0"/>
              <a:t>относится к крупнейшим авиакомпаниям мира. Действуют также многочисленные региональные авиакомпании. </a:t>
            </a:r>
            <a:r>
              <a:rPr lang="ru-RU" dirty="0" smtClean="0">
                <a:solidFill>
                  <a:srgbClr val="FF0000"/>
                </a:solidFill>
              </a:rPr>
              <a:t>Крупнейший аэропорт </a:t>
            </a:r>
            <a:r>
              <a:rPr lang="ru-RU" dirty="0" smtClean="0"/>
              <a:t>– Франкфурт-на-Майне. Он один из самых важных аэропортов в Европе. </a:t>
            </a:r>
            <a:endParaRPr lang="uk-U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германия\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Международный туризм</a:t>
            </a:r>
            <a:endParaRPr lang="uk-UA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Сердце Европы - так называют европейцы </a:t>
            </a:r>
            <a:r>
              <a:rPr lang="ru-RU" dirty="0" smtClean="0"/>
              <a:t>Германию.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Германия оценивается как одно из самых безопасных туристических направлений в мире. Германия является третьей наиболее посещаемой страной в </a:t>
            </a:r>
            <a:r>
              <a:rPr lang="ru-RU" dirty="0" smtClean="0"/>
              <a:t>Европе.</a:t>
            </a:r>
          </a:p>
          <a:p>
            <a:pPr>
              <a:buNone/>
            </a:pP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германия\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Международный туризм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Основными районами зимних видов спорта в Германии являются Северные Известняковые Альпы, Рудные горы, Гарц, горы </a:t>
            </a:r>
            <a:r>
              <a:rPr lang="ru-RU" dirty="0" err="1" smtClean="0"/>
              <a:t>Фихтель</a:t>
            </a:r>
            <a:r>
              <a:rPr lang="ru-RU" dirty="0" smtClean="0"/>
              <a:t> и Баварский Лес. Первоклассная инфраструктура зимнего спорта включает горные лыжи, сноуборд, бобслей и лыжи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Наиболее посещаемые туристические регионы в Германии — Восточно-Фризские и Северо-Фризские острова, в Балтийском море побережья </a:t>
            </a:r>
            <a:r>
              <a:rPr lang="ru-RU" dirty="0" err="1" smtClean="0"/>
              <a:t>Гольштейна</a:t>
            </a:r>
            <a:r>
              <a:rPr lang="ru-RU" dirty="0" smtClean="0"/>
              <a:t> и Мекленбурга-Передней Померании, Долина Рейна, Баварский Лес, Шварцвальд и Баварские Альпы.</a:t>
            </a:r>
            <a:endParaRPr 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германия\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1"/>
            <a:ext cx="9144000" cy="70294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ПРИЧИНЫ ДЛЯ ОТДЫХА В ГЕРМАНИИ: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культура (75 </a:t>
            </a:r>
            <a:r>
              <a:rPr lang="ru-RU" dirty="0" smtClean="0"/>
              <a:t>%)</a:t>
            </a:r>
          </a:p>
          <a:p>
            <a:r>
              <a:rPr lang="ru-RU" dirty="0" smtClean="0"/>
              <a:t> </a:t>
            </a:r>
            <a:r>
              <a:rPr lang="ru-RU" dirty="0" smtClean="0"/>
              <a:t>отдых на открытом воздухе </a:t>
            </a:r>
            <a:r>
              <a:rPr lang="ru-RU" dirty="0" smtClean="0"/>
              <a:t>(</a:t>
            </a:r>
            <a:r>
              <a:rPr lang="ru-RU" dirty="0" smtClean="0"/>
              <a:t>59 </a:t>
            </a:r>
            <a:r>
              <a:rPr lang="ru-RU" dirty="0" smtClean="0"/>
              <a:t>%)</a:t>
            </a:r>
          </a:p>
          <a:p>
            <a:r>
              <a:rPr lang="ru-RU" dirty="0" smtClean="0"/>
              <a:t>безопасность </a:t>
            </a:r>
            <a:r>
              <a:rPr lang="ru-RU" dirty="0" smtClean="0"/>
              <a:t>(41 </a:t>
            </a:r>
            <a:r>
              <a:rPr lang="ru-RU" dirty="0" smtClean="0"/>
              <a:t>%)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современность (36 </a:t>
            </a:r>
            <a:r>
              <a:rPr lang="ru-RU" dirty="0" smtClean="0"/>
              <a:t>%)</a:t>
            </a:r>
          </a:p>
          <a:p>
            <a:r>
              <a:rPr lang="ru-RU" dirty="0" smtClean="0"/>
              <a:t> </a:t>
            </a:r>
            <a:r>
              <a:rPr lang="ru-RU" dirty="0" smtClean="0"/>
              <a:t>хорошие отели (35 </a:t>
            </a:r>
            <a:r>
              <a:rPr lang="ru-RU" dirty="0" smtClean="0"/>
              <a:t>%)</a:t>
            </a:r>
          </a:p>
          <a:p>
            <a:r>
              <a:rPr lang="ru-RU" dirty="0" smtClean="0"/>
              <a:t>хорошие </a:t>
            </a:r>
            <a:r>
              <a:rPr lang="ru-RU" dirty="0" smtClean="0"/>
              <a:t>возможности для покупок (21 </a:t>
            </a:r>
            <a:r>
              <a:rPr lang="ru-RU" dirty="0" smtClean="0"/>
              <a:t>%)</a:t>
            </a:r>
          </a:p>
          <a:p>
            <a:r>
              <a:rPr lang="ru-RU" dirty="0" smtClean="0"/>
              <a:t> </a:t>
            </a:r>
            <a:r>
              <a:rPr lang="ru-RU" dirty="0" smtClean="0"/>
              <a:t>захватывающая ночная жизнь (17 %) </a:t>
            </a:r>
          </a:p>
          <a:p>
            <a:r>
              <a:rPr lang="ru-RU" dirty="0" smtClean="0"/>
              <a:t>хорошее </a:t>
            </a:r>
            <a:r>
              <a:rPr lang="ru-RU" dirty="0" smtClean="0"/>
              <a:t>соотношение цена / качество (10 %</a:t>
            </a:r>
            <a:endParaRPr lang="uk-U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Достопримечательности Германии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00192" y="5301208"/>
            <a:ext cx="2386608" cy="824955"/>
          </a:xfrm>
        </p:spPr>
        <p:txBody>
          <a:bodyPr>
            <a:normAutofit/>
          </a:bodyPr>
          <a:lstStyle/>
          <a:p>
            <a:r>
              <a:rPr lang="ru-RU" sz="100" dirty="0" smtClean="0"/>
              <a:t>.</a:t>
            </a:r>
            <a:endParaRPr lang="uk-UA" sz="100" dirty="0"/>
          </a:p>
        </p:txBody>
      </p:sp>
      <p:pic>
        <p:nvPicPr>
          <p:cNvPr id="23554" name="Picture 2" descr="C:\Documents and Settings\Admin\Рабочий стол\германия\8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744416" cy="21062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924944"/>
            <a:ext cx="374441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Музейный остров в дымке </a:t>
            </a:r>
            <a:r>
              <a:rPr lang="ru-RU" dirty="0" smtClean="0"/>
              <a:t>тумана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2924944"/>
            <a:ext cx="3960440" cy="64807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Кальвинистская </a:t>
            </a:r>
            <a:r>
              <a:rPr lang="ru-RU" dirty="0" smtClean="0"/>
              <a:t>церковь "Французский дом"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</p:txBody>
      </p:sp>
      <p:pic>
        <p:nvPicPr>
          <p:cNvPr id="23556" name="Picture 4" descr="C:\Documents and Settings\Admin\Рабочий стол\германия\8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3528392" cy="2646294"/>
          </a:xfrm>
          <a:prstGeom prst="rect">
            <a:avLst/>
          </a:prstGeom>
          <a:noFill/>
        </p:spPr>
      </p:pic>
      <p:pic>
        <p:nvPicPr>
          <p:cNvPr id="23557" name="Picture 5" descr="C:\Documents and Settings\Admin\Рабочий стол\германия\8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908720"/>
            <a:ext cx="3888432" cy="20302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28" y="6021288"/>
            <a:ext cx="3528392" cy="5760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Бранденбургские ворота</a:t>
            </a:r>
            <a:endParaRPr lang="uk-UA" dirty="0"/>
          </a:p>
        </p:txBody>
      </p:sp>
      <p:pic>
        <p:nvPicPr>
          <p:cNvPr id="23558" name="Picture 6" descr="C:\Documents and Settings\Admin\Рабочий стол\германия\8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645024"/>
            <a:ext cx="3888432" cy="234888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83968" y="5949280"/>
            <a:ext cx="3888432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Красная Ратуша</a:t>
            </a:r>
            <a:endParaRPr lang="uk-U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Рабочий стол\германия\1321710277_zfjrlbal2xetuw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Устойчивые выражения</a:t>
            </a:r>
            <a:endParaRPr lang="uk-UA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5400" dirty="0" err="1" smtClean="0">
                <a:solidFill>
                  <a:srgbClr val="FF0000"/>
                </a:solidFill>
              </a:rPr>
              <a:t>Немецкая</a:t>
            </a:r>
            <a:r>
              <a:rPr lang="uk-UA" sz="5400" dirty="0" smtClean="0">
                <a:solidFill>
                  <a:srgbClr val="FF0000"/>
                </a:solidFill>
              </a:rPr>
              <a:t> </a:t>
            </a:r>
            <a:r>
              <a:rPr lang="uk-UA" sz="5400" dirty="0" err="1" smtClean="0">
                <a:solidFill>
                  <a:srgbClr val="FF0000"/>
                </a:solidFill>
              </a:rPr>
              <a:t>бережливость</a:t>
            </a:r>
            <a:endParaRPr lang="uk-UA" sz="5400" dirty="0" smtClean="0">
              <a:solidFill>
                <a:srgbClr val="FF0000"/>
              </a:solidFill>
            </a:endParaRPr>
          </a:p>
          <a:p>
            <a:r>
              <a:rPr lang="uk-UA" sz="5400" dirty="0" err="1" smtClean="0">
                <a:solidFill>
                  <a:srgbClr val="FF0000"/>
                </a:solidFill>
              </a:rPr>
              <a:t>Немецкая</a:t>
            </a:r>
            <a:r>
              <a:rPr lang="uk-UA" sz="5400" dirty="0" smtClean="0">
                <a:solidFill>
                  <a:srgbClr val="FF0000"/>
                </a:solidFill>
              </a:rPr>
              <a:t> </a:t>
            </a:r>
            <a:r>
              <a:rPr lang="uk-UA" sz="5400" dirty="0" err="1" smtClean="0">
                <a:solidFill>
                  <a:srgbClr val="FF0000"/>
                </a:solidFill>
              </a:rPr>
              <a:t>пунктуальность</a:t>
            </a:r>
            <a:endParaRPr lang="uk-UA" sz="5400" dirty="0" smtClean="0">
              <a:solidFill>
                <a:srgbClr val="FF0000"/>
              </a:solidFill>
            </a:endParaRPr>
          </a:p>
          <a:p>
            <a:r>
              <a:rPr lang="uk-UA" sz="5400" dirty="0" err="1" smtClean="0">
                <a:solidFill>
                  <a:srgbClr val="FF0000"/>
                </a:solidFill>
              </a:rPr>
              <a:t>Любовь</a:t>
            </a:r>
            <a:r>
              <a:rPr lang="uk-UA" sz="5400" dirty="0" smtClean="0">
                <a:solidFill>
                  <a:srgbClr val="FF0000"/>
                </a:solidFill>
              </a:rPr>
              <a:t> к </a:t>
            </a:r>
            <a:r>
              <a:rPr lang="uk-UA" sz="5400" dirty="0" smtClean="0">
                <a:solidFill>
                  <a:srgbClr val="FF0000"/>
                </a:solidFill>
              </a:rPr>
              <a:t>порядку</a:t>
            </a:r>
          </a:p>
          <a:p>
            <a:r>
              <a:rPr lang="uk-UA" sz="5400" dirty="0" err="1" smtClean="0">
                <a:solidFill>
                  <a:srgbClr val="FF0000"/>
                </a:solidFill>
              </a:rPr>
              <a:t>Отношение</a:t>
            </a:r>
            <a:r>
              <a:rPr lang="uk-UA" sz="5400" dirty="0" smtClean="0">
                <a:solidFill>
                  <a:srgbClr val="FF0000"/>
                </a:solidFill>
              </a:rPr>
              <a:t> к </a:t>
            </a:r>
            <a:r>
              <a:rPr lang="uk-UA" sz="5400" dirty="0" err="1" smtClean="0">
                <a:solidFill>
                  <a:srgbClr val="FF0000"/>
                </a:solidFill>
              </a:rPr>
              <a:t>делу</a:t>
            </a:r>
            <a:endParaRPr lang="uk-UA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германия\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</a:rPr>
              <a:t>ГЕРБ ГЕРМАНИИ</a:t>
            </a:r>
            <a:endParaRPr lang="uk-UA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340768"/>
            <a:ext cx="4680520" cy="51845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</a:t>
            </a:r>
            <a:r>
              <a:rPr lang="ru-RU" dirty="0" smtClean="0"/>
              <a:t>    Один         </a:t>
            </a:r>
            <a:r>
              <a:rPr lang="ru-RU" dirty="0" smtClean="0"/>
              <a:t>из     государственных символов ФРГ, представляет собой жёлто      -      золотой       щит         с изображением чёрного одноглавого орла, с обращенной вправо головой, с      распростёртыми   крыльями  и опущенным оперением,  красными смотрящего  </a:t>
            </a:r>
            <a:r>
              <a:rPr lang="ru-RU" dirty="0" err="1" smtClean="0"/>
              <a:t>геральдически</a:t>
            </a:r>
            <a:r>
              <a:rPr lang="ru-RU" dirty="0" smtClean="0"/>
              <a:t> вправо, с  червлеными   клювом, языком   и когтями.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	   Установление   о     федеральном гербе         и               федеральном орле     ФРГ   было    принято    20 января 1950 года, но оно   содержит только описание. Сам же   рисунок герба   был   принят   4   июля   1952 года и полностью повторяет рисунок герба Германии образца 1928 года.</a:t>
            </a:r>
            <a:endParaRPr lang="uk-UA" dirty="0"/>
          </a:p>
        </p:txBody>
      </p:sp>
      <p:pic>
        <p:nvPicPr>
          <p:cNvPr id="4" name="Picture 7" descr="Germany-Coat-of-Arms-Fridge-Mag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1484784"/>
            <a:ext cx="4027488" cy="402748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германия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7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ВИЗИТНАЯ КАРТОЧКА</a:t>
            </a:r>
            <a:endParaRPr lang="uk-UA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4752528" cy="554461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Площадь</a:t>
            </a:r>
            <a:r>
              <a:rPr lang="ru-RU" b="1" dirty="0" smtClean="0"/>
              <a:t>-357тыс.км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Численность населения-</a:t>
            </a:r>
            <a:r>
              <a:rPr lang="ru-RU" b="1" dirty="0" smtClean="0"/>
              <a:t>82,3млн.чел.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Столица-</a:t>
            </a:r>
            <a:r>
              <a:rPr lang="ru-RU" b="1" dirty="0" smtClean="0"/>
              <a:t>Берлин</a:t>
            </a:r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Государственный </a:t>
            </a:r>
            <a:r>
              <a:rPr lang="ru-RU" b="1" dirty="0" err="1" smtClean="0">
                <a:solidFill>
                  <a:srgbClr val="FF0000"/>
                </a:solidFill>
              </a:rPr>
              <a:t>язык-</a:t>
            </a:r>
            <a:r>
              <a:rPr lang="ru-RU" b="1" dirty="0" err="1" smtClean="0"/>
              <a:t>немецкий</a:t>
            </a:r>
            <a:r>
              <a:rPr lang="ru-RU" b="1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Денежная единица</a:t>
            </a:r>
            <a:r>
              <a:rPr lang="ru-RU" b="1" dirty="0" smtClean="0"/>
              <a:t>-евро</a:t>
            </a:r>
            <a:r>
              <a:rPr lang="ru-RU" b="1" dirty="0" smtClean="0"/>
              <a:t>.</a:t>
            </a:r>
            <a:endParaRPr lang="en-US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Форма </a:t>
            </a:r>
            <a:r>
              <a:rPr lang="ru-RU" b="1" dirty="0" smtClean="0">
                <a:solidFill>
                  <a:srgbClr val="FF0000"/>
                </a:solidFill>
              </a:rPr>
              <a:t>правления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- </a:t>
            </a:r>
            <a:r>
              <a:rPr lang="ru-RU" b="1" dirty="0" smtClean="0"/>
              <a:t>Федеративная </a:t>
            </a:r>
            <a:r>
              <a:rPr lang="ru-RU" b="1" dirty="0" smtClean="0"/>
              <a:t>парламентская </a:t>
            </a:r>
            <a:r>
              <a:rPr lang="ru-RU" b="1" dirty="0" smtClean="0"/>
              <a:t>республика</a:t>
            </a:r>
            <a:endParaRPr lang="en-US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Федеральный </a:t>
            </a:r>
            <a:r>
              <a:rPr lang="ru-RU" b="1" dirty="0" smtClean="0">
                <a:solidFill>
                  <a:srgbClr val="FF0000"/>
                </a:solidFill>
              </a:rPr>
              <a:t>президент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Йоахим</a:t>
            </a:r>
            <a:r>
              <a:rPr lang="ru-RU" b="1" dirty="0" smtClean="0"/>
              <a:t> </a:t>
            </a:r>
            <a:r>
              <a:rPr lang="ru-RU" b="1" dirty="0" err="1" smtClean="0"/>
              <a:t>Гаук</a:t>
            </a:r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Федеральный канцлер</a:t>
            </a:r>
            <a:r>
              <a:rPr lang="ru-RU" b="1" dirty="0" smtClean="0"/>
              <a:t>	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ru-RU" b="1" dirty="0" smtClean="0"/>
              <a:t>Ангела </a:t>
            </a:r>
            <a:r>
              <a:rPr lang="ru-RU" b="1" dirty="0" err="1" smtClean="0"/>
              <a:t>Меркель</a:t>
            </a: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ВВП (ППС)</a:t>
            </a:r>
          </a:p>
          <a:p>
            <a:pPr>
              <a:buNone/>
            </a:pPr>
            <a:r>
              <a:rPr lang="ru-RU" b="1" dirty="0" smtClean="0"/>
              <a:t>• </a:t>
            </a:r>
            <a:r>
              <a:rPr lang="ru-RU" b="1" dirty="0" smtClean="0"/>
              <a:t>На душу населения	</a:t>
            </a:r>
          </a:p>
          <a:p>
            <a:pPr>
              <a:buNone/>
            </a:pPr>
            <a:r>
              <a:rPr lang="ru-RU" b="1" dirty="0" smtClean="0"/>
              <a:t> 3,089 </a:t>
            </a:r>
            <a:r>
              <a:rPr lang="ru-RU" b="1" dirty="0" err="1" smtClean="0"/>
              <a:t>трлн</a:t>
            </a:r>
            <a:r>
              <a:rPr lang="ru-RU" b="1" dirty="0" smtClean="0"/>
              <a:t> </a:t>
            </a:r>
            <a:r>
              <a:rPr lang="ru-RU" b="1" dirty="0" smtClean="0"/>
              <a:t>$ (5-й)</a:t>
            </a:r>
          </a:p>
          <a:p>
            <a:pPr>
              <a:buNone/>
            </a:pPr>
            <a:r>
              <a:rPr lang="ru-RU" b="1" dirty="0" smtClean="0"/>
              <a:t> 37 814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4" name="Picture 9" descr="флаг герма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8064" y="980728"/>
            <a:ext cx="3810000" cy="28575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германия\Coat_of_Arms_of_Germany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934763"/>
            <a:ext cx="2248644" cy="292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германия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970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Административное деление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Северный Рейн-Вестфалия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Бавария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Баден-Вюртемберг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Нижняя Саксония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Гессен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Саксония</a:t>
            </a:r>
          </a:p>
          <a:p>
            <a:pPr>
              <a:lnSpc>
                <a:spcPct val="90000"/>
              </a:lnSpc>
            </a:pPr>
            <a:r>
              <a:rPr lang="ru-RU" b="1" dirty="0" err="1" smtClean="0"/>
              <a:t>Рейнланд-Пфальц</a:t>
            </a:r>
            <a:endParaRPr lang="ru-RU" b="1" dirty="0" smtClean="0"/>
          </a:p>
          <a:p>
            <a:pPr>
              <a:lnSpc>
                <a:spcPct val="90000"/>
              </a:lnSpc>
            </a:pPr>
            <a:r>
              <a:rPr lang="ru-RU" b="1" dirty="0" smtClean="0"/>
              <a:t>Берлин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Шлезвиг-Гольштейн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Бранденбург</a:t>
            </a:r>
          </a:p>
          <a:p>
            <a:pPr>
              <a:lnSpc>
                <a:spcPct val="90000"/>
              </a:lnSpc>
            </a:pPr>
            <a:r>
              <a:rPr lang="ru-RU" b="1" dirty="0" err="1" smtClean="0"/>
              <a:t>Саксония-Анхальт</a:t>
            </a:r>
            <a:endParaRPr lang="ru-RU" b="1" dirty="0" smtClean="0"/>
          </a:p>
          <a:p>
            <a:pPr>
              <a:lnSpc>
                <a:spcPct val="90000"/>
              </a:lnSpc>
            </a:pPr>
            <a:r>
              <a:rPr lang="ru-RU" b="1" dirty="0" err="1" smtClean="0"/>
              <a:t>Тюринберг</a:t>
            </a:r>
            <a:endParaRPr lang="ru-RU" b="1" dirty="0" smtClean="0"/>
          </a:p>
          <a:p>
            <a:pPr>
              <a:lnSpc>
                <a:spcPct val="90000"/>
              </a:lnSpc>
            </a:pPr>
            <a:r>
              <a:rPr lang="ru-RU" b="1" dirty="0" smtClean="0"/>
              <a:t>Мекленбург-Передняя Померания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Гамбург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Саар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Бремен</a:t>
            </a:r>
          </a:p>
          <a:p>
            <a:endParaRPr lang="uk-UA" dirty="0"/>
          </a:p>
        </p:txBody>
      </p:sp>
      <p:pic>
        <p:nvPicPr>
          <p:cNvPr id="4" name="Picture 10" descr="ad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76056" y="1052736"/>
            <a:ext cx="3888432" cy="5616624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686800" y="0"/>
            <a:ext cx="457200" cy="274638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uk-UA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4788024" y="5373216"/>
            <a:ext cx="4355976" cy="12241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6093296"/>
            <a:ext cx="377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Карта Германии</a:t>
            </a:r>
            <a:endParaRPr lang="uk-UA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Федеративная республика Германия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457200" cy="7318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" dirty="0"/>
              <a:t>.</a:t>
            </a:r>
            <a:endParaRPr lang="uk-UA" sz="100" dirty="0"/>
          </a:p>
        </p:txBody>
      </p:sp>
      <p:pic>
        <p:nvPicPr>
          <p:cNvPr id="4" name="Picture 4" descr="land033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721"/>
            <a:ext cx="8569325" cy="564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германия\master03_backgrou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97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Географическое положение.</a:t>
            </a:r>
            <a:endParaRPr lang="uk-UA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4824536" cy="55446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Расположена в центральной Европе. </a:t>
            </a:r>
          </a:p>
          <a:p>
            <a:pPr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                  </a:t>
            </a:r>
            <a:r>
              <a:rPr lang="ru-RU" sz="3800" b="1" dirty="0" smtClean="0">
                <a:solidFill>
                  <a:srgbClr val="FF0000"/>
                </a:solidFill>
              </a:rPr>
              <a:t>Граничит</a:t>
            </a:r>
            <a:r>
              <a:rPr lang="ru-RU" sz="38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На севере </a:t>
            </a:r>
            <a:r>
              <a:rPr lang="ru-RU" dirty="0" smtClean="0"/>
              <a:t>с Данией,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На востоке </a:t>
            </a:r>
            <a:r>
              <a:rPr lang="ru-RU" dirty="0" smtClean="0"/>
              <a:t>с Польшей и Чехией,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На юге </a:t>
            </a:r>
            <a:r>
              <a:rPr lang="ru-RU" dirty="0" smtClean="0"/>
              <a:t>с Австрией и Швейцарией,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На западе </a:t>
            </a:r>
            <a:r>
              <a:rPr lang="ru-RU" dirty="0" smtClean="0"/>
              <a:t>с Францией, Люксембургом, Бельгией и Нидерландами.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На севере </a:t>
            </a:r>
            <a:r>
              <a:rPr lang="ru-RU" dirty="0" smtClean="0"/>
              <a:t>естественную границу образуют Северное и Балтийское моря.</a:t>
            </a:r>
            <a:endParaRPr lang="uk-UA" dirty="0"/>
          </a:p>
        </p:txBody>
      </p:sp>
      <p:pic>
        <p:nvPicPr>
          <p:cNvPr id="2050" name="Picture 2" descr="C:\Documents and Settings\Admin\Рабочий стол\германия\german_fla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5851" y="836712"/>
            <a:ext cx="3968149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германия\367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Федеративное устройство</a:t>
            </a:r>
            <a:endParaRPr lang="uk-UA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600200"/>
            <a:ext cx="468052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Федеративная Республика Германия состоит из 16 федеральных земель.</a:t>
            </a:r>
          </a:p>
          <a:p>
            <a:pPr>
              <a:buNone/>
            </a:pPr>
            <a:r>
              <a:rPr lang="ru-RU" dirty="0" smtClean="0"/>
              <a:t>   Самые крупные города: </a:t>
            </a:r>
            <a:r>
              <a:rPr lang="ru-RU" dirty="0" smtClean="0"/>
              <a:t>Берлин, Гамбург</a:t>
            </a:r>
            <a:r>
              <a:rPr lang="ru-RU" dirty="0" smtClean="0"/>
              <a:t>, Мюнхен, </a:t>
            </a:r>
            <a:r>
              <a:rPr lang="ru-RU" dirty="0" smtClean="0"/>
              <a:t>Кельн, Франкфурт-на-Майне, Штутгарт, Дюссельдорф, Дортмунд, Бремен, </a:t>
            </a:r>
            <a:r>
              <a:rPr lang="ru-RU" dirty="0" smtClean="0"/>
              <a:t>Лейпциг.</a:t>
            </a:r>
            <a:endParaRPr lang="uk-UA" dirty="0"/>
          </a:p>
        </p:txBody>
      </p:sp>
      <p:pic>
        <p:nvPicPr>
          <p:cNvPr id="3074" name="Picture 2" descr="C:\Documents and Settings\Admin\Рабочий стол\германия\Karte_Deutsche_Bundesländer_(nummeriert)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196752"/>
            <a:ext cx="3884175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1169</Words>
  <Application>Microsoft Office PowerPoint</Application>
  <PresentationFormat>Экран (4:3)</PresentationFormat>
  <Paragraphs>159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ГЕРМАНИЯ</vt:lpstr>
      <vt:lpstr>ФЛАГ ГЕРМАНИИ</vt:lpstr>
      <vt:lpstr>ГЕРБ ГЕРМАНИИ</vt:lpstr>
      <vt:lpstr>ВИЗИТНАЯ КАРТОЧКА</vt:lpstr>
      <vt:lpstr>Административное деление</vt:lpstr>
      <vt:lpstr>.</vt:lpstr>
      <vt:lpstr>Федеративная республика Германия</vt:lpstr>
      <vt:lpstr>Географическое положение.</vt:lpstr>
      <vt:lpstr>Федеративное устройство</vt:lpstr>
      <vt:lpstr>ИСТОРИЯ ГОСУДАРСТВА</vt:lpstr>
      <vt:lpstr>Население</vt:lpstr>
      <vt:lpstr>Религия </vt:lpstr>
      <vt:lpstr>Промышленность Германии</vt:lpstr>
      <vt:lpstr>ОТРАСЛИ СПЕЦИАЛИЗАЦИИ:</vt:lpstr>
      <vt:lpstr>Машиностроение</vt:lpstr>
      <vt:lpstr>.</vt:lpstr>
      <vt:lpstr>.</vt:lpstr>
      <vt:lpstr>Легкая промышленность</vt:lpstr>
      <vt:lpstr>СЕЛЬСКОЕ ХОЗЯЙСТВО</vt:lpstr>
      <vt:lpstr>Транспорт</vt:lpstr>
      <vt:lpstr>Транспорт</vt:lpstr>
      <vt:lpstr>Транспорт</vt:lpstr>
      <vt:lpstr>Транспорт</vt:lpstr>
      <vt:lpstr>Международный туризм</vt:lpstr>
      <vt:lpstr>Международный туризм</vt:lpstr>
      <vt:lpstr>ПРИЧИНЫ ДЛЯ ОТДЫХА В ГЕРМАНИИ:</vt:lpstr>
      <vt:lpstr>Достопримечательности Германии</vt:lpstr>
      <vt:lpstr>Устойчивые выражения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ГЕРМАНИЯ</dc:title>
  <dc:creator>Admin</dc:creator>
  <cp:lastModifiedBy>Admin</cp:lastModifiedBy>
  <cp:revision>22</cp:revision>
  <dcterms:created xsi:type="dcterms:W3CDTF">2012-12-05T14:57:27Z</dcterms:created>
  <dcterms:modified xsi:type="dcterms:W3CDTF">2012-12-07T13:57:28Z</dcterms:modified>
</cp:coreProperties>
</file>