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5" r:id="rId9"/>
    <p:sldId id="264" r:id="rId10"/>
    <p:sldId id="266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7" d="100"/>
          <a:sy n="57" d="100"/>
        </p:scale>
        <p:origin x="-1728" y="-3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CB5D6A4-0BFC-4B8F-B851-BEEBE3D1396A}" type="datetimeFigureOut">
              <a:rPr lang="ru-RU" smtClean="0"/>
              <a:t>26.01.2014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8860400-D7BF-485D-A9F1-4B4E7703250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5D6A4-0BFC-4B8F-B851-BEEBE3D1396A}" type="datetimeFigureOut">
              <a:rPr lang="ru-RU" smtClean="0"/>
              <a:t>26.01.2014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60400-D7BF-485D-A9F1-4B4E7703250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5D6A4-0BFC-4B8F-B851-BEEBE3D1396A}" type="datetimeFigureOut">
              <a:rPr lang="ru-RU" smtClean="0"/>
              <a:t>26.01.2014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8860400-D7BF-485D-A9F1-4B4E7703250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5D6A4-0BFC-4B8F-B851-BEEBE3D1396A}" type="datetimeFigureOut">
              <a:rPr lang="ru-RU" smtClean="0"/>
              <a:t>26.01.2014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60400-D7BF-485D-A9F1-4B4E7703250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CB5D6A4-0BFC-4B8F-B851-BEEBE3D1396A}" type="datetimeFigureOut">
              <a:rPr lang="ru-RU" smtClean="0"/>
              <a:t>26.01.2014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8860400-D7BF-485D-A9F1-4B4E77032504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5D6A4-0BFC-4B8F-B851-BEEBE3D1396A}" type="datetimeFigureOut">
              <a:rPr lang="ru-RU" smtClean="0"/>
              <a:t>26.01.2014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60400-D7BF-485D-A9F1-4B4E7703250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5D6A4-0BFC-4B8F-B851-BEEBE3D1396A}" type="datetimeFigureOut">
              <a:rPr lang="ru-RU" smtClean="0"/>
              <a:t>26.01.2014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60400-D7BF-485D-A9F1-4B4E7703250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5D6A4-0BFC-4B8F-B851-BEEBE3D1396A}" type="datetimeFigureOut">
              <a:rPr lang="ru-RU" smtClean="0"/>
              <a:t>26.01.2014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60400-D7BF-485D-A9F1-4B4E77032504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5D6A4-0BFC-4B8F-B851-BEEBE3D1396A}" type="datetimeFigureOut">
              <a:rPr lang="ru-RU" smtClean="0"/>
              <a:t>26.01.2014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60400-D7BF-485D-A9F1-4B4E7703250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5D6A4-0BFC-4B8F-B851-BEEBE3D1396A}" type="datetimeFigureOut">
              <a:rPr lang="ru-RU" smtClean="0"/>
              <a:t>26.01.2014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8860400-D7BF-485D-A9F1-4B4E77032504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5D6A4-0BFC-4B8F-B851-BEEBE3D1396A}" type="datetimeFigureOut">
              <a:rPr lang="ru-RU" smtClean="0"/>
              <a:t>26.01.2014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60400-D7BF-485D-A9F1-4B4E7703250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9CB5D6A4-0BFC-4B8F-B851-BEEBE3D1396A}" type="datetimeFigureOut">
              <a:rPr lang="ru-RU" smtClean="0"/>
              <a:t>26.01.2014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88860400-D7BF-485D-A9F1-4B4E7703250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2492896"/>
            <a:ext cx="6400800" cy="1752600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b="1" i="1" dirty="0" err="1" smtClean="0">
                <a:latin typeface="Adobe Song Std L" pitchFamily="18" charset="-128"/>
                <a:ea typeface="Adobe Song Std L" pitchFamily="18" charset="-128"/>
              </a:rPr>
              <a:t>Вівчарство</a:t>
            </a:r>
            <a:endParaRPr lang="ru-RU" b="1" i="1" dirty="0" smtClean="0">
              <a:latin typeface="Adobe Song Std L" pitchFamily="18" charset="-128"/>
              <a:ea typeface="Adobe Song Std L" pitchFamily="18" charset="-128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ru-RU" b="1" i="1" dirty="0">
              <a:latin typeface="Adobe Song Std L" pitchFamily="18" charset="-128"/>
              <a:ea typeface="Adobe Song Std L" pitchFamily="18" charset="-128"/>
            </a:endParaRPr>
          </a:p>
          <a:p>
            <a:endParaRPr lang="ru-RU" b="1" i="1" dirty="0">
              <a:latin typeface="Adobe Song Std L" pitchFamily="18" charset="-128"/>
              <a:ea typeface="Adobe Song Std L" pitchFamily="18" charset="-128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b="1" i="1" dirty="0" err="1" smtClean="0">
                <a:latin typeface="Adobe Song Std L" pitchFamily="18" charset="-128"/>
                <a:ea typeface="Adobe Song Std L" pitchFamily="18" charset="-128"/>
              </a:rPr>
              <a:t>Бджільництво</a:t>
            </a:r>
            <a:r>
              <a:rPr lang="ru-RU" b="1" i="1" dirty="0" smtClean="0">
                <a:latin typeface="Adobe Song Std L" pitchFamily="18" charset="-128"/>
                <a:ea typeface="Adobe Song Std L" pitchFamily="18" charset="-128"/>
              </a:rPr>
              <a:t> </a:t>
            </a:r>
            <a:endParaRPr lang="ru-RU" b="1" i="1" dirty="0">
              <a:latin typeface="Adobe Song Std L" pitchFamily="18" charset="-128"/>
              <a:ea typeface="Adobe Song Std L" pitchFamily="18" charset="-128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233833" cy="1470025"/>
          </a:xfrm>
        </p:spPr>
        <p:txBody>
          <a:bodyPr/>
          <a:lstStyle/>
          <a:p>
            <a:r>
              <a:rPr lang="uk-UA" dirty="0"/>
              <a:t>Тваринництво України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88640"/>
            <a:ext cx="1944216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" t="2856" r="10353" b="28457"/>
          <a:stretch/>
        </p:blipFill>
        <p:spPr bwMode="auto">
          <a:xfrm>
            <a:off x="7020272" y="1628800"/>
            <a:ext cx="1941837" cy="156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344" y="3356992"/>
            <a:ext cx="1944216" cy="1555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157192"/>
            <a:ext cx="1956288" cy="1572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2232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89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66000"/>
            <a:lum/>
          </a:blip>
          <a:srcRect/>
          <a:stretch>
            <a:fillRect l="-28000" t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67544" y="1124744"/>
            <a:ext cx="849694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>
                <a:cs typeface="Arabic Typesetting" panose="03020402040406030203" pitchFamily="66" charset="-78"/>
              </a:rPr>
              <a:t>У </a:t>
            </a:r>
            <a:r>
              <a:rPr lang="ru-RU" sz="2000" i="1" dirty="0" err="1" smtClean="0">
                <a:cs typeface="Arabic Typesetting" panose="03020402040406030203" pitchFamily="66" charset="-78"/>
              </a:rPr>
              <a:t>структурі</a:t>
            </a:r>
            <a:r>
              <a:rPr lang="ru-RU" sz="2000" i="1" dirty="0" smtClean="0">
                <a:cs typeface="Arabic Typesetting" panose="03020402040406030203" pitchFamily="66" charset="-78"/>
              </a:rPr>
              <a:t> </a:t>
            </a:r>
            <a:r>
              <a:rPr lang="ru-RU" sz="2000" i="1" dirty="0" err="1" smtClean="0">
                <a:cs typeface="Arabic Typesetting" panose="03020402040406030203" pitchFamily="66" charset="-78"/>
              </a:rPr>
              <a:t>валової</a:t>
            </a:r>
            <a:r>
              <a:rPr lang="ru-RU" sz="2000" i="1" dirty="0" smtClean="0">
                <a:cs typeface="Arabic Typesetting" panose="03020402040406030203" pitchFamily="66" charset="-78"/>
              </a:rPr>
              <a:t> </a:t>
            </a:r>
            <a:r>
              <a:rPr lang="ru-RU" sz="2000" i="1" dirty="0" err="1" smtClean="0">
                <a:cs typeface="Arabic Typesetting" panose="03020402040406030203" pitchFamily="66" charset="-78"/>
              </a:rPr>
              <a:t>продукції</a:t>
            </a:r>
            <a:r>
              <a:rPr lang="ru-RU" sz="2000" i="1" dirty="0" smtClean="0">
                <a:cs typeface="Arabic Typesetting" panose="03020402040406030203" pitchFamily="66" charset="-78"/>
              </a:rPr>
              <a:t> </a:t>
            </a:r>
            <a:r>
              <a:rPr lang="ru-RU" sz="2000" i="1" dirty="0" err="1" smtClean="0">
                <a:cs typeface="Arabic Typesetting" panose="03020402040406030203" pitchFamily="66" charset="-78"/>
              </a:rPr>
              <a:t>сільського</a:t>
            </a:r>
            <a:r>
              <a:rPr lang="ru-RU" sz="2000" i="1" dirty="0" smtClean="0">
                <a:cs typeface="Arabic Typesetting" panose="03020402040406030203" pitchFamily="66" charset="-78"/>
              </a:rPr>
              <a:t> </a:t>
            </a:r>
            <a:r>
              <a:rPr lang="ru-RU" sz="2000" i="1" dirty="0" err="1" smtClean="0">
                <a:cs typeface="Arabic Typesetting" panose="03020402040406030203" pitchFamily="66" charset="-78"/>
              </a:rPr>
              <a:t>господарства</a:t>
            </a:r>
            <a:r>
              <a:rPr lang="ru-RU" sz="2000" i="1" dirty="0" smtClean="0">
                <a:cs typeface="Arabic Typesetting" panose="03020402040406030203" pitchFamily="66" charset="-78"/>
              </a:rPr>
              <a:t>, </a:t>
            </a:r>
            <a:r>
              <a:rPr lang="ru-RU" sz="2000" i="1" dirty="0" err="1" smtClean="0">
                <a:cs typeface="Arabic Typesetting" panose="03020402040406030203" pitchFamily="66" charset="-78"/>
              </a:rPr>
              <a:t>тваринництво</a:t>
            </a:r>
            <a:r>
              <a:rPr lang="ru-RU" sz="2000" i="1" dirty="0" smtClean="0">
                <a:cs typeface="Arabic Typesetting" panose="03020402040406030203" pitchFamily="66" charset="-78"/>
              </a:rPr>
              <a:t> становить </a:t>
            </a:r>
            <a:r>
              <a:rPr lang="ru-RU" sz="2000" i="1" dirty="0" err="1" smtClean="0">
                <a:cs typeface="Arabic Typesetting" panose="03020402040406030203" pitchFamily="66" charset="-78"/>
              </a:rPr>
              <a:t>понад</a:t>
            </a:r>
            <a:r>
              <a:rPr lang="ru-RU" sz="2000" i="1" dirty="0" smtClean="0">
                <a:cs typeface="Arabic Typesetting" panose="03020402040406030203" pitchFamily="66" charset="-78"/>
              </a:rPr>
              <a:t> 38 %. </a:t>
            </a:r>
            <a:r>
              <a:rPr lang="ru-RU" sz="2000" i="1" dirty="0" err="1" smtClean="0">
                <a:cs typeface="Arabic Typesetting" panose="03020402040406030203" pitchFamily="66" charset="-78"/>
              </a:rPr>
              <a:t>Основні</a:t>
            </a:r>
            <a:r>
              <a:rPr lang="ru-RU" sz="2000" i="1" dirty="0" smtClean="0">
                <a:cs typeface="Arabic Typesetting" panose="03020402040406030203" pitchFamily="66" charset="-78"/>
              </a:rPr>
              <a:t> </a:t>
            </a:r>
            <a:r>
              <a:rPr lang="ru-RU" sz="2000" i="1" dirty="0" err="1" smtClean="0">
                <a:cs typeface="Arabic Typesetting" panose="03020402040406030203" pitchFamily="66" charset="-78"/>
              </a:rPr>
              <a:t>його</a:t>
            </a:r>
            <a:r>
              <a:rPr lang="ru-RU" sz="2000" i="1" dirty="0" smtClean="0">
                <a:cs typeface="Arabic Typesetting" panose="03020402040406030203" pitchFamily="66" charset="-78"/>
              </a:rPr>
              <a:t> </a:t>
            </a:r>
            <a:r>
              <a:rPr lang="ru-RU" sz="2000" i="1" dirty="0" err="1" smtClean="0">
                <a:cs typeface="Arabic Typesetting" panose="03020402040406030203" pitchFamily="66" charset="-78"/>
              </a:rPr>
              <a:t>галузі</a:t>
            </a:r>
            <a:r>
              <a:rPr lang="ru-RU" sz="2000" i="1" dirty="0" smtClean="0">
                <a:cs typeface="Arabic Typesetting" panose="03020402040406030203" pitchFamily="66" charset="-78"/>
              </a:rPr>
              <a:t> — </a:t>
            </a:r>
            <a:r>
              <a:rPr lang="ru-RU" sz="2000" i="1" dirty="0" err="1" smtClean="0">
                <a:cs typeface="Arabic Typesetting" panose="03020402040406030203" pitchFamily="66" charset="-78"/>
              </a:rPr>
              <a:t>скотарство</a:t>
            </a:r>
            <a:r>
              <a:rPr lang="ru-RU" sz="2000" i="1" dirty="0" smtClean="0">
                <a:cs typeface="Arabic Typesetting" panose="03020402040406030203" pitchFamily="66" charset="-78"/>
              </a:rPr>
              <a:t>, </a:t>
            </a:r>
            <a:r>
              <a:rPr lang="ru-RU" sz="2000" i="1" dirty="0" err="1" smtClean="0">
                <a:cs typeface="Arabic Typesetting" panose="03020402040406030203" pitchFamily="66" charset="-78"/>
              </a:rPr>
              <a:t>свинарство</a:t>
            </a:r>
            <a:r>
              <a:rPr lang="ru-RU" sz="2000" i="1" dirty="0" smtClean="0">
                <a:cs typeface="Arabic Typesetting" panose="03020402040406030203" pitchFamily="66" charset="-78"/>
              </a:rPr>
              <a:t>, </a:t>
            </a:r>
            <a:r>
              <a:rPr lang="ru-RU" sz="2000" i="1" dirty="0" err="1" smtClean="0">
                <a:cs typeface="Arabic Typesetting" panose="03020402040406030203" pitchFamily="66" charset="-78"/>
              </a:rPr>
              <a:t>вівчарство</a:t>
            </a:r>
            <a:r>
              <a:rPr lang="ru-RU" sz="2000" i="1" dirty="0" smtClean="0">
                <a:cs typeface="Arabic Typesetting" panose="03020402040406030203" pitchFamily="66" charset="-78"/>
              </a:rPr>
              <a:t>, </a:t>
            </a:r>
            <a:r>
              <a:rPr lang="ru-RU" sz="2000" i="1" dirty="0" err="1" smtClean="0">
                <a:cs typeface="Arabic Typesetting" panose="03020402040406030203" pitchFamily="66" charset="-78"/>
              </a:rPr>
              <a:t>птахівництво</a:t>
            </a:r>
            <a:r>
              <a:rPr lang="ru-RU" sz="2000" i="1" dirty="0" smtClean="0">
                <a:cs typeface="Arabic Typesetting" panose="03020402040406030203" pitchFamily="66" charset="-78"/>
              </a:rPr>
              <a:t>. </a:t>
            </a:r>
          </a:p>
          <a:p>
            <a:endParaRPr lang="ru-RU" sz="2000" i="1" dirty="0">
              <a:cs typeface="Arabic Typesetting" panose="03020402040406030203" pitchFamily="66" charset="-78"/>
            </a:endParaRPr>
          </a:p>
          <a:p>
            <a:r>
              <a:rPr lang="ru-RU" sz="2000" i="1" dirty="0" smtClean="0">
                <a:cs typeface="Arabic Typesetting" panose="03020402040406030203" pitchFamily="66" charset="-78"/>
              </a:rPr>
              <a:t>До </a:t>
            </a:r>
            <a:r>
              <a:rPr lang="ru-RU" sz="2000" i="1" dirty="0" err="1" smtClean="0">
                <a:cs typeface="Arabic Typesetting" panose="03020402040406030203" pitchFamily="66" charset="-78"/>
              </a:rPr>
              <a:t>тваринництва</a:t>
            </a:r>
            <a:r>
              <a:rPr lang="ru-RU" sz="2000" i="1" dirty="0" smtClean="0">
                <a:cs typeface="Arabic Typesetting" panose="03020402040406030203" pitchFamily="66" charset="-78"/>
              </a:rPr>
              <a:t> </a:t>
            </a:r>
            <a:r>
              <a:rPr lang="ru-RU" sz="2000" i="1" dirty="0" err="1" smtClean="0">
                <a:cs typeface="Arabic Typesetting" panose="03020402040406030203" pitchFamily="66" charset="-78"/>
              </a:rPr>
              <a:t>також</a:t>
            </a:r>
            <a:r>
              <a:rPr lang="ru-RU" sz="2000" i="1" dirty="0" smtClean="0">
                <a:cs typeface="Arabic Typesetting" panose="03020402040406030203" pitchFamily="66" charset="-78"/>
              </a:rPr>
              <a:t> належать </a:t>
            </a:r>
            <a:r>
              <a:rPr lang="ru-RU" sz="2000" i="1" dirty="0" err="1" smtClean="0">
                <a:cs typeface="Arabic Typesetting" panose="03020402040406030203" pitchFamily="66" charset="-78"/>
              </a:rPr>
              <a:t>рибництво</a:t>
            </a:r>
            <a:r>
              <a:rPr lang="ru-RU" sz="2000" i="1" dirty="0" smtClean="0">
                <a:cs typeface="Arabic Typesetting" panose="03020402040406030203" pitchFamily="66" charset="-78"/>
              </a:rPr>
              <a:t>, </a:t>
            </a:r>
            <a:r>
              <a:rPr lang="ru-RU" sz="2000" i="1" dirty="0" err="1" smtClean="0">
                <a:cs typeface="Arabic Typesetting" panose="03020402040406030203" pitchFamily="66" charset="-78"/>
              </a:rPr>
              <a:t>бджільництво</a:t>
            </a:r>
            <a:r>
              <a:rPr lang="ru-RU" sz="2000" i="1" dirty="0" smtClean="0">
                <a:cs typeface="Arabic Typesetting" panose="03020402040406030203" pitchFamily="66" charset="-78"/>
              </a:rPr>
              <a:t> та </a:t>
            </a:r>
            <a:r>
              <a:rPr lang="ru-RU" sz="2000" i="1" dirty="0" err="1" smtClean="0">
                <a:cs typeface="Arabic Typesetting" panose="03020402040406030203" pitchFamily="66" charset="-78"/>
              </a:rPr>
              <a:t>шовківництво</a:t>
            </a:r>
            <a:r>
              <a:rPr lang="ru-RU" sz="2000" i="1" dirty="0" smtClean="0">
                <a:cs typeface="Arabic Typesetting" panose="03020402040406030203" pitchFamily="66" charset="-78"/>
              </a:rPr>
              <a:t>. </a:t>
            </a:r>
          </a:p>
          <a:p>
            <a:endParaRPr lang="ru-RU" sz="2000" i="1" dirty="0">
              <a:cs typeface="Arabic Typesetting" panose="03020402040406030203" pitchFamily="66" charset="-78"/>
            </a:endParaRPr>
          </a:p>
          <a:p>
            <a:r>
              <a:rPr lang="ru-RU" sz="2000" i="1" dirty="0" err="1" smtClean="0">
                <a:cs typeface="Arabic Typesetting" panose="03020402040406030203" pitchFamily="66" charset="-78"/>
              </a:rPr>
              <a:t>Загалом</a:t>
            </a:r>
            <a:r>
              <a:rPr lang="ru-RU" sz="2000" i="1" dirty="0" smtClean="0">
                <a:cs typeface="Arabic Typesetting" panose="03020402040406030203" pitchFamily="66" charset="-78"/>
              </a:rPr>
              <a:t> </a:t>
            </a:r>
            <a:r>
              <a:rPr lang="ru-RU" sz="2000" i="1" dirty="0" err="1" smtClean="0">
                <a:cs typeface="Arabic Typesetting" panose="03020402040406030203" pitchFamily="66" charset="-78"/>
              </a:rPr>
              <a:t>завдання</a:t>
            </a:r>
            <a:r>
              <a:rPr lang="ru-RU" sz="2000" i="1" dirty="0" smtClean="0">
                <a:cs typeface="Arabic Typesetting" panose="03020402040406030203" pitchFamily="66" charset="-78"/>
              </a:rPr>
              <a:t> </a:t>
            </a:r>
            <a:r>
              <a:rPr lang="ru-RU" sz="2000" i="1" dirty="0" err="1" smtClean="0">
                <a:cs typeface="Arabic Typesetting" panose="03020402040406030203" pitchFamily="66" charset="-78"/>
              </a:rPr>
              <a:t>тваринництва</a:t>
            </a:r>
            <a:r>
              <a:rPr lang="ru-RU" sz="2000" i="1" dirty="0" smtClean="0">
                <a:cs typeface="Arabic Typesetting" panose="03020402040406030203" pitchFamily="66" charset="-78"/>
              </a:rPr>
              <a:t> </a:t>
            </a:r>
            <a:r>
              <a:rPr lang="ru-RU" sz="2000" i="1" dirty="0" err="1" smtClean="0">
                <a:cs typeface="Arabic Typesetting" panose="03020402040406030203" pitchFamily="66" charset="-78"/>
              </a:rPr>
              <a:t>полягають</a:t>
            </a:r>
            <a:r>
              <a:rPr lang="ru-RU" sz="2000" i="1" dirty="0" smtClean="0">
                <a:cs typeface="Arabic Typesetting" panose="03020402040406030203" pitchFamily="66" charset="-78"/>
              </a:rPr>
              <a:t> у </a:t>
            </a:r>
            <a:r>
              <a:rPr lang="ru-RU" sz="2000" i="1" dirty="0" err="1" smtClean="0">
                <a:cs typeface="Arabic Typesetting" panose="03020402040406030203" pitchFamily="66" charset="-78"/>
              </a:rPr>
              <a:t>виробництві</a:t>
            </a:r>
            <a:r>
              <a:rPr lang="ru-RU" sz="2000" i="1" dirty="0" smtClean="0">
                <a:cs typeface="Arabic Typesetting" panose="03020402040406030203" pitchFamily="66" charset="-78"/>
              </a:rPr>
              <a:t> </a:t>
            </a:r>
            <a:r>
              <a:rPr lang="ru-RU" sz="2000" i="1" dirty="0" err="1" smtClean="0">
                <a:cs typeface="Arabic Typesetting" panose="03020402040406030203" pitchFamily="66" charset="-78"/>
              </a:rPr>
              <a:t>високоякісних</a:t>
            </a:r>
            <a:r>
              <a:rPr lang="ru-RU" sz="2000" i="1" dirty="0" smtClean="0">
                <a:cs typeface="Arabic Typesetting" panose="03020402040406030203" pitchFamily="66" charset="-78"/>
              </a:rPr>
              <a:t> </a:t>
            </a:r>
            <a:r>
              <a:rPr lang="ru-RU" sz="2000" i="1" dirty="0" err="1" smtClean="0">
                <a:cs typeface="Arabic Typesetting" panose="03020402040406030203" pitchFamily="66" charset="-78"/>
              </a:rPr>
              <a:t>продуктів</a:t>
            </a:r>
            <a:r>
              <a:rPr lang="ru-RU" sz="2000" i="1" dirty="0" smtClean="0">
                <a:cs typeface="Arabic Typesetting" panose="03020402040406030203" pitchFamily="66" charset="-78"/>
              </a:rPr>
              <a:t> </a:t>
            </a:r>
            <a:r>
              <a:rPr lang="ru-RU" sz="2000" i="1" dirty="0" err="1" smtClean="0">
                <a:cs typeface="Arabic Typesetting" panose="03020402040406030203" pitchFamily="66" charset="-78"/>
              </a:rPr>
              <a:t>харчування</a:t>
            </a:r>
            <a:r>
              <a:rPr lang="ru-RU" sz="2000" i="1" dirty="0" smtClean="0">
                <a:cs typeface="Arabic Typesetting" panose="03020402040406030203" pitchFamily="66" charset="-78"/>
              </a:rPr>
              <a:t> та </a:t>
            </a:r>
            <a:r>
              <a:rPr lang="ru-RU" sz="2000" i="1" dirty="0" err="1" smtClean="0">
                <a:cs typeface="Arabic Typesetting" panose="03020402040406030203" pitchFamily="66" charset="-78"/>
              </a:rPr>
              <a:t>цінної</a:t>
            </a:r>
            <a:r>
              <a:rPr lang="ru-RU" sz="2000" i="1" dirty="0" smtClean="0">
                <a:cs typeface="Arabic Typesetting" panose="03020402040406030203" pitchFamily="66" charset="-78"/>
              </a:rPr>
              <a:t> </a:t>
            </a:r>
            <a:r>
              <a:rPr lang="ru-RU" sz="2000" i="1" dirty="0" err="1" smtClean="0">
                <a:cs typeface="Arabic Typesetting" panose="03020402040406030203" pitchFamily="66" charset="-78"/>
              </a:rPr>
              <a:t>сировини</a:t>
            </a:r>
            <a:r>
              <a:rPr lang="ru-RU" sz="2000" i="1" dirty="0" smtClean="0">
                <a:cs typeface="Arabic Typesetting" panose="03020402040406030203" pitchFamily="66" charset="-78"/>
              </a:rPr>
              <a:t> для </a:t>
            </a:r>
            <a:r>
              <a:rPr lang="ru-RU" sz="2000" i="1" dirty="0" err="1" smtClean="0">
                <a:cs typeface="Arabic Typesetting" panose="03020402040406030203" pitchFamily="66" charset="-78"/>
              </a:rPr>
              <a:t>харчової</a:t>
            </a:r>
            <a:r>
              <a:rPr lang="ru-RU" sz="2000" i="1" dirty="0" smtClean="0">
                <a:cs typeface="Arabic Typesetting" panose="03020402040406030203" pitchFamily="66" charset="-78"/>
              </a:rPr>
              <a:t> та </a:t>
            </a:r>
            <a:r>
              <a:rPr lang="ru-RU" sz="2000" i="1" dirty="0" err="1" smtClean="0">
                <a:cs typeface="Arabic Typesetting" panose="03020402040406030203" pitchFamily="66" charset="-78"/>
              </a:rPr>
              <a:t>легкої</a:t>
            </a:r>
            <a:r>
              <a:rPr lang="ru-RU" sz="2000" i="1" dirty="0" smtClean="0">
                <a:cs typeface="Arabic Typesetting" panose="03020402040406030203" pitchFamily="66" charset="-78"/>
              </a:rPr>
              <a:t> </a:t>
            </a:r>
            <a:r>
              <a:rPr lang="ru-RU" sz="2000" i="1" dirty="0" err="1" smtClean="0">
                <a:cs typeface="Arabic Typesetting" panose="03020402040406030203" pitchFamily="66" charset="-78"/>
              </a:rPr>
              <a:t>промисловості</a:t>
            </a:r>
            <a:r>
              <a:rPr lang="ru-RU" sz="2000" i="1" dirty="0" smtClean="0">
                <a:cs typeface="Arabic Typesetting" panose="03020402040406030203" pitchFamily="66" charset="-78"/>
              </a:rPr>
              <a:t>. </a:t>
            </a:r>
          </a:p>
          <a:p>
            <a:endParaRPr lang="ru-RU" sz="2000" i="1" dirty="0">
              <a:cs typeface="Arabic Typesetting" panose="03020402040406030203" pitchFamily="66" charset="-78"/>
            </a:endParaRPr>
          </a:p>
          <a:p>
            <a:r>
              <a:rPr lang="ru-RU" sz="2000" i="1" dirty="0" err="1" smtClean="0">
                <a:cs typeface="Arabic Typesetting" panose="03020402040406030203" pitchFamily="66" charset="-78"/>
              </a:rPr>
              <a:t>Виробничий</a:t>
            </a:r>
            <a:r>
              <a:rPr lang="ru-RU" sz="2000" i="1" dirty="0" smtClean="0">
                <a:cs typeface="Arabic Typesetting" panose="03020402040406030203" pitchFamily="66" charset="-78"/>
              </a:rPr>
              <a:t> </a:t>
            </a:r>
            <a:r>
              <a:rPr lang="ru-RU" sz="2000" i="1" dirty="0" err="1" smtClean="0">
                <a:cs typeface="Arabic Typesetting" panose="03020402040406030203" pitchFamily="66" charset="-78"/>
              </a:rPr>
              <a:t>процес</a:t>
            </a:r>
            <a:r>
              <a:rPr lang="ru-RU" sz="2000" i="1" dirty="0" smtClean="0">
                <a:cs typeface="Arabic Typesetting" panose="03020402040406030203" pitchFamily="66" charset="-78"/>
              </a:rPr>
              <a:t> у </a:t>
            </a:r>
            <a:r>
              <a:rPr lang="ru-RU" sz="2000" i="1" dirty="0" err="1" smtClean="0">
                <a:cs typeface="Arabic Typesetting" panose="03020402040406030203" pitchFamily="66" charset="-78"/>
              </a:rPr>
              <a:t>тваринництві</a:t>
            </a:r>
            <a:r>
              <a:rPr lang="ru-RU" sz="2000" i="1" dirty="0" smtClean="0">
                <a:cs typeface="Arabic Typesetting" panose="03020402040406030203" pitchFamily="66" charset="-78"/>
              </a:rPr>
              <a:t> </a:t>
            </a:r>
            <a:r>
              <a:rPr lang="ru-RU" sz="2000" i="1" dirty="0" err="1" smtClean="0">
                <a:cs typeface="Arabic Typesetting" panose="03020402040406030203" pitchFamily="66" charset="-78"/>
              </a:rPr>
              <a:t>більш</a:t>
            </a:r>
            <a:r>
              <a:rPr lang="ru-RU" sz="2000" i="1" dirty="0" smtClean="0">
                <a:cs typeface="Arabic Typesetting" panose="03020402040406030203" pitchFamily="66" charset="-78"/>
              </a:rPr>
              <a:t> </a:t>
            </a:r>
            <a:r>
              <a:rPr lang="ru-RU" sz="2000" i="1" dirty="0" err="1" smtClean="0">
                <a:cs typeface="Arabic Typesetting" panose="03020402040406030203" pitchFamily="66" charset="-78"/>
              </a:rPr>
              <a:t>механізований</a:t>
            </a:r>
            <a:r>
              <a:rPr lang="ru-RU" sz="2000" i="1" dirty="0" smtClean="0">
                <a:cs typeface="Arabic Typesetting" panose="03020402040406030203" pitchFamily="66" charset="-78"/>
              </a:rPr>
              <a:t> і </a:t>
            </a:r>
            <a:r>
              <a:rPr lang="ru-RU" sz="2000" i="1" dirty="0" err="1" smtClean="0">
                <a:cs typeface="Arabic Typesetting" panose="03020402040406030203" pitchFamily="66" charset="-78"/>
              </a:rPr>
              <a:t>сприяє</a:t>
            </a:r>
            <a:r>
              <a:rPr lang="ru-RU" sz="2000" i="1" dirty="0" smtClean="0">
                <a:cs typeface="Arabic Typesetting" panose="03020402040406030203" pitchFamily="66" charset="-78"/>
              </a:rPr>
              <a:t> </a:t>
            </a:r>
            <a:r>
              <a:rPr lang="ru-RU" sz="2000" i="1" dirty="0" err="1" smtClean="0">
                <a:cs typeface="Arabic Typesetting" panose="03020402040406030203" pitchFamily="66" charset="-78"/>
              </a:rPr>
              <a:t>переведенню</a:t>
            </a:r>
            <a:r>
              <a:rPr lang="ru-RU" sz="2000" i="1" dirty="0" smtClean="0">
                <a:cs typeface="Arabic Typesetting" panose="03020402040406030203" pitchFamily="66" charset="-78"/>
              </a:rPr>
              <a:t> </a:t>
            </a:r>
            <a:r>
              <a:rPr lang="ru-RU" sz="2000" i="1" dirty="0" err="1" smtClean="0">
                <a:cs typeface="Arabic Typesetting" panose="03020402040406030203" pitchFamily="66" charset="-78"/>
              </a:rPr>
              <a:t>галузі</a:t>
            </a:r>
            <a:r>
              <a:rPr lang="ru-RU" sz="2000" i="1" dirty="0" smtClean="0">
                <a:cs typeface="Arabic Typesetting" panose="03020402040406030203" pitchFamily="66" charset="-78"/>
              </a:rPr>
              <a:t> на </a:t>
            </a:r>
            <a:r>
              <a:rPr lang="ru-RU" sz="2000" i="1" dirty="0" err="1" smtClean="0">
                <a:cs typeface="Arabic Typesetting" panose="03020402040406030203" pitchFamily="66" charset="-78"/>
              </a:rPr>
              <a:t>промислові</a:t>
            </a:r>
            <a:r>
              <a:rPr lang="ru-RU" sz="2000" i="1" dirty="0" smtClean="0">
                <a:cs typeface="Arabic Typesetting" panose="03020402040406030203" pitchFamily="66" charset="-78"/>
              </a:rPr>
              <a:t> основу.</a:t>
            </a:r>
            <a:endParaRPr lang="ru-RU" sz="2000" i="1" dirty="0"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91869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Вівчарство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3"/>
            <a:ext cx="3087591" cy="4725107"/>
          </a:xfr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484784"/>
            <a:ext cx="571500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8885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76672"/>
            <a:ext cx="730830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solidFill>
                  <a:schemeClr val="bg1"/>
                </a:solidFill>
              </a:rPr>
              <a:t>Вівчарство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поширене</a:t>
            </a:r>
            <a:r>
              <a:rPr lang="ru-RU" sz="2000" b="1" dirty="0" smtClean="0">
                <a:solidFill>
                  <a:schemeClr val="bg1"/>
                </a:solidFill>
              </a:rPr>
              <a:t>, </a:t>
            </a:r>
            <a:r>
              <a:rPr lang="ru-RU" sz="2000" b="1" dirty="0" err="1" smtClean="0">
                <a:solidFill>
                  <a:schemeClr val="bg1"/>
                </a:solidFill>
              </a:rPr>
              <a:t>головним</a:t>
            </a:r>
            <a:r>
              <a:rPr lang="ru-RU" sz="2000" b="1" dirty="0" smtClean="0">
                <a:solidFill>
                  <a:schemeClr val="bg1"/>
                </a:solidFill>
              </a:rPr>
              <a:t> чином, у Степу, особливо </a:t>
            </a:r>
            <a:r>
              <a:rPr lang="ru-RU" sz="2000" b="1" dirty="0" err="1" smtClean="0">
                <a:solidFill>
                  <a:schemeClr val="bg1"/>
                </a:solidFill>
              </a:rPr>
              <a:t>південному</a:t>
            </a:r>
            <a:r>
              <a:rPr lang="ru-RU" sz="2000" b="1" dirty="0" smtClean="0">
                <a:solidFill>
                  <a:schemeClr val="bg1"/>
                </a:solidFill>
              </a:rPr>
              <a:t>, та Карпатах. </a:t>
            </a:r>
            <a:r>
              <a:rPr lang="ru-RU" sz="2000" b="1" dirty="0" err="1" smtClean="0">
                <a:solidFill>
                  <a:schemeClr val="bg1"/>
                </a:solidFill>
              </a:rPr>
              <a:t>Найрозвиненіше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воно</a:t>
            </a:r>
            <a:r>
              <a:rPr lang="ru-RU" sz="2000" b="1" dirty="0" smtClean="0">
                <a:solidFill>
                  <a:schemeClr val="bg1"/>
                </a:solidFill>
              </a:rPr>
              <a:t> в степу та </a:t>
            </a:r>
            <a:r>
              <a:rPr lang="ru-RU" sz="2000" b="1" dirty="0" err="1" smtClean="0">
                <a:solidFill>
                  <a:schemeClr val="bg1"/>
                </a:solidFill>
              </a:rPr>
              <a:t>лісостепу</a:t>
            </a:r>
            <a:r>
              <a:rPr lang="ru-RU" sz="2000" b="1" dirty="0" smtClean="0">
                <a:solidFill>
                  <a:schemeClr val="bg1"/>
                </a:solidFill>
              </a:rPr>
              <a:t>, де є </a:t>
            </a:r>
            <a:r>
              <a:rPr lang="ru-RU" sz="2000" b="1" dirty="0" err="1" smtClean="0">
                <a:solidFill>
                  <a:schemeClr val="bg1"/>
                </a:solidFill>
              </a:rPr>
              <a:t>багато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концентрованих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кормів</a:t>
            </a:r>
            <a:r>
              <a:rPr lang="ru-RU" sz="2000" b="1" dirty="0" smtClean="0">
                <a:solidFill>
                  <a:schemeClr val="bg1"/>
                </a:solidFill>
              </a:rPr>
              <a:t>. За роки </a:t>
            </a:r>
            <a:r>
              <a:rPr lang="ru-RU" sz="2000" b="1" dirty="0" err="1" smtClean="0">
                <a:solidFill>
                  <a:schemeClr val="bg1"/>
                </a:solidFill>
              </a:rPr>
              <a:t>незалежності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суттєво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знизилось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виробництво</a:t>
            </a:r>
            <a:r>
              <a:rPr lang="ru-RU" sz="2000" b="1" dirty="0" smtClean="0">
                <a:solidFill>
                  <a:schemeClr val="bg1"/>
                </a:solidFill>
              </a:rPr>
              <a:t>(</a:t>
            </a:r>
            <a:r>
              <a:rPr lang="ru-RU" sz="2000" b="1" dirty="0" err="1" smtClean="0">
                <a:solidFill>
                  <a:schemeClr val="bg1"/>
                </a:solidFill>
              </a:rPr>
              <a:t>майже</a:t>
            </a:r>
            <a:r>
              <a:rPr lang="ru-RU" sz="2000" b="1" dirty="0" smtClean="0">
                <a:solidFill>
                  <a:schemeClr val="bg1"/>
                </a:solidFill>
              </a:rPr>
              <a:t> у </a:t>
            </a:r>
            <a:r>
              <a:rPr lang="ru-RU" sz="2000" b="1" dirty="0" err="1" smtClean="0">
                <a:solidFill>
                  <a:schemeClr val="bg1"/>
                </a:solidFill>
              </a:rPr>
              <a:t>шість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разів</a:t>
            </a:r>
            <a:r>
              <a:rPr lang="ru-RU" sz="2000" b="1" dirty="0" smtClean="0">
                <a:solidFill>
                  <a:schemeClr val="bg1"/>
                </a:solidFill>
              </a:rPr>
              <a:t>) і </a:t>
            </a:r>
            <a:r>
              <a:rPr lang="ru-RU" sz="2000" b="1" dirty="0" err="1" smtClean="0">
                <a:solidFill>
                  <a:schemeClr val="bg1"/>
                </a:solidFill>
              </a:rPr>
              <a:t>було</a:t>
            </a:r>
            <a:r>
              <a:rPr lang="ru-RU" sz="2000" b="1" dirty="0" smtClean="0">
                <a:solidFill>
                  <a:schemeClr val="bg1"/>
                </a:solidFill>
              </a:rPr>
              <a:t> на </a:t>
            </a:r>
            <a:r>
              <a:rPr lang="ru-RU" sz="2000" b="1" dirty="0" err="1" smtClean="0">
                <a:solidFill>
                  <a:schemeClr val="bg1"/>
                </a:solidFill>
              </a:rPr>
              <a:t>межі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абсолютної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руйнації</a:t>
            </a:r>
            <a:r>
              <a:rPr lang="ru-RU" sz="2000" b="1" dirty="0" smtClean="0">
                <a:solidFill>
                  <a:schemeClr val="bg1"/>
                </a:solidFill>
              </a:rPr>
              <a:t>. </a:t>
            </a:r>
            <a:r>
              <a:rPr lang="ru-RU" sz="2000" b="1" dirty="0" err="1" smtClean="0">
                <a:solidFill>
                  <a:schemeClr val="bg1"/>
                </a:solidFill>
              </a:rPr>
              <a:t>Нині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вічарство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має</a:t>
            </a:r>
            <a:r>
              <a:rPr lang="ru-RU" sz="2000" b="1" dirty="0" smtClean="0">
                <a:solidFill>
                  <a:schemeClr val="bg1"/>
                </a:solidFill>
              </a:rPr>
              <a:t>  </a:t>
            </a:r>
            <a:r>
              <a:rPr lang="ru-RU" sz="2000" b="1" dirty="0" err="1" smtClean="0">
                <a:solidFill>
                  <a:schemeClr val="bg1"/>
                </a:solidFill>
              </a:rPr>
              <a:t>допоміжне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значення</a:t>
            </a:r>
            <a:r>
              <a:rPr lang="ru-RU" sz="2000" b="1" dirty="0" smtClean="0">
                <a:solidFill>
                  <a:schemeClr val="bg1"/>
                </a:solidFill>
              </a:rPr>
              <a:t>.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У Степу </a:t>
            </a:r>
            <a:r>
              <a:rPr lang="ru-RU" sz="2000" b="1" dirty="0" err="1" smtClean="0">
                <a:solidFill>
                  <a:schemeClr val="bg1"/>
                </a:solidFill>
              </a:rPr>
              <a:t>розвивається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вовняне</a:t>
            </a:r>
            <a:r>
              <a:rPr lang="ru-RU" sz="2000" b="1" dirty="0" smtClean="0">
                <a:solidFill>
                  <a:schemeClr val="bg1"/>
                </a:solidFill>
              </a:rPr>
              <a:t>, </a:t>
            </a:r>
            <a:r>
              <a:rPr lang="ru-RU" sz="2000" b="1" dirty="0" err="1" smtClean="0">
                <a:solidFill>
                  <a:schemeClr val="bg1"/>
                </a:solidFill>
              </a:rPr>
              <a:t>переважно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тонкорунне</a:t>
            </a:r>
            <a:r>
              <a:rPr lang="ru-RU" sz="2000" b="1" dirty="0" smtClean="0">
                <a:solidFill>
                  <a:schemeClr val="bg1"/>
                </a:solidFill>
              </a:rPr>
              <a:t> і </a:t>
            </a:r>
            <a:r>
              <a:rPr lang="ru-RU" sz="2000" b="1" dirty="0" err="1" smtClean="0">
                <a:solidFill>
                  <a:schemeClr val="bg1"/>
                </a:solidFill>
              </a:rPr>
              <a:t>напівтонкорунне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вівчарство</a:t>
            </a:r>
            <a:r>
              <a:rPr lang="ru-RU" sz="2000" b="1" dirty="0" smtClean="0">
                <a:solidFill>
                  <a:schemeClr val="bg1"/>
                </a:solidFill>
              </a:rPr>
              <a:t>, яке </a:t>
            </a:r>
            <a:r>
              <a:rPr lang="ru-RU" sz="2000" b="1" dirty="0" err="1" smtClean="0">
                <a:solidFill>
                  <a:schemeClr val="bg1"/>
                </a:solidFill>
              </a:rPr>
              <a:t>дає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якісну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вовну</a:t>
            </a:r>
            <a:r>
              <a:rPr lang="ru-RU" sz="2000" b="1" dirty="0" smtClean="0">
                <a:solidFill>
                  <a:schemeClr val="bg1"/>
                </a:solidFill>
              </a:rPr>
              <a:t>. </a:t>
            </a:r>
            <a:r>
              <a:rPr lang="ru-RU" sz="2000" b="1" dirty="0" err="1" smtClean="0">
                <a:solidFill>
                  <a:schemeClr val="bg1"/>
                </a:solidFill>
              </a:rPr>
              <a:t>Воно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базується</a:t>
            </a:r>
            <a:r>
              <a:rPr lang="ru-RU" sz="2000" b="1" dirty="0" smtClean="0">
                <a:solidFill>
                  <a:schemeClr val="bg1"/>
                </a:solidFill>
              </a:rPr>
              <a:t> на </a:t>
            </a:r>
            <a:r>
              <a:rPr lang="ru-RU" sz="2000" b="1" dirty="0" err="1" smtClean="0">
                <a:solidFill>
                  <a:schemeClr val="bg1"/>
                </a:solidFill>
              </a:rPr>
              <a:t>дешевих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пасовищних</a:t>
            </a:r>
            <a:r>
              <a:rPr lang="ru-RU" sz="2000" b="1" dirty="0" smtClean="0">
                <a:solidFill>
                  <a:schemeClr val="bg1"/>
                </a:solidFill>
              </a:rPr>
              <a:t> і </a:t>
            </a:r>
            <a:r>
              <a:rPr lang="ru-RU" sz="2000" b="1" dirty="0" err="1" smtClean="0">
                <a:solidFill>
                  <a:schemeClr val="bg1"/>
                </a:solidFill>
              </a:rPr>
              <a:t>грубих</a:t>
            </a:r>
            <a:r>
              <a:rPr lang="ru-RU" sz="2000" b="1" dirty="0" smtClean="0">
                <a:solidFill>
                  <a:schemeClr val="bg1"/>
                </a:solidFill>
              </a:rPr>
              <a:t> кормах. Для </a:t>
            </a:r>
            <a:r>
              <a:rPr lang="ru-RU" sz="2000" b="1" dirty="0" err="1" smtClean="0">
                <a:solidFill>
                  <a:schemeClr val="bg1"/>
                </a:solidFill>
              </a:rPr>
              <a:t>вівчарства</a:t>
            </a:r>
            <a:r>
              <a:rPr lang="ru-RU" sz="2000" b="1" dirty="0" smtClean="0">
                <a:solidFill>
                  <a:schemeClr val="bg1"/>
                </a:solidFill>
              </a:rPr>
              <a:t> у Степу </a:t>
            </a:r>
            <a:r>
              <a:rPr lang="ru-RU" sz="2000" b="1" dirty="0" err="1" smtClean="0">
                <a:solidFill>
                  <a:schemeClr val="bg1"/>
                </a:solidFill>
              </a:rPr>
              <a:t>використовують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сухі</a:t>
            </a:r>
            <a:r>
              <a:rPr lang="ru-RU" sz="2000" b="1" dirty="0" smtClean="0">
                <a:solidFill>
                  <a:schemeClr val="bg1"/>
                </a:solidFill>
              </a:rPr>
              <a:t> вигони й </a:t>
            </a:r>
            <a:r>
              <a:rPr lang="ru-RU" sz="2000" b="1" dirty="0" err="1" smtClean="0">
                <a:solidFill>
                  <a:schemeClr val="bg1"/>
                </a:solidFill>
              </a:rPr>
              <a:t>пасовища</a:t>
            </a:r>
            <a:r>
              <a:rPr lang="ru-RU" sz="2000" b="1" dirty="0" smtClean="0">
                <a:solidFill>
                  <a:schemeClr val="bg1"/>
                </a:solidFill>
              </a:rPr>
              <a:t>. </a:t>
            </a:r>
            <a:r>
              <a:rPr lang="ru-RU" sz="2000" b="1" dirty="0" err="1" smtClean="0">
                <a:solidFill>
                  <a:schemeClr val="bg1"/>
                </a:solidFill>
              </a:rPr>
              <a:t>Вівці</a:t>
            </a:r>
            <a:r>
              <a:rPr lang="ru-RU" sz="2000" b="1" dirty="0" smtClean="0">
                <a:solidFill>
                  <a:schemeClr val="bg1"/>
                </a:solidFill>
              </a:rPr>
              <a:t> добре </a:t>
            </a:r>
            <a:r>
              <a:rPr lang="ru-RU" sz="2000" b="1" dirty="0" err="1" smtClean="0">
                <a:solidFill>
                  <a:schemeClr val="bg1"/>
                </a:solidFill>
              </a:rPr>
              <a:t>переносять</a:t>
            </a:r>
            <a:r>
              <a:rPr lang="ru-RU" sz="2000" b="1" dirty="0" smtClean="0">
                <a:solidFill>
                  <a:schemeClr val="bg1"/>
                </a:solidFill>
              </a:rPr>
              <a:t> посуху, холод і </a:t>
            </a:r>
            <a:r>
              <a:rPr lang="ru-RU" sz="2000" b="1" dirty="0" err="1" smtClean="0">
                <a:solidFill>
                  <a:schemeClr val="bg1"/>
                </a:solidFill>
              </a:rPr>
              <a:t>можуть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добувати</a:t>
            </a:r>
            <a:r>
              <a:rPr lang="ru-RU" sz="2000" b="1" dirty="0" smtClean="0">
                <a:solidFill>
                  <a:schemeClr val="bg1"/>
                </a:solidFill>
              </a:rPr>
              <a:t> корм </a:t>
            </a:r>
            <a:r>
              <a:rPr lang="ru-RU" sz="2000" b="1" dirty="0" err="1" smtClean="0">
                <a:solidFill>
                  <a:schemeClr val="bg1"/>
                </a:solidFill>
              </a:rPr>
              <a:t>навіть</a:t>
            </a:r>
            <a:r>
              <a:rPr lang="ru-RU" sz="2000" b="1" dirty="0" smtClean="0">
                <a:solidFill>
                  <a:schemeClr val="bg1"/>
                </a:solidFill>
              </a:rPr>
              <a:t> з-</a:t>
            </a:r>
            <a:r>
              <a:rPr lang="ru-RU" sz="2000" b="1" dirty="0" err="1" smtClean="0">
                <a:solidFill>
                  <a:schemeClr val="bg1"/>
                </a:solidFill>
              </a:rPr>
              <a:t>під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снігу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завглибшки</a:t>
            </a:r>
            <a:r>
              <a:rPr lang="ru-RU" sz="2000" b="1" dirty="0" smtClean="0">
                <a:solidFill>
                  <a:schemeClr val="bg1"/>
                </a:solidFill>
              </a:rPr>
              <a:t> до 20 см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На </a:t>
            </a:r>
            <a:r>
              <a:rPr lang="ru-RU" sz="2000" b="1" dirty="0" err="1" smtClean="0">
                <a:solidFill>
                  <a:schemeClr val="bg1"/>
                </a:solidFill>
              </a:rPr>
              <a:t>Поліссі</a:t>
            </a:r>
            <a:r>
              <a:rPr lang="ru-RU" sz="2000" b="1" dirty="0" smtClean="0">
                <a:solidFill>
                  <a:schemeClr val="bg1"/>
                </a:solidFill>
              </a:rPr>
              <a:t> і в Карпатах </a:t>
            </a:r>
            <a:r>
              <a:rPr lang="ru-RU" sz="2000" b="1" dirty="0" err="1" smtClean="0">
                <a:solidFill>
                  <a:schemeClr val="bg1"/>
                </a:solidFill>
              </a:rPr>
              <a:t>переважає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грубововняне</a:t>
            </a:r>
            <a:r>
              <a:rPr lang="ru-RU" sz="2000" b="1" dirty="0" smtClean="0">
                <a:solidFill>
                  <a:schemeClr val="bg1"/>
                </a:solidFill>
              </a:rPr>
              <a:t>, </a:t>
            </a:r>
            <a:r>
              <a:rPr lang="ru-RU" sz="2000" b="1" dirty="0" err="1" smtClean="0">
                <a:solidFill>
                  <a:schemeClr val="bg1"/>
                </a:solidFill>
              </a:rPr>
              <a:t>шубне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вівчарство</a:t>
            </a:r>
            <a:r>
              <a:rPr lang="ru-RU" sz="2000" b="1" dirty="0" smtClean="0">
                <a:solidFill>
                  <a:schemeClr val="bg1"/>
                </a:solidFill>
              </a:rPr>
              <a:t>, </a:t>
            </a:r>
            <a:r>
              <a:rPr lang="ru-RU" sz="2000" b="1" dirty="0" err="1" smtClean="0">
                <a:solidFill>
                  <a:schemeClr val="bg1"/>
                </a:solidFill>
              </a:rPr>
              <a:t>що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дає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високоякісні</a:t>
            </a:r>
            <a:r>
              <a:rPr lang="ru-RU" sz="2000" b="1" dirty="0" smtClean="0">
                <a:solidFill>
                  <a:schemeClr val="bg1"/>
                </a:solidFill>
              </a:rPr>
              <a:t>, </a:t>
            </a:r>
            <a:r>
              <a:rPr lang="ru-RU" sz="2000" b="1" dirty="0" err="1" smtClean="0">
                <a:solidFill>
                  <a:schemeClr val="bg1"/>
                </a:solidFill>
              </a:rPr>
              <a:t>міцні</a:t>
            </a:r>
            <a:r>
              <a:rPr lang="ru-RU" sz="2000" b="1" dirty="0" smtClean="0">
                <a:solidFill>
                  <a:schemeClr val="bg1"/>
                </a:solidFill>
              </a:rPr>
              <a:t>, </a:t>
            </a:r>
            <a:r>
              <a:rPr lang="ru-RU" sz="2000" b="1" dirty="0" err="1" smtClean="0">
                <a:solidFill>
                  <a:schemeClr val="bg1"/>
                </a:solidFill>
              </a:rPr>
              <a:t>теплі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овчини</a:t>
            </a:r>
            <a:r>
              <a:rPr lang="ru-RU" sz="2000" b="1" dirty="0" smtClean="0">
                <a:solidFill>
                  <a:schemeClr val="bg1"/>
                </a:solidFill>
              </a:rPr>
              <a:t>, з </a:t>
            </a:r>
            <a:r>
              <a:rPr lang="ru-RU" sz="2000" b="1" dirty="0" err="1" smtClean="0">
                <a:solidFill>
                  <a:schemeClr val="bg1"/>
                </a:solidFill>
              </a:rPr>
              <a:t>яких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виготовляють</a:t>
            </a:r>
            <a:r>
              <a:rPr lang="ru-RU" sz="2000" b="1" dirty="0" smtClean="0">
                <a:solidFill>
                  <a:schemeClr val="bg1"/>
                </a:solidFill>
              </a:rPr>
              <a:t> кожухи.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48450377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66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67544" y="332656"/>
            <a:ext cx="828092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Ця</a:t>
            </a:r>
            <a:r>
              <a:rPr lang="ru-RU" b="1" dirty="0" smtClean="0"/>
              <a:t> </a:t>
            </a:r>
            <a:r>
              <a:rPr lang="ru-RU" b="1" dirty="0" err="1" smtClean="0"/>
              <a:t>галузь</a:t>
            </a:r>
            <a:r>
              <a:rPr lang="ru-RU" b="1" dirty="0" smtClean="0"/>
              <a:t> </a:t>
            </a:r>
            <a:r>
              <a:rPr lang="ru-RU" b="1" dirty="0" err="1" smtClean="0"/>
              <a:t>спеціалізується</a:t>
            </a:r>
            <a:r>
              <a:rPr lang="ru-RU" b="1" dirty="0" smtClean="0"/>
              <a:t> на </a:t>
            </a:r>
            <a:r>
              <a:rPr lang="ru-RU" b="1" dirty="0" err="1" smtClean="0"/>
              <a:t>постачанні</a:t>
            </a:r>
            <a:r>
              <a:rPr lang="ru-RU" b="1" dirty="0" smtClean="0"/>
              <a:t> </a:t>
            </a:r>
            <a:r>
              <a:rPr lang="ru-RU" b="1" dirty="0" err="1" smtClean="0"/>
              <a:t>м’яса</a:t>
            </a:r>
            <a:r>
              <a:rPr lang="ru-RU" b="1" dirty="0" smtClean="0"/>
              <a:t>, </a:t>
            </a:r>
            <a:r>
              <a:rPr lang="ru-RU" b="1" dirty="0" err="1" smtClean="0"/>
              <a:t>вовни</a:t>
            </a:r>
            <a:r>
              <a:rPr lang="ru-RU" b="1" dirty="0" smtClean="0"/>
              <a:t>, </a:t>
            </a:r>
            <a:r>
              <a:rPr lang="ru-RU" b="1" dirty="0" err="1" smtClean="0"/>
              <a:t>овчини</a:t>
            </a:r>
            <a:r>
              <a:rPr lang="ru-RU" b="1" dirty="0" smtClean="0"/>
              <a:t>, жиру, </a:t>
            </a:r>
            <a:r>
              <a:rPr lang="ru-RU" b="1" dirty="0" err="1" smtClean="0"/>
              <a:t>овечого</a:t>
            </a:r>
            <a:r>
              <a:rPr lang="ru-RU" b="1" dirty="0" smtClean="0"/>
              <a:t> молока.</a:t>
            </a:r>
            <a:endParaRPr lang="ru-RU" b="1" dirty="0" smtClean="0"/>
          </a:p>
          <a:p>
            <a:r>
              <a:rPr lang="ru-RU" b="1" dirty="0" smtClean="0"/>
              <a:t>У </a:t>
            </a:r>
            <a:r>
              <a:rPr lang="ru-RU" b="1" dirty="0"/>
              <a:t>1990 р. </a:t>
            </a:r>
            <a:r>
              <a:rPr lang="ru-RU" b="1" dirty="0" err="1"/>
              <a:t>поголів’я</a:t>
            </a:r>
            <a:r>
              <a:rPr lang="ru-RU" b="1" dirty="0"/>
              <a:t> </a:t>
            </a:r>
            <a:r>
              <a:rPr lang="ru-RU" b="1" dirty="0" err="1"/>
              <a:t>овець</a:t>
            </a:r>
            <a:r>
              <a:rPr lang="ru-RU" b="1" dirty="0"/>
              <a:t> в </a:t>
            </a:r>
            <a:r>
              <a:rPr lang="ru-RU" b="1" dirty="0" err="1"/>
              <a:t>Україні</a:t>
            </a:r>
            <a:r>
              <a:rPr lang="ru-RU" b="1" dirty="0"/>
              <a:t> </a:t>
            </a:r>
            <a:r>
              <a:rPr lang="ru-RU" b="1" dirty="0" err="1"/>
              <a:t>було</a:t>
            </a:r>
            <a:r>
              <a:rPr lang="ru-RU" b="1" dirty="0"/>
              <a:t> доведено до 9 млн, </a:t>
            </a:r>
            <a:r>
              <a:rPr lang="ru-RU" b="1" dirty="0" err="1"/>
              <a:t>вироблялося</a:t>
            </a:r>
            <a:r>
              <a:rPr lang="ru-RU" b="1" dirty="0"/>
              <a:t> 30,1 тис. т </a:t>
            </a:r>
            <a:r>
              <a:rPr lang="ru-RU" b="1" dirty="0" err="1"/>
              <a:t>вовни</a:t>
            </a:r>
            <a:r>
              <a:rPr lang="ru-RU" b="1" dirty="0"/>
              <a:t> і 44 тис. т </a:t>
            </a:r>
            <a:r>
              <a:rPr lang="ru-RU" b="1" dirty="0" err="1"/>
              <a:t>баранини</a:t>
            </a:r>
            <a:r>
              <a:rPr lang="ru-RU" b="1" dirty="0"/>
              <a:t>. </a:t>
            </a:r>
            <a:r>
              <a:rPr lang="ru-RU" b="1" dirty="0" err="1" smtClean="0"/>
              <a:t>Пригадаємо</a:t>
            </a:r>
            <a:r>
              <a:rPr lang="ru-RU" b="1" dirty="0" smtClean="0"/>
              <a:t>, </a:t>
            </a:r>
            <a:r>
              <a:rPr lang="ru-RU" b="1" dirty="0" err="1"/>
              <a:t>що</a:t>
            </a:r>
            <a:r>
              <a:rPr lang="ru-RU" b="1" dirty="0"/>
              <a:t> в 1990 р. в </a:t>
            </a:r>
            <a:r>
              <a:rPr lang="ru-RU" b="1" dirty="0" err="1"/>
              <a:t>Україні</a:t>
            </a:r>
            <a:r>
              <a:rPr lang="ru-RU" b="1" dirty="0"/>
              <a:t> </a:t>
            </a:r>
            <a:r>
              <a:rPr lang="ru-RU" b="1" dirty="0" err="1"/>
              <a:t>функціонували</a:t>
            </a:r>
            <a:r>
              <a:rPr lang="ru-RU" b="1" dirty="0"/>
              <a:t> 85 </a:t>
            </a:r>
            <a:r>
              <a:rPr lang="ru-RU" b="1" dirty="0" err="1"/>
              <a:t>колгоспів</a:t>
            </a:r>
            <a:r>
              <a:rPr lang="ru-RU" b="1" dirty="0"/>
              <a:t> і 66 </a:t>
            </a:r>
            <a:r>
              <a:rPr lang="ru-RU" b="1" dirty="0" err="1"/>
              <a:t>радгоспів</a:t>
            </a:r>
            <a:r>
              <a:rPr lang="ru-RU" b="1" dirty="0"/>
              <a:t> з </a:t>
            </a:r>
            <a:r>
              <a:rPr lang="ru-RU" b="1" dirty="0" err="1"/>
              <a:t>поголів’ям</a:t>
            </a:r>
            <a:r>
              <a:rPr lang="ru-RU" b="1" dirty="0"/>
              <a:t> </a:t>
            </a:r>
            <a:r>
              <a:rPr lang="ru-RU" b="1" dirty="0" err="1"/>
              <a:t>овець</a:t>
            </a:r>
            <a:r>
              <a:rPr lang="ru-RU" b="1" dirty="0"/>
              <a:t> </a:t>
            </a:r>
            <a:r>
              <a:rPr lang="ru-RU" b="1" dirty="0" err="1"/>
              <a:t>по­над</a:t>
            </a:r>
            <a:r>
              <a:rPr lang="ru-RU" b="1" dirty="0"/>
              <a:t> 100 тис. У </a:t>
            </a:r>
            <a:r>
              <a:rPr lang="ru-RU" b="1" dirty="0" err="1"/>
              <a:t>Тернопільській</a:t>
            </a:r>
            <a:r>
              <a:rPr lang="ru-RU" b="1" dirty="0"/>
              <a:t>, </a:t>
            </a:r>
            <a:r>
              <a:rPr lang="ru-RU" b="1" dirty="0" err="1"/>
              <a:t>Рівненській</a:t>
            </a:r>
            <a:r>
              <a:rPr lang="ru-RU" b="1" dirty="0"/>
              <a:t>, </a:t>
            </a:r>
            <a:r>
              <a:rPr lang="ru-RU" b="1" dirty="0" err="1"/>
              <a:t>Запорізькій</a:t>
            </a:r>
            <a:r>
              <a:rPr lang="ru-RU" b="1" dirty="0"/>
              <a:t> і </a:t>
            </a:r>
            <a:r>
              <a:rPr lang="ru-RU" b="1" dirty="0" err="1"/>
              <a:t>Крим­ській</a:t>
            </a:r>
            <a:r>
              <a:rPr lang="ru-RU" b="1" dirty="0"/>
              <a:t> областях </a:t>
            </a:r>
            <a:r>
              <a:rPr lang="ru-RU" b="1" dirty="0" err="1"/>
              <a:t>діяли</a:t>
            </a:r>
            <a:r>
              <a:rPr lang="ru-RU" b="1" dirty="0"/>
              <a:t> </a:t>
            </a:r>
            <a:r>
              <a:rPr lang="ru-RU" b="1" dirty="0" err="1"/>
              <a:t>міжгосподарські</a:t>
            </a:r>
            <a:r>
              <a:rPr lang="ru-RU" b="1" dirty="0"/>
              <a:t> </a:t>
            </a:r>
            <a:r>
              <a:rPr lang="ru-RU" b="1" dirty="0" err="1"/>
              <a:t>об’єднання</a:t>
            </a:r>
            <a:r>
              <a:rPr lang="ru-RU" b="1" dirty="0"/>
              <a:t> з </a:t>
            </a:r>
            <a:r>
              <a:rPr lang="ru-RU" b="1" dirty="0" err="1"/>
              <a:t>виробництва</a:t>
            </a:r>
            <a:r>
              <a:rPr lang="ru-RU" b="1" dirty="0"/>
              <a:t> </a:t>
            </a:r>
            <a:r>
              <a:rPr lang="ru-RU" b="1" dirty="0" err="1"/>
              <a:t>продукції</a:t>
            </a:r>
            <a:r>
              <a:rPr lang="ru-RU" b="1" dirty="0"/>
              <a:t> </a:t>
            </a:r>
            <a:r>
              <a:rPr lang="ru-RU" b="1" dirty="0" err="1"/>
              <a:t>вівчарства</a:t>
            </a:r>
            <a:r>
              <a:rPr lang="ru-RU" b="1" dirty="0"/>
              <a:t>. </a:t>
            </a:r>
            <a:r>
              <a:rPr lang="ru-RU" b="1" dirty="0" err="1"/>
              <a:t>Більш</a:t>
            </a:r>
            <a:r>
              <a:rPr lang="ru-RU" b="1" dirty="0"/>
              <a:t> як 300 </a:t>
            </a:r>
            <a:r>
              <a:rPr lang="ru-RU" b="1" dirty="0" err="1"/>
              <a:t>колгоспів</a:t>
            </a:r>
            <a:r>
              <a:rPr lang="ru-RU" b="1" dirty="0"/>
              <a:t> </a:t>
            </a:r>
            <a:r>
              <a:rPr lang="ru-RU" b="1" dirty="0" err="1"/>
              <a:t>спеціалізувалися</a:t>
            </a:r>
            <a:r>
              <a:rPr lang="ru-RU" b="1" dirty="0"/>
              <a:t> на </a:t>
            </a:r>
            <a:r>
              <a:rPr lang="ru-RU" b="1" dirty="0" err="1"/>
              <a:t>вівчарстві</a:t>
            </a:r>
            <a:r>
              <a:rPr lang="ru-RU" b="1" dirty="0"/>
              <a:t>, </a:t>
            </a:r>
            <a:r>
              <a:rPr lang="ru-RU" b="1" dirty="0" err="1"/>
              <a:t>частка</a:t>
            </a:r>
            <a:r>
              <a:rPr lang="ru-RU" b="1" dirty="0"/>
              <a:t> </a:t>
            </a:r>
            <a:r>
              <a:rPr lang="ru-RU" b="1" dirty="0" err="1"/>
              <a:t>яких</a:t>
            </a:r>
            <a:r>
              <a:rPr lang="ru-RU" b="1" dirty="0"/>
              <a:t> у </a:t>
            </a:r>
            <a:r>
              <a:rPr lang="ru-RU" b="1" dirty="0" err="1"/>
              <a:t>виробництві</a:t>
            </a:r>
            <a:r>
              <a:rPr lang="ru-RU" b="1" dirty="0"/>
              <a:t> </a:t>
            </a:r>
            <a:r>
              <a:rPr lang="ru-RU" b="1" dirty="0" err="1"/>
              <a:t>вовни</a:t>
            </a:r>
            <a:r>
              <a:rPr lang="ru-RU" b="1" dirty="0"/>
              <a:t> становила 40 %. </a:t>
            </a:r>
            <a:r>
              <a:rPr lang="ru-RU" b="1" dirty="0" err="1"/>
              <a:t>Було</a:t>
            </a:r>
            <a:r>
              <a:rPr lang="ru-RU" b="1" dirty="0"/>
              <a:t> </a:t>
            </a:r>
            <a:r>
              <a:rPr lang="ru-RU" b="1" dirty="0" err="1"/>
              <a:t>побудовано</a:t>
            </a:r>
            <a:r>
              <a:rPr lang="ru-RU" b="1" dirty="0"/>
              <a:t> 40 комплексно </a:t>
            </a:r>
            <a:r>
              <a:rPr lang="ru-RU" b="1" dirty="0" err="1"/>
              <a:t>механізованих</a:t>
            </a:r>
            <a:r>
              <a:rPr lang="ru-RU" b="1" dirty="0"/>
              <a:t> ферм на 5 тис. </a:t>
            </a:r>
            <a:r>
              <a:rPr lang="ru-RU" b="1" dirty="0" err="1"/>
              <a:t>вівцема­ток</a:t>
            </a:r>
            <a:r>
              <a:rPr lang="ru-RU" b="1" dirty="0"/>
              <a:t> </a:t>
            </a:r>
            <a:r>
              <a:rPr lang="ru-RU" b="1" dirty="0" err="1"/>
              <a:t>кожна</a:t>
            </a:r>
            <a:r>
              <a:rPr lang="ru-RU" b="1" dirty="0"/>
              <a:t>, з </a:t>
            </a:r>
            <a:r>
              <a:rPr lang="ru-RU" b="1" dirty="0" err="1"/>
              <a:t>яких</a:t>
            </a:r>
            <a:r>
              <a:rPr lang="ru-RU" b="1" dirty="0"/>
              <a:t> 14 у </a:t>
            </a:r>
            <a:r>
              <a:rPr lang="ru-RU" b="1" dirty="0" err="1"/>
              <a:t>Кіровоградській</a:t>
            </a:r>
            <a:r>
              <a:rPr lang="ru-RU" b="1" dirty="0"/>
              <a:t> </a:t>
            </a:r>
            <a:r>
              <a:rPr lang="ru-RU" b="1" dirty="0" err="1"/>
              <a:t>області</a:t>
            </a:r>
            <a:r>
              <a:rPr lang="ru-RU" b="1" dirty="0"/>
              <a:t>. У </a:t>
            </a:r>
            <a:r>
              <a:rPr lang="ru-RU" b="1" dirty="0" err="1"/>
              <a:t>господарствах</a:t>
            </a:r>
            <a:r>
              <a:rPr lang="ru-RU" b="1" dirty="0"/>
              <a:t> </a:t>
            </a:r>
            <a:r>
              <a:rPr lang="ru-RU" b="1" dirty="0" err="1"/>
              <a:t>Харківщини</a:t>
            </a:r>
            <a:r>
              <a:rPr lang="ru-RU" b="1" dirty="0"/>
              <a:t> створено 7 </a:t>
            </a:r>
            <a:r>
              <a:rPr lang="ru-RU" b="1" dirty="0" err="1"/>
              <a:t>механізованих</a:t>
            </a:r>
            <a:r>
              <a:rPr lang="ru-RU" b="1" dirty="0"/>
              <a:t> </a:t>
            </a:r>
            <a:r>
              <a:rPr lang="ru-RU" b="1" dirty="0" err="1"/>
              <a:t>майданчиків</a:t>
            </a:r>
            <a:r>
              <a:rPr lang="ru-RU" b="1" dirty="0"/>
              <a:t> для </a:t>
            </a:r>
            <a:r>
              <a:rPr lang="ru-RU" b="1" dirty="0" err="1"/>
              <a:t>відгодів­лі</a:t>
            </a:r>
            <a:r>
              <a:rPr lang="ru-RU" b="1" dirty="0"/>
              <a:t> </a:t>
            </a:r>
            <a:r>
              <a:rPr lang="ru-RU" b="1" dirty="0" err="1"/>
              <a:t>овець</a:t>
            </a:r>
            <a:r>
              <a:rPr lang="ru-RU" b="1" dirty="0"/>
              <a:t>, </a:t>
            </a:r>
            <a:r>
              <a:rPr lang="ru-RU" b="1" dirty="0" err="1"/>
              <a:t>Херсонщини</a:t>
            </a:r>
            <a:r>
              <a:rPr lang="ru-RU" b="1" dirty="0"/>
              <a:t> — 5, у </a:t>
            </a:r>
            <a:r>
              <a:rPr lang="ru-RU" b="1" dirty="0" err="1"/>
              <a:t>Запорізькій</a:t>
            </a:r>
            <a:r>
              <a:rPr lang="ru-RU" b="1" dirty="0"/>
              <a:t> і </a:t>
            </a:r>
            <a:r>
              <a:rPr lang="ru-RU" b="1" dirty="0" err="1"/>
              <a:t>Хмельницькій</a:t>
            </a:r>
            <a:r>
              <a:rPr lang="ru-RU" b="1" dirty="0"/>
              <a:t> облас­тях — </a:t>
            </a:r>
            <a:r>
              <a:rPr lang="ru-RU" b="1" dirty="0" err="1"/>
              <a:t>відповідно</a:t>
            </a:r>
            <a:r>
              <a:rPr lang="ru-RU" b="1" dirty="0"/>
              <a:t> 4 і 2.</a:t>
            </a:r>
          </a:p>
          <a:p>
            <a:endParaRPr lang="ru-RU" b="1" dirty="0" smtClean="0"/>
          </a:p>
          <a:p>
            <a:r>
              <a:rPr lang="ru-RU" b="1" dirty="0" err="1" smtClean="0"/>
              <a:t>Останнім</a:t>
            </a:r>
            <a:r>
              <a:rPr lang="ru-RU" b="1" dirty="0" smtClean="0"/>
              <a:t> </a:t>
            </a:r>
            <a:r>
              <a:rPr lang="ru-RU" b="1" dirty="0"/>
              <a:t>часом </a:t>
            </a:r>
            <a:r>
              <a:rPr lang="ru-RU" b="1" dirty="0" err="1"/>
              <a:t>вівчарство</a:t>
            </a:r>
            <a:r>
              <a:rPr lang="ru-RU" b="1" dirty="0"/>
              <a:t> в </a:t>
            </a:r>
            <a:r>
              <a:rPr lang="ru-RU" b="1" dirty="0" err="1"/>
              <a:t>Україні</a:t>
            </a:r>
            <a:r>
              <a:rPr lang="ru-RU" b="1" dirty="0"/>
              <a:t> </a:t>
            </a:r>
            <a:r>
              <a:rPr lang="ru-RU" b="1" dirty="0" err="1"/>
              <a:t>різко</a:t>
            </a:r>
            <a:r>
              <a:rPr lang="ru-RU" b="1" dirty="0"/>
              <a:t> </a:t>
            </a:r>
            <a:r>
              <a:rPr lang="ru-RU" b="1" dirty="0" err="1"/>
              <a:t>скоротилося</a:t>
            </a:r>
            <a:r>
              <a:rPr lang="ru-RU" b="1" dirty="0"/>
              <a:t>. </a:t>
            </a:r>
            <a:r>
              <a:rPr lang="ru-RU" b="1" dirty="0" err="1"/>
              <a:t>Це</a:t>
            </a:r>
            <a:r>
              <a:rPr lang="ru-RU" b="1" dirty="0"/>
              <a:t> </a:t>
            </a:r>
            <a:r>
              <a:rPr lang="ru-RU" b="1" dirty="0" err="1"/>
              <a:t>по­яснюється</a:t>
            </a:r>
            <a:r>
              <a:rPr lang="ru-RU" b="1" dirty="0"/>
              <a:t> переходом до </a:t>
            </a:r>
            <a:r>
              <a:rPr lang="ru-RU" b="1" dirty="0" err="1"/>
              <a:t>ринкової</a:t>
            </a:r>
            <a:r>
              <a:rPr lang="ru-RU" b="1" dirty="0"/>
              <a:t> </a:t>
            </a:r>
            <a:r>
              <a:rPr lang="ru-RU" b="1" dirty="0" err="1" smtClean="0"/>
              <a:t>економіки</a:t>
            </a:r>
            <a:r>
              <a:rPr lang="ru-RU" b="1" dirty="0" smtClean="0"/>
              <a:t>. Для </a:t>
            </a:r>
            <a:r>
              <a:rPr lang="ru-RU" b="1" dirty="0" err="1"/>
              <a:t>відродження</a:t>
            </a:r>
            <a:r>
              <a:rPr lang="ru-RU" b="1" dirty="0"/>
              <a:t> і </a:t>
            </a:r>
            <a:r>
              <a:rPr lang="ru-RU" b="1" dirty="0" err="1"/>
              <a:t>подальшого</a:t>
            </a:r>
            <a:r>
              <a:rPr lang="ru-RU" b="1" dirty="0"/>
              <a:t> </a:t>
            </a:r>
            <a:r>
              <a:rPr lang="ru-RU" b="1" dirty="0" err="1"/>
              <a:t>розвитку</a:t>
            </a:r>
            <a:r>
              <a:rPr lang="ru-RU" b="1" dirty="0"/>
              <a:t> </a:t>
            </a:r>
            <a:r>
              <a:rPr lang="ru-RU" b="1" dirty="0" err="1"/>
              <a:t>вівчарства</a:t>
            </a:r>
            <a:r>
              <a:rPr lang="ru-RU" b="1" dirty="0"/>
              <a:t> в </a:t>
            </a:r>
            <a:r>
              <a:rPr lang="ru-RU" b="1" dirty="0" err="1"/>
              <a:t>Україні</a:t>
            </a:r>
            <a:r>
              <a:rPr lang="ru-RU" b="1" dirty="0"/>
              <a:t> </a:t>
            </a:r>
            <a:r>
              <a:rPr lang="ru-RU" b="1" dirty="0" err="1"/>
              <a:t>прийнято</a:t>
            </a:r>
            <a:r>
              <a:rPr lang="ru-RU" b="1" dirty="0"/>
              <a:t> </a:t>
            </a:r>
            <a:r>
              <a:rPr lang="ru-RU" b="1" dirty="0" err="1"/>
              <a:t>державну</a:t>
            </a:r>
            <a:r>
              <a:rPr lang="ru-RU" b="1" dirty="0"/>
              <a:t> </a:t>
            </a:r>
            <a:r>
              <a:rPr lang="ru-RU" b="1" dirty="0" err="1"/>
              <a:t>програму</a:t>
            </a:r>
            <a:r>
              <a:rPr lang="ru-RU" b="1" dirty="0"/>
              <a:t> на </a:t>
            </a:r>
            <a:r>
              <a:rPr lang="ru-RU" b="1" dirty="0" err="1"/>
              <a:t>період</a:t>
            </a:r>
            <a:r>
              <a:rPr lang="ru-RU" b="1" dirty="0"/>
              <a:t> до 2010 р. На </a:t>
            </a:r>
            <a:r>
              <a:rPr lang="ru-RU" b="1" dirty="0" err="1"/>
              <a:t>основі</a:t>
            </a:r>
            <a:r>
              <a:rPr lang="ru-RU" b="1" dirty="0"/>
              <a:t> </a:t>
            </a:r>
            <a:r>
              <a:rPr lang="ru-RU" b="1" dirty="0" err="1"/>
              <a:t>цієї</a:t>
            </a:r>
            <a:r>
              <a:rPr lang="ru-RU" b="1" dirty="0"/>
              <a:t> </a:t>
            </a:r>
            <a:r>
              <a:rPr lang="ru-RU" b="1" dirty="0" err="1"/>
              <a:t>програми</a:t>
            </a:r>
            <a:r>
              <a:rPr lang="ru-RU" b="1" dirty="0"/>
              <a:t> </a:t>
            </a:r>
            <a:r>
              <a:rPr lang="ru-RU" b="1" dirty="0" err="1"/>
              <a:t>прийнято</a:t>
            </a:r>
            <a:r>
              <a:rPr lang="ru-RU" b="1" dirty="0"/>
              <a:t> постанову </a:t>
            </a:r>
            <a:r>
              <a:rPr lang="ru-RU" b="1" dirty="0" err="1"/>
              <a:t>Кабінету</a:t>
            </a:r>
            <a:r>
              <a:rPr lang="ru-RU" b="1" dirty="0"/>
              <a:t> </a:t>
            </a:r>
            <a:r>
              <a:rPr lang="ru-RU" b="1" dirty="0" err="1"/>
              <a:t>Міністрів</a:t>
            </a:r>
            <a:r>
              <a:rPr lang="ru-RU" b="1" dirty="0"/>
              <a:t> </a:t>
            </a:r>
            <a:r>
              <a:rPr lang="ru-RU" b="1" dirty="0" err="1"/>
              <a:t>України</a:t>
            </a:r>
            <a:r>
              <a:rPr lang="ru-RU" b="1" dirty="0"/>
              <a:t> 2001 р. «Про заходи </a:t>
            </a:r>
            <a:r>
              <a:rPr lang="ru-RU" b="1" dirty="0" err="1"/>
              <a:t>щодо</a:t>
            </a:r>
            <a:r>
              <a:rPr lang="ru-RU" b="1" dirty="0"/>
              <a:t> </a:t>
            </a:r>
            <a:r>
              <a:rPr lang="ru-RU" b="1" dirty="0" err="1"/>
              <a:t>розвитку</a:t>
            </a:r>
            <a:r>
              <a:rPr lang="ru-RU" b="1" dirty="0"/>
              <a:t> та </a:t>
            </a:r>
            <a:r>
              <a:rPr lang="ru-RU" b="1" dirty="0" err="1"/>
              <a:t>державної</a:t>
            </a:r>
            <a:r>
              <a:rPr lang="ru-RU" b="1" dirty="0"/>
              <a:t> </a:t>
            </a:r>
            <a:r>
              <a:rPr lang="ru-RU" b="1" dirty="0" err="1"/>
              <a:t>підтрим­ки</a:t>
            </a:r>
            <a:r>
              <a:rPr lang="ru-RU" b="1" dirty="0"/>
              <a:t> </a:t>
            </a:r>
            <a:r>
              <a:rPr lang="ru-RU" b="1" dirty="0" err="1"/>
              <a:t>вівчарства</a:t>
            </a:r>
            <a:r>
              <a:rPr lang="ru-RU" b="1" dirty="0"/>
              <a:t> на 2003 — 2010 роки», яка </a:t>
            </a:r>
            <a:r>
              <a:rPr lang="ru-RU" b="1" dirty="0" err="1"/>
              <a:t>передбачає</a:t>
            </a:r>
            <a:r>
              <a:rPr lang="ru-RU" b="1" dirty="0"/>
              <a:t> </a:t>
            </a:r>
            <a:r>
              <a:rPr lang="ru-RU" b="1" dirty="0" err="1"/>
              <a:t>дотації</a:t>
            </a:r>
            <a:r>
              <a:rPr lang="ru-RU" b="1" dirty="0"/>
              <a:t> </a:t>
            </a:r>
            <a:r>
              <a:rPr lang="ru-RU" b="1" dirty="0" err="1"/>
              <a:t>дер­жави</a:t>
            </a:r>
            <a:r>
              <a:rPr lang="ru-RU" b="1" dirty="0"/>
              <a:t> на </a:t>
            </a:r>
            <a:r>
              <a:rPr lang="ru-RU" b="1" dirty="0" err="1"/>
              <a:t>розвиток</a:t>
            </a:r>
            <a:r>
              <a:rPr lang="ru-RU" b="1" dirty="0"/>
              <a:t> </a:t>
            </a:r>
            <a:r>
              <a:rPr lang="ru-RU" b="1" dirty="0" err="1"/>
              <a:t>цієї</a:t>
            </a:r>
            <a:r>
              <a:rPr lang="ru-RU" b="1" dirty="0"/>
              <a:t> </a:t>
            </a:r>
            <a:r>
              <a:rPr lang="ru-RU" b="1" dirty="0" err="1"/>
              <a:t>галузі</a:t>
            </a:r>
            <a:r>
              <a:rPr lang="ru-RU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7268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Бджільництво</a:t>
            </a:r>
            <a:endParaRPr lang="ru-RU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107504" y="1484784"/>
            <a:ext cx="8891688" cy="4680520"/>
            <a:chOff x="-863304" y="1772815"/>
            <a:chExt cx="8891688" cy="3749602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8564" y="1772815"/>
              <a:ext cx="4189820" cy="3749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087"/>
            <a:stretch/>
          </p:blipFill>
          <p:spPr bwMode="auto">
            <a:xfrm>
              <a:off x="-863304" y="1772816"/>
              <a:ext cx="4701868" cy="3749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81631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74523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Бджільництво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дуже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добре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розвинена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галузь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сільського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господарства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яка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має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довгу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історію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сягає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Київської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Русі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займає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перше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місце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виробництва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меду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серед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країн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Європи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четверте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місце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серед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всіх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країн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світу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376957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44529" y="207255"/>
            <a:ext cx="507605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початку XX ст.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бджільництво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Україні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розвивалося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у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двох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секторах: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індивідуальному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(приватному) і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колективному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У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зв'язку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колективізацією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сільського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господарства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допущенням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серйозних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помилок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агротехніці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бджільництву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України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завдано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значної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шкоди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його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зведено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нерентабельного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заняття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6114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788" y="188640"/>
            <a:ext cx="828092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/>
              <a:t>Світове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виробництво</a:t>
            </a:r>
            <a:r>
              <a:rPr lang="ru-RU" sz="2000" b="1" dirty="0" smtClean="0"/>
              <a:t> меду становить 1,5 млн тонн на </a:t>
            </a:r>
            <a:r>
              <a:rPr lang="ru-RU" sz="2000" b="1" dirty="0" err="1" smtClean="0"/>
              <a:t>рік</a:t>
            </a:r>
            <a:r>
              <a:rPr lang="ru-RU" sz="2000" b="1" dirty="0" smtClean="0"/>
              <a:t>, і на </a:t>
            </a:r>
            <a:r>
              <a:rPr lang="ru-RU" sz="2000" b="1" dirty="0" err="1" smtClean="0"/>
              <a:t>частку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України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припадає</a:t>
            </a:r>
            <a:r>
              <a:rPr lang="ru-RU" sz="2000" b="1" dirty="0" smtClean="0"/>
              <a:t> 5%. За </a:t>
            </a:r>
            <a:r>
              <a:rPr lang="ru-RU" sz="2000" b="1" dirty="0" err="1" smtClean="0"/>
              <a:t>даними</a:t>
            </a:r>
            <a:r>
              <a:rPr lang="ru-RU" sz="2000" b="1" dirty="0" smtClean="0"/>
              <a:t> </a:t>
            </a:r>
            <a:r>
              <a:rPr lang="en-US" sz="2000" b="1" dirty="0" smtClean="0"/>
              <a:t>FAO, </a:t>
            </a:r>
            <a:r>
              <a:rPr lang="ru-RU" sz="2000" b="1" dirty="0" err="1" smtClean="0"/>
              <a:t>Україна</a:t>
            </a:r>
            <a:r>
              <a:rPr lang="ru-RU" sz="2000" b="1" dirty="0" smtClean="0"/>
              <a:t> з 2008 року </a:t>
            </a:r>
            <a:r>
              <a:rPr lang="ru-RU" sz="2000" b="1" dirty="0" err="1" smtClean="0"/>
              <a:t>займає</a:t>
            </a:r>
            <a:r>
              <a:rPr lang="ru-RU" sz="2000" b="1" dirty="0" smtClean="0"/>
              <a:t> перше </a:t>
            </a:r>
            <a:r>
              <a:rPr lang="ru-RU" sz="2000" b="1" dirty="0" err="1" smtClean="0"/>
              <a:t>місце</a:t>
            </a:r>
            <a:r>
              <a:rPr lang="ru-RU" sz="2000" b="1" dirty="0" smtClean="0"/>
              <a:t> з </a:t>
            </a:r>
            <a:r>
              <a:rPr lang="ru-RU" sz="2000" b="1" dirty="0" err="1" smtClean="0"/>
              <a:t>виробництва</a:t>
            </a:r>
            <a:r>
              <a:rPr lang="ru-RU" sz="2000" b="1" dirty="0" smtClean="0"/>
              <a:t> меду </a:t>
            </a:r>
            <a:r>
              <a:rPr lang="ru-RU" sz="2000" b="1" dirty="0" err="1" smtClean="0"/>
              <a:t>серед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країн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Європи</a:t>
            </a:r>
            <a:r>
              <a:rPr lang="ru-RU" sz="2000" b="1" dirty="0" smtClean="0"/>
              <a:t> (з </a:t>
            </a:r>
            <a:r>
              <a:rPr lang="ru-RU" sz="2000" b="1" dirty="0" err="1" smtClean="0"/>
              <a:t>валовим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збором</a:t>
            </a:r>
            <a:r>
              <a:rPr lang="ru-RU" sz="2000" b="1" dirty="0" smtClean="0"/>
              <a:t> до 75 тис. тонн) і </a:t>
            </a:r>
            <a:r>
              <a:rPr lang="ru-RU" sz="2000" b="1" dirty="0" err="1" smtClean="0"/>
              <a:t>четверте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після</a:t>
            </a:r>
            <a:r>
              <a:rPr lang="ru-RU" sz="2000" b="1" dirty="0" smtClean="0"/>
              <a:t> таких </a:t>
            </a:r>
            <a:r>
              <a:rPr lang="ru-RU" sz="2000" b="1" dirty="0" err="1" smtClean="0"/>
              <a:t>світових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лідерів</a:t>
            </a:r>
            <a:r>
              <a:rPr lang="ru-RU" sz="2000" b="1" dirty="0" smtClean="0"/>
              <a:t>, як Китай (367 тис. тонн), </a:t>
            </a:r>
            <a:r>
              <a:rPr lang="ru-RU" sz="2000" b="1" dirty="0" err="1" smtClean="0"/>
              <a:t>Туреччина</a:t>
            </a:r>
            <a:r>
              <a:rPr lang="ru-RU" sz="2000" b="1" dirty="0" smtClean="0"/>
              <a:t> (81,4 тис. тонн) і Аргентина (81 тис. тонн).[9] </a:t>
            </a:r>
            <a:r>
              <a:rPr lang="ru-RU" sz="2000" b="1" dirty="0" err="1" smtClean="0"/>
              <a:t>Усього</a:t>
            </a:r>
            <a:r>
              <a:rPr lang="ru-RU" sz="2000" b="1" dirty="0" smtClean="0"/>
              <a:t> людей, </a:t>
            </a:r>
            <a:r>
              <a:rPr lang="ru-RU" sz="2000" b="1" dirty="0" err="1" smtClean="0"/>
              <a:t>які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займаються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розведенням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бджіл</a:t>
            </a:r>
            <a:r>
              <a:rPr lang="ru-RU" sz="2000" b="1" dirty="0" smtClean="0"/>
              <a:t> і </a:t>
            </a:r>
            <a:r>
              <a:rPr lang="ru-RU" sz="2000" b="1" dirty="0" err="1" smtClean="0"/>
              <a:t>виробництвом</a:t>
            </a:r>
            <a:r>
              <a:rPr lang="ru-RU" sz="2000" b="1" dirty="0" smtClean="0"/>
              <a:t> меду, </a:t>
            </a:r>
            <a:r>
              <a:rPr lang="ru-RU" sz="2000" b="1" dirty="0" err="1" smtClean="0"/>
              <a:t>близько</a:t>
            </a:r>
            <a:r>
              <a:rPr lang="ru-RU" sz="2000" b="1" dirty="0" smtClean="0"/>
              <a:t> 700 тис. — </a:t>
            </a:r>
            <a:r>
              <a:rPr lang="ru-RU" sz="2000" b="1" dirty="0" err="1" smtClean="0"/>
              <a:t>півтора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відсотка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від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населення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країни</a:t>
            </a:r>
            <a:r>
              <a:rPr lang="ru-RU" sz="2000" b="1" dirty="0" smtClean="0"/>
              <a:t>.</a:t>
            </a:r>
          </a:p>
          <a:p>
            <a:r>
              <a:rPr lang="ru-RU" sz="2000" b="1" dirty="0" err="1" smtClean="0"/>
              <a:t>Споживання</a:t>
            </a:r>
            <a:r>
              <a:rPr lang="ru-RU" sz="2000" b="1" dirty="0" smtClean="0"/>
              <a:t> меду в </a:t>
            </a:r>
            <a:r>
              <a:rPr lang="ru-RU" sz="2000" b="1" dirty="0" err="1" smtClean="0"/>
              <a:t>Україні</a:t>
            </a:r>
            <a:r>
              <a:rPr lang="ru-RU" sz="2000" b="1" dirty="0" smtClean="0"/>
              <a:t> 1,2 кг на </a:t>
            </a:r>
            <a:r>
              <a:rPr lang="ru-RU" sz="2000" b="1" dirty="0" err="1" smtClean="0"/>
              <a:t>рік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що</a:t>
            </a:r>
            <a:r>
              <a:rPr lang="ru-RU" sz="2000" b="1" dirty="0" smtClean="0"/>
              <a:t> є одним з </a:t>
            </a:r>
            <a:r>
              <a:rPr lang="ru-RU" sz="2000" b="1" dirty="0" err="1" smtClean="0"/>
              <a:t>найвищих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показників</a:t>
            </a:r>
            <a:r>
              <a:rPr lang="ru-RU" sz="2000" b="1" dirty="0" smtClean="0"/>
              <a:t> у </a:t>
            </a:r>
            <a:r>
              <a:rPr lang="ru-RU" sz="2000" b="1" dirty="0" err="1" smtClean="0"/>
              <a:t>світі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Серед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лідерів</a:t>
            </a:r>
            <a:r>
              <a:rPr lang="ru-RU" sz="2000" b="1" dirty="0" smtClean="0"/>
              <a:t> є </a:t>
            </a:r>
            <a:r>
              <a:rPr lang="ru-RU" sz="2000" b="1" dirty="0" err="1" smtClean="0"/>
              <a:t>також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Австралія</a:t>
            </a:r>
            <a:r>
              <a:rPr lang="ru-RU" sz="2000" b="1" dirty="0" smtClean="0"/>
              <a:t> (1,6 кг на </a:t>
            </a:r>
            <a:r>
              <a:rPr lang="ru-RU" sz="2000" b="1" dirty="0" err="1" smtClean="0"/>
              <a:t>рік</a:t>
            </a:r>
            <a:r>
              <a:rPr lang="ru-RU" sz="2000" b="1" dirty="0" smtClean="0"/>
              <a:t>), </a:t>
            </a:r>
            <a:r>
              <a:rPr lang="ru-RU" sz="2000" b="1" dirty="0" err="1" smtClean="0"/>
              <a:t>Греція</a:t>
            </a:r>
            <a:r>
              <a:rPr lang="ru-RU" sz="2000" b="1" dirty="0" smtClean="0"/>
              <a:t> (1,4) та </a:t>
            </a:r>
            <a:r>
              <a:rPr lang="ru-RU" sz="2000" b="1" dirty="0" err="1" smtClean="0"/>
              <a:t>Німеччина</a:t>
            </a:r>
            <a:r>
              <a:rPr lang="ru-RU" sz="2000" b="1" dirty="0" smtClean="0"/>
              <a:t> (1,1 кг).</a:t>
            </a:r>
          </a:p>
          <a:p>
            <a:r>
              <a:rPr lang="ru-RU" sz="2000" b="1" dirty="0" smtClean="0"/>
              <a:t>22 лютого 2000 року Президент </a:t>
            </a:r>
            <a:r>
              <a:rPr lang="ru-RU" sz="2000" b="1" dirty="0" err="1" smtClean="0"/>
              <a:t>України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Леонід</a:t>
            </a:r>
            <a:r>
              <a:rPr lang="ru-RU" sz="2000" b="1" dirty="0" smtClean="0"/>
              <a:t> Кучма </a:t>
            </a:r>
            <a:r>
              <a:rPr lang="ru-RU" sz="2000" b="1" dirty="0" err="1" smtClean="0"/>
              <a:t>підписав</a:t>
            </a:r>
            <a:r>
              <a:rPr lang="ru-RU" sz="2000" b="1" dirty="0" smtClean="0"/>
              <a:t> Закон </a:t>
            </a:r>
            <a:r>
              <a:rPr lang="ru-RU" sz="2000" b="1" dirty="0" err="1" smtClean="0"/>
              <a:t>України</a:t>
            </a:r>
            <a:r>
              <a:rPr lang="ru-RU" sz="2000" b="1" dirty="0" smtClean="0"/>
              <a:t> «Про </a:t>
            </a:r>
            <a:r>
              <a:rPr lang="ru-RU" sz="2000" b="1" dirty="0" err="1" smtClean="0"/>
              <a:t>бджільництво</a:t>
            </a:r>
            <a:r>
              <a:rPr lang="ru-RU" sz="2000" b="1" dirty="0" smtClean="0"/>
              <a:t>».. </a:t>
            </a:r>
            <a:endParaRPr lang="ru-RU" sz="20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69" y="4282068"/>
            <a:ext cx="3695618" cy="2575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6" b="18827"/>
          <a:stretch/>
        </p:blipFill>
        <p:spPr bwMode="auto">
          <a:xfrm>
            <a:off x="3890080" y="4282069"/>
            <a:ext cx="2494021" cy="2575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101" y="4282068"/>
            <a:ext cx="2759899" cy="264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2199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65</TotalTime>
  <Words>651</Words>
  <Application>Microsoft Office PowerPoint</Application>
  <PresentationFormat>Экран (4:3)</PresentationFormat>
  <Paragraphs>37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Сетка</vt:lpstr>
      <vt:lpstr>Тваринництво України</vt:lpstr>
      <vt:lpstr>Презентация PowerPoint</vt:lpstr>
      <vt:lpstr>Вівчарство</vt:lpstr>
      <vt:lpstr>Презентация PowerPoint</vt:lpstr>
      <vt:lpstr>Презентация PowerPoint</vt:lpstr>
      <vt:lpstr>Бджільництво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Тваринництво України</dc:title>
  <dc:creator>Оксана</dc:creator>
  <cp:lastModifiedBy>Оксана</cp:lastModifiedBy>
  <cp:revision>7</cp:revision>
  <dcterms:created xsi:type="dcterms:W3CDTF">2014-01-26T09:41:00Z</dcterms:created>
  <dcterms:modified xsi:type="dcterms:W3CDTF">2014-01-26T10:46:41Z</dcterms:modified>
</cp:coreProperties>
</file>