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2" r:id="rId4"/>
    <p:sldId id="271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48" y="-24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t>24.04.2014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t>24.04.2014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а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24.04.2014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noProof="0" smtClean="0"/>
              <a:pPr/>
              <a:t>24.04.2014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&#1055;&#1086;&#1083;&#1100;&#1079;&#1086;&#1074;&#1072;&#1090;&#1077;&#1083;&#1100;\Desktop\&#1090;&#1091;&#1087;&#1086;%20&#1075;&#1077;&#1086;&#1088;&#1072;&#1092;&#1080;&#1103;\5883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0" i="0" baseline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КАнада</a:t>
            </a:r>
            <a:endParaRPr lang="ru-RU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smtClean="0">
                <a:solidFill>
                  <a:srgbClr val="545454"/>
                </a:solidFill>
              </a:rPr>
              <a:t>Общая характеристика</a:t>
            </a:r>
            <a:endParaRPr lang="ru-RU" sz="2000" b="0" i="0" dirty="0">
              <a:solidFill>
                <a:srgbClr val="5454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40652"/>
            <a:ext cx="3584408" cy="179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33">
            <a:off x="5775127" y="1608314"/>
            <a:ext cx="5824652" cy="291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590">
            <a:off x="-1608525" y="-744748"/>
            <a:ext cx="16117514" cy="805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Металлургия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2276872"/>
            <a:ext cx="10585176" cy="5157192"/>
          </a:xfrm>
        </p:spPr>
        <p:txBody>
          <a:bodyPr>
            <a:normAutofit/>
          </a:bodyPr>
          <a:lstStyle/>
          <a:p>
            <a:r>
              <a:rPr lang="ru-RU"/>
              <a:t>Снижение темпов развития черной </a:t>
            </a:r>
            <a:r>
              <a:rPr lang="ru-RU"/>
              <a:t>металлургии </a:t>
            </a:r>
            <a:endParaRPr lang="ru-RU" smtClean="0"/>
          </a:p>
          <a:p>
            <a:r>
              <a:rPr lang="ru-RU"/>
              <a:t>Экспортное значение цветной металлургии, ведущие места по производству кобальта, меди, цинка, </a:t>
            </a:r>
            <a:r>
              <a:rPr lang="ru-RU"/>
              <a:t>никеля </a:t>
            </a:r>
            <a:endParaRPr lang="ru-RU" smtClean="0"/>
          </a:p>
          <a:p>
            <a:r>
              <a:rPr lang="ru-RU"/>
              <a:t>Алюминиевая промышленность на дешевых энергоресурсах и импортных </a:t>
            </a:r>
            <a:r>
              <a:rPr lang="ru-RU"/>
              <a:t>бокситах </a:t>
            </a:r>
            <a:endParaRPr lang="ru-RU" smtClean="0"/>
          </a:p>
          <a:p>
            <a:r>
              <a:rPr lang="ru-RU"/>
              <a:t>Выплавка редкоземельных металлов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64" y="-3648"/>
            <a:ext cx="6340846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65" y="2834908"/>
            <a:ext cx="6800481" cy="4635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99" y="-791886"/>
            <a:ext cx="6696744" cy="4361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8" y="3540024"/>
            <a:ext cx="5553223" cy="34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-243408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Машиностроение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412776"/>
            <a:ext cx="6480720" cy="5832648"/>
          </a:xfrm>
        </p:spPr>
        <p:txBody>
          <a:bodyPr>
            <a:normAutofit/>
          </a:bodyPr>
          <a:lstStyle/>
          <a:p>
            <a:r>
              <a:rPr lang="ru-RU"/>
              <a:t>Транспортное (автомобили, самолеты, тепловозы, суда, снегоходы) и сельскохозяйственное, производство оборудования для лесной, бумажной, </a:t>
            </a:r>
            <a:r>
              <a:rPr lang="ru-RU"/>
              <a:t>горнодобывающей </a:t>
            </a:r>
            <a:r>
              <a:rPr lang="ru-RU"/>
              <a:t>промышленности. Высокоразвитым является автомобильное (более 2 млн автомашин), сельскохозяйственное и энергетическое машиностроение, расположенном в Торонто, Монреале, Гамильтоне, Винсори, Оттаве, Галифаксе, Ванкувере.</a:t>
            </a:r>
            <a:br>
              <a:rPr lang="ru-RU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48" y="836711"/>
            <a:ext cx="4657988" cy="279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69" y="4005064"/>
            <a:ext cx="4601056" cy="23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0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Химическая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786509"/>
            <a:ext cx="10585176" cy="5157192"/>
          </a:xfrm>
        </p:spPr>
        <p:txBody>
          <a:bodyPr>
            <a:normAutofit/>
          </a:bodyPr>
          <a:lstStyle/>
          <a:p>
            <a:r>
              <a:rPr lang="ru-RU" smtClean="0"/>
              <a:t>2-е </a:t>
            </a:r>
            <a:r>
              <a:rPr lang="ru-RU"/>
              <a:t>место в мире по производству </a:t>
            </a:r>
            <a:r>
              <a:rPr lang="ru-RU"/>
              <a:t>калийных </a:t>
            </a:r>
            <a:r>
              <a:rPr lang="ru-RU" smtClean="0"/>
              <a:t>удобрений</a:t>
            </a:r>
          </a:p>
          <a:p>
            <a:r>
              <a:rPr lang="ru-RU"/>
              <a:t>Производство взрывчатых веществ, фармацевтических препаратов, синтетических и полимерных материалов, органических химикатов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3591018"/>
            <a:ext cx="3744416" cy="281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45" y="359101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2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Сельское хозяйство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2276872"/>
            <a:ext cx="10585176" cy="5157192"/>
          </a:xfrm>
        </p:spPr>
        <p:txBody>
          <a:bodyPr>
            <a:normAutofit/>
          </a:bodyPr>
          <a:lstStyle/>
          <a:p>
            <a:r>
              <a:rPr lang="ru-RU" smtClean="0"/>
              <a:t>сельские хозяйство </a:t>
            </a:r>
            <a:r>
              <a:rPr lang="ru-RU"/>
              <a:t>- высокоразвитая </a:t>
            </a:r>
            <a:r>
              <a:rPr lang="ru-RU"/>
              <a:t>отрасль </a:t>
            </a:r>
            <a:r>
              <a:rPr lang="ru-RU" smtClean="0"/>
              <a:t>экономики</a:t>
            </a:r>
          </a:p>
          <a:p>
            <a:r>
              <a:rPr lang="ru-RU"/>
              <a:t>Основной производитель сельскохозяйственной продукции - высокотоварные фермерские хозяйства, характеризуются современным уровнем механизации и эффективной </a:t>
            </a:r>
            <a:r>
              <a:rPr lang="ru-RU"/>
              <a:t>специализации </a:t>
            </a:r>
            <a:endParaRPr lang="ru-RU" smtClean="0"/>
          </a:p>
          <a:p>
            <a:r>
              <a:rPr lang="ru-RU"/>
              <a:t>Более половины продукции сельского хозяйства поступает на мировой рынок </a:t>
            </a:r>
          </a:p>
        </p:txBody>
      </p:sp>
    </p:spTree>
    <p:extLst>
      <p:ext uri="{BB962C8B-B14F-4D97-AF65-F5344CB8AC3E}">
        <p14:creationId xmlns:p14="http://schemas.microsoft.com/office/powerpoint/2010/main" val="17709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Животноводство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916832"/>
            <a:ext cx="6480720" cy="7344816"/>
          </a:xfrm>
        </p:spPr>
        <p:txBody>
          <a:bodyPr>
            <a:normAutofit/>
          </a:bodyPr>
          <a:lstStyle/>
          <a:p>
            <a:r>
              <a:rPr lang="ru-RU"/>
              <a:t>Основная специализация - молочно-мясное животноводство с высоким уровнем использования концентрированных кормов и лугопастбищного </a:t>
            </a:r>
            <a:r>
              <a:rPr lang="ru-RU"/>
              <a:t>кормопроизводства </a:t>
            </a:r>
            <a:endParaRPr lang="ru-RU" smtClean="0"/>
          </a:p>
          <a:p>
            <a:r>
              <a:rPr lang="ru-RU"/>
              <a:t>Свиноводство </a:t>
            </a:r>
            <a:endParaRPr lang="ru-RU" smtClean="0"/>
          </a:p>
          <a:p>
            <a:r>
              <a:rPr lang="ru-RU"/>
              <a:t>Птицеводство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404664"/>
            <a:ext cx="43539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40" y="3545632"/>
            <a:ext cx="4248472" cy="297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8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2" y="4337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Растениеводство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628800"/>
            <a:ext cx="7488832" cy="7920880"/>
          </a:xfrm>
        </p:spPr>
        <p:txBody>
          <a:bodyPr>
            <a:normAutofit/>
          </a:bodyPr>
          <a:lstStyle/>
          <a:p>
            <a:r>
              <a:rPr lang="ru-RU"/>
              <a:t>Зерновые: пшеница, ячмень (2-е место в мире по экспорту), </a:t>
            </a:r>
            <a:r>
              <a:rPr lang="ru-RU"/>
              <a:t>кукуруза </a:t>
            </a:r>
            <a:endParaRPr lang="ru-RU" smtClean="0"/>
          </a:p>
          <a:p>
            <a:r>
              <a:rPr lang="ru-RU"/>
              <a:t>Технические: соевые, бобы, рапс, </a:t>
            </a:r>
            <a:r>
              <a:rPr lang="ru-RU"/>
              <a:t>сахарную </a:t>
            </a:r>
            <a:r>
              <a:rPr lang="ru-RU" smtClean="0"/>
              <a:t>свеклу</a:t>
            </a:r>
          </a:p>
          <a:p>
            <a:r>
              <a:rPr lang="ru-RU"/>
              <a:t>Овощеводство </a:t>
            </a:r>
            <a:endParaRPr lang="ru-RU" smtClean="0"/>
          </a:p>
          <a:p>
            <a:r>
              <a:rPr lang="ru-RU"/>
              <a:t>Садоводство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8" b="11174"/>
          <a:stretch/>
        </p:blipFill>
        <p:spPr>
          <a:xfrm>
            <a:off x="7851157" y="1090864"/>
            <a:ext cx="4047347" cy="226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"/>
          <a:stretch/>
        </p:blipFill>
        <p:spPr>
          <a:xfrm>
            <a:off x="7846883" y="3717031"/>
            <a:ext cx="4051621" cy="254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Транспорт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700808"/>
            <a:ext cx="10585176" cy="5157192"/>
          </a:xfrm>
        </p:spPr>
        <p:txBody>
          <a:bodyPr>
            <a:normAutofit/>
          </a:bodyPr>
          <a:lstStyle/>
          <a:p>
            <a:r>
              <a:rPr lang="ru-RU" b="1"/>
              <a:t>Железнодорожный</a:t>
            </a:r>
            <a:r>
              <a:rPr lang="ru-RU"/>
              <a:t> (1-е место по грузоперевозкам; связывает районы добычи сырья с районами ее переработки</a:t>
            </a:r>
            <a:r>
              <a:rPr lang="ru-RU"/>
              <a:t>) </a:t>
            </a:r>
            <a:endParaRPr lang="ru-RU" smtClean="0"/>
          </a:p>
          <a:p>
            <a:r>
              <a:rPr lang="ru-RU" b="1"/>
              <a:t>Автомобильный</a:t>
            </a:r>
            <a:r>
              <a:rPr lang="ru-RU"/>
              <a:t> (1-е место по пассажироперевозкам; по протяженности дорог и количеству автомобилей на одного жителя занимает одно из первых мест в мире</a:t>
            </a:r>
            <a:r>
              <a:rPr lang="ru-RU"/>
              <a:t>) </a:t>
            </a:r>
            <a:endParaRPr lang="ru-RU" smtClean="0"/>
          </a:p>
          <a:p>
            <a:r>
              <a:rPr lang="ru-RU" b="1"/>
              <a:t>Трубопроводный</a:t>
            </a:r>
            <a:r>
              <a:rPr lang="ru-RU"/>
              <a:t> (около 30% общего товарооборота, по протяженности нефтепроводов занимает 3-е место в мире</a:t>
            </a:r>
            <a:r>
              <a:rPr lang="ru-RU"/>
              <a:t>) </a:t>
            </a:r>
            <a:endParaRPr lang="ru-RU" smtClean="0"/>
          </a:p>
          <a:p>
            <a:r>
              <a:rPr lang="ru-RU" b="1"/>
              <a:t>Морской</a:t>
            </a:r>
            <a:r>
              <a:rPr lang="ru-RU"/>
              <a:t> (25% грузооборота страны, большинство перевозок осуществляется иностранными судами</a:t>
            </a:r>
            <a:r>
              <a:rPr lang="ru-RU"/>
              <a:t>) </a:t>
            </a:r>
            <a:endParaRPr lang="ru-RU" smtClean="0"/>
          </a:p>
          <a:p>
            <a:r>
              <a:rPr lang="ru-RU" b="1" smtClean="0"/>
              <a:t>Воздушный</a:t>
            </a:r>
            <a:r>
              <a:rPr lang="ru-RU" smtClean="0"/>
              <a:t> </a:t>
            </a:r>
            <a:r>
              <a:rPr lang="ru-RU"/>
              <a:t>(широко используется как для внутренних, так и для внешних пассажироперевозок)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"/>
          <a:stretch/>
        </p:blipFill>
        <p:spPr>
          <a:xfrm>
            <a:off x="1125860" y="304111"/>
            <a:ext cx="4854402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62" y="304111"/>
            <a:ext cx="4760143" cy="3168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472462"/>
            <a:ext cx="4854402" cy="3232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r="3977"/>
          <a:stretch/>
        </p:blipFill>
        <p:spPr>
          <a:xfrm>
            <a:off x="5980262" y="3472462"/>
            <a:ext cx="4760143" cy="32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5820" y="260648"/>
            <a:ext cx="9753600" cy="132556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mtClean="0"/>
              <a:t>Общие сведения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93812" y="1844824"/>
                <a:ext cx="9753600" cy="4343400"/>
              </a:xfrm>
            </p:spPr>
            <p:txBody>
              <a:bodyPr/>
              <a:lstStyle/>
              <a:p>
                <a:pPr>
                  <a:buClr>
                    <a:srgbClr val="545454"/>
                  </a:buClr>
                  <a:buFont typeface="Arial"/>
                  <a:buChar char="•"/>
                </a:pPr>
                <a:r>
                  <a:rPr lang="ru-RU" sz="2400" b="0" i="0" smtClean="0">
                    <a:solidFill>
                      <a:srgbClr val="545454"/>
                    </a:solidFill>
                    <a:latin typeface="Century Gothic"/>
                    <a:ea typeface="+mn-ea"/>
                    <a:cs typeface="+mn-cs"/>
                  </a:rPr>
                  <a:t>Площадь - </a:t>
                </a:r>
                <a:r>
                  <a:rPr lang="ru-RU"/>
                  <a:t>9 </a:t>
                </a:r>
                <a:r>
                  <a:rPr lang="ru-RU"/>
                  <a:t>970 </a:t>
                </a:r>
                <a:r>
                  <a:rPr lang="ru-RU" smtClean="0"/>
                  <a:t>610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0" smtClean="0"/>
                          <m:t>км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b="0" i="0" smtClean="0">
                  <a:solidFill>
                    <a:srgbClr val="545454"/>
                  </a:solidFill>
                  <a:latin typeface="Century Gothic"/>
                  <a:ea typeface="+mn-ea"/>
                  <a:cs typeface="+mn-cs"/>
                </a:endParaRPr>
              </a:p>
              <a:p>
                <a:pPr>
                  <a:buClr>
                    <a:srgbClr val="545454"/>
                  </a:buClr>
                  <a:buFont typeface="Arial"/>
                  <a:buChar char="•"/>
                </a:pPr>
                <a:r>
                  <a:rPr lang="ru-RU" smtClean="0">
                    <a:solidFill>
                      <a:srgbClr val="545454"/>
                    </a:solidFill>
                    <a:latin typeface="Century Gothic"/>
                  </a:rPr>
                  <a:t>Население – 31,3 млн. человек</a:t>
                </a:r>
              </a:p>
              <a:p>
                <a:pPr>
                  <a:buClr>
                    <a:srgbClr val="545454"/>
                  </a:buClr>
                  <a:buFont typeface="Arial"/>
                  <a:buChar char="•"/>
                </a:pPr>
                <a:r>
                  <a:rPr lang="ru-RU" smtClean="0">
                    <a:solidFill>
                      <a:srgbClr val="545454"/>
                    </a:solidFill>
                    <a:latin typeface="Century Gothic"/>
                  </a:rPr>
                  <a:t>Столица – Оттава</a:t>
                </a:r>
              </a:p>
              <a:p>
                <a:pPr>
                  <a:buClr>
                    <a:srgbClr val="545454"/>
                  </a:buClr>
                  <a:buFont typeface="Arial"/>
                  <a:buChar char="•"/>
                </a:pPr>
                <a:r>
                  <a:rPr lang="ru-RU" sz="2400" b="0" i="0" smtClean="0">
                    <a:solidFill>
                      <a:srgbClr val="545454"/>
                    </a:solidFill>
                    <a:latin typeface="Century Gothic"/>
                    <a:ea typeface="+mn-ea"/>
                    <a:cs typeface="+mn-cs"/>
                  </a:rPr>
                  <a:t>Гос. строй – конституционная монархия</a:t>
                </a:r>
              </a:p>
              <a:p>
                <a:pPr>
                  <a:buClr>
                    <a:srgbClr val="545454"/>
                  </a:buClr>
                  <a:buFont typeface="Arial"/>
                  <a:buChar char="•"/>
                </a:pPr>
                <a:r>
                  <a:rPr lang="ru-RU" smtClean="0">
                    <a:solidFill>
                      <a:srgbClr val="545454"/>
                    </a:solidFill>
                    <a:latin typeface="Century Gothic"/>
                  </a:rPr>
                  <a:t>Денежная единица – канадский доллар</a:t>
                </a:r>
              </a:p>
              <a:p>
                <a:pPr>
                  <a:buClr>
                    <a:srgbClr val="545454"/>
                  </a:buClr>
                  <a:buFont typeface="Arial"/>
                  <a:buChar char="•"/>
                </a:pPr>
                <a:r>
                  <a:rPr lang="ru-RU" sz="2400" b="0" i="0" smtClean="0">
                    <a:solidFill>
                      <a:srgbClr val="545454"/>
                    </a:solidFill>
                    <a:latin typeface="Century Gothic"/>
                    <a:ea typeface="+mn-ea"/>
                    <a:cs typeface="+mn-cs"/>
                  </a:rPr>
                  <a:t>Официальные языки – английский, французский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812" y="1844824"/>
                <a:ext cx="9753600" cy="4343400"/>
              </a:xfrm>
              <a:blipFill rotWithShape="1">
                <a:blip r:embed="rId3"/>
                <a:stretch>
                  <a:fillRect t="-1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12" y="980728"/>
            <a:ext cx="3243906" cy="162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2830343"/>
            <a:ext cx="2683082" cy="360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Экономико-географическое положение  государства</a:t>
            </a:r>
            <a:endParaRPr lang="ru-RU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844824"/>
            <a:ext cx="6460974" cy="4408512"/>
          </a:xfrm>
        </p:spPr>
        <p:txBody>
          <a:bodyPr/>
          <a:lstStyle/>
          <a:p>
            <a:r>
              <a:rPr lang="ru-RU"/>
              <a:t>Канада </a:t>
            </a:r>
            <a:r>
              <a:rPr lang="ru-RU"/>
              <a:t>расположена </a:t>
            </a:r>
            <a:r>
              <a:rPr lang="ru-RU" smtClean="0"/>
              <a:t>севернее США</a:t>
            </a:r>
            <a:r>
              <a:rPr lang="ru-RU"/>
              <a:t>, между Атлантическим и Тихим океанами. С запада на восток она достигает 7 700 км, а с севера на юг - 4 600 км. Почти 90% всего населения Канады живут в пределах 160 км от границы с США</a:t>
            </a:r>
            <a:r>
              <a:rPr lang="ru-RU"/>
              <a:t>. </a:t>
            </a:r>
            <a:endParaRPr lang="ru-RU" smtClean="0"/>
          </a:p>
          <a:p>
            <a:r>
              <a:rPr lang="ru-RU"/>
              <a:t>Большая часть территории расположена в холодных поясах - арктическом и субарктическом, юг - в </a:t>
            </a:r>
            <a:r>
              <a:rPr lang="ru-RU"/>
              <a:t>умеренном </a:t>
            </a:r>
            <a:r>
              <a:rPr lang="ru-RU" smtClean="0"/>
              <a:t>поясе.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700808"/>
            <a:ext cx="471080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6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baseline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Рельеф</a:t>
            </a:r>
            <a:r>
              <a:rPr lang="ru-RU" sz="4000" b="0" i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и климат</a:t>
            </a:r>
            <a:endParaRPr lang="ru-RU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484784"/>
            <a:ext cx="6696744" cy="6552728"/>
          </a:xfrm>
        </p:spPr>
        <p:txBody>
          <a:bodyPr>
            <a:normAutofit/>
          </a:bodyPr>
          <a:lstStyle/>
          <a:p>
            <a:r>
              <a:rPr lang="ru-RU" b="1" smtClean="0"/>
              <a:t>Рельеф</a:t>
            </a:r>
            <a:r>
              <a:rPr lang="ru-RU" smtClean="0"/>
              <a:t>:</a:t>
            </a:r>
          </a:p>
          <a:p>
            <a:pPr marL="45720" indent="0">
              <a:buNone/>
            </a:pPr>
            <a:r>
              <a:rPr lang="ru-RU" smtClean="0"/>
              <a:t> - равнины </a:t>
            </a:r>
            <a:r>
              <a:rPr lang="ru-RU"/>
              <a:t>- холмистые, расчлененные (Лаврентийская возвышенность, Центральные равнины</a:t>
            </a:r>
            <a:r>
              <a:rPr lang="ru-RU"/>
              <a:t>) </a:t>
            </a:r>
            <a:endParaRPr lang="ru-RU" smtClean="0"/>
          </a:p>
          <a:p>
            <a:pPr marL="45720" indent="0">
              <a:buNone/>
            </a:pPr>
            <a:r>
              <a:rPr lang="ru-RU"/>
              <a:t> - 50% территории занимают Скалистые горы и Кордильеры (молодые) </a:t>
            </a:r>
          </a:p>
          <a:p>
            <a:r>
              <a:rPr lang="ru-RU" b="1"/>
              <a:t>Климат</a:t>
            </a:r>
            <a:r>
              <a:rPr lang="ru-RU" smtClean="0"/>
              <a:t>:</a:t>
            </a:r>
          </a:p>
          <a:p>
            <a:pPr marL="45720" indent="0">
              <a:buNone/>
            </a:pPr>
            <a:r>
              <a:rPr lang="ru-RU"/>
              <a:t> - На севере - холодный арктический, на </a:t>
            </a:r>
            <a:r>
              <a:rPr lang="ru-RU"/>
              <a:t>юге </a:t>
            </a:r>
            <a:r>
              <a:rPr lang="ru-RU" smtClean="0"/>
              <a:t>– умеренный</a:t>
            </a:r>
          </a:p>
          <a:p>
            <a:pPr marL="45720" indent="0">
              <a:buNone/>
            </a:pPr>
            <a:r>
              <a:rPr lang="ru-RU"/>
              <a:t> </a:t>
            </a:r>
            <a:r>
              <a:rPr lang="ru-RU"/>
              <a:t>- Средняя температура января: -35 С (север), -20 С (юг) июля: +4 ... +7 С и +16 ... +18 С </a:t>
            </a:r>
            <a:r>
              <a:rPr lang="ru-RU"/>
              <a:t>соответственно </a:t>
            </a:r>
            <a:endParaRPr lang="ru-RU" smtClean="0"/>
          </a:p>
          <a:p>
            <a:pPr marL="45720" indent="0">
              <a:buNone/>
            </a:pPr>
            <a:r>
              <a:rPr lang="ru-RU" smtClean="0"/>
              <a:t>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836712"/>
            <a:ext cx="4104456" cy="273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96" y="3789039"/>
            <a:ext cx="4062047" cy="270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4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baseline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Природные</a:t>
            </a:r>
            <a:r>
              <a:rPr lang="ru-RU" sz="4000" b="0" i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ресурсы</a:t>
            </a:r>
            <a:endParaRPr lang="ru-RU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700808"/>
            <a:ext cx="10585176" cy="5157192"/>
          </a:xfrm>
        </p:spPr>
        <p:txBody>
          <a:bodyPr>
            <a:normAutofit/>
          </a:bodyPr>
          <a:lstStyle/>
          <a:p>
            <a:r>
              <a:rPr lang="ru-RU" b="1" smtClean="0"/>
              <a:t>Минеральные. </a:t>
            </a:r>
            <a:r>
              <a:rPr lang="ru-RU" smtClean="0"/>
              <a:t>Нефть</a:t>
            </a:r>
            <a:r>
              <a:rPr lang="ru-RU"/>
              <a:t>, природный газ, каменный уголь; 1/3 мировых запасов железных руд, меди, титана; 2/3 - запасов никеля и цинка, 2/5 - урана и </a:t>
            </a:r>
            <a:r>
              <a:rPr lang="ru-RU"/>
              <a:t>свинца </a:t>
            </a:r>
            <a:endParaRPr lang="ru-RU" smtClean="0"/>
          </a:p>
          <a:p>
            <a:r>
              <a:rPr lang="ru-RU" b="1" smtClean="0"/>
              <a:t>Водные</a:t>
            </a:r>
            <a:r>
              <a:rPr lang="ru-RU" b="1"/>
              <a:t>.</a:t>
            </a:r>
            <a:r>
              <a:rPr lang="ru-RU" smtClean="0"/>
              <a:t> Густая </a:t>
            </a:r>
            <a:r>
              <a:rPr lang="ru-RU"/>
              <a:t>речная сеть, крупнейшие реки - Макензи, Нельсон, Св. Лаврентия, много </a:t>
            </a:r>
            <a:r>
              <a:rPr lang="ru-RU"/>
              <a:t>озер </a:t>
            </a:r>
            <a:endParaRPr lang="ru-RU" smtClean="0"/>
          </a:p>
          <a:p>
            <a:r>
              <a:rPr lang="ru-RU" b="1" smtClean="0"/>
              <a:t>Земельные. </a:t>
            </a:r>
            <a:r>
              <a:rPr lang="ru-RU"/>
              <a:t>Только 15% территории пригодны для земледелия; почвы: серые лесные, черноземы, </a:t>
            </a:r>
            <a:r>
              <a:rPr lang="ru-RU"/>
              <a:t>каштановые </a:t>
            </a:r>
            <a:endParaRPr lang="ru-RU" smtClean="0"/>
          </a:p>
          <a:p>
            <a:r>
              <a:rPr lang="ru-RU" b="1" smtClean="0"/>
              <a:t>Лесные. </a:t>
            </a:r>
            <a:r>
              <a:rPr lang="ru-RU"/>
              <a:t>Хвойные и лиственные леса занимают 33% территории (19% мировых запасов) </a:t>
            </a:r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412" y="6007"/>
            <a:ext cx="7040783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55" y="0"/>
            <a:ext cx="7054945" cy="3966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r="4"/>
          <a:stretch/>
        </p:blipFill>
        <p:spPr>
          <a:xfrm>
            <a:off x="-98049" y="3818020"/>
            <a:ext cx="6120453" cy="3694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3818020"/>
            <a:ext cx="6768752" cy="42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baseline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Население</a:t>
            </a:r>
            <a:endParaRPr lang="ru-RU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700808"/>
            <a:ext cx="10585176" cy="5157192"/>
          </a:xfrm>
        </p:spPr>
        <p:txBody>
          <a:bodyPr>
            <a:normAutofit/>
          </a:bodyPr>
          <a:lstStyle/>
          <a:p>
            <a:r>
              <a:rPr lang="ru-RU"/>
              <a:t>Плотность - 3,1 чел. / Км </a:t>
            </a:r>
            <a:r>
              <a:rPr lang="ru-RU" baseline="30000"/>
              <a:t>2</a:t>
            </a:r>
            <a:r>
              <a:rPr lang="ru-RU"/>
              <a:t> (184-е место</a:t>
            </a:r>
            <a:r>
              <a:rPr lang="ru-RU"/>
              <a:t>) </a:t>
            </a:r>
            <a:endParaRPr lang="ru-RU" smtClean="0"/>
          </a:p>
          <a:p>
            <a:r>
              <a:rPr lang="ru-RU" smtClean="0"/>
              <a:t>Рождаемость </a:t>
            </a:r>
            <a:r>
              <a:rPr lang="ru-RU"/>
              <a:t>- 11,4 </a:t>
            </a:r>
            <a:r>
              <a:rPr lang="ru-RU"/>
              <a:t>‰ </a:t>
            </a:r>
            <a:endParaRPr lang="ru-RU" smtClean="0"/>
          </a:p>
          <a:p>
            <a:r>
              <a:rPr lang="ru-RU" smtClean="0"/>
              <a:t>Смертность </a:t>
            </a:r>
            <a:r>
              <a:rPr lang="ru-RU"/>
              <a:t>- 7,4 </a:t>
            </a:r>
            <a:r>
              <a:rPr lang="ru-RU"/>
              <a:t>‰ </a:t>
            </a:r>
            <a:endParaRPr lang="ru-RU" smtClean="0"/>
          </a:p>
          <a:p>
            <a:r>
              <a:rPr lang="ru-RU" smtClean="0"/>
              <a:t>Естественный </a:t>
            </a:r>
            <a:r>
              <a:rPr lang="ru-RU"/>
              <a:t>прирост - 4,0 </a:t>
            </a:r>
            <a:r>
              <a:rPr lang="ru-RU"/>
              <a:t>‰ </a:t>
            </a:r>
            <a:endParaRPr lang="ru-RU" smtClean="0"/>
          </a:p>
          <a:p>
            <a:r>
              <a:rPr lang="ru-RU" smtClean="0"/>
              <a:t>Продолжительность </a:t>
            </a:r>
            <a:r>
              <a:rPr lang="ru-RU"/>
              <a:t>жизни: мужчины - 76 лет, женщины - 83 </a:t>
            </a:r>
            <a:r>
              <a:rPr lang="ru-RU"/>
              <a:t>года </a:t>
            </a:r>
            <a:endParaRPr lang="ru-RU" smtClean="0"/>
          </a:p>
          <a:p>
            <a:r>
              <a:rPr lang="ru-RU"/>
              <a:t>Городское население - 78%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7" y="2638011"/>
            <a:ext cx="6681173" cy="5343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6076"/>
          <a:stretch/>
        </p:blipFill>
        <p:spPr>
          <a:xfrm>
            <a:off x="-93857" y="3248637"/>
            <a:ext cx="5864849" cy="4030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793"/>
            <a:ext cx="5811252" cy="3858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52" y="-535696"/>
            <a:ext cx="6499198" cy="41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60648"/>
            <a:ext cx="9217024" cy="61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2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baseline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Крупнейшие городские агломерации</a:t>
            </a:r>
            <a:endParaRPr lang="ru-RU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6708358" cy="5688632"/>
          </a:xfrm>
        </p:spPr>
        <p:txBody>
          <a:bodyPr>
            <a:normAutofit/>
          </a:bodyPr>
          <a:lstStyle/>
          <a:p>
            <a:r>
              <a:rPr lang="ru-RU"/>
              <a:t>Столица Канады - город Оттава в провинции Онтарио. Канада разделена на десять провинций и три территории, каждая из которых имеет </a:t>
            </a:r>
            <a:r>
              <a:rPr lang="ru-RU"/>
              <a:t>свою </a:t>
            </a:r>
            <a:r>
              <a:rPr lang="ru-RU" smtClean="0"/>
              <a:t>столицу: </a:t>
            </a:r>
            <a:r>
              <a:rPr lang="ru-RU"/>
              <a:t>Альберта (Эдмонтон), Британская Колумбия (Виктория), Остров Принс-Эдуард (Шарлоттаун), Манитоба (Виннипег), Нью-Брансвик (Фредериктон) , Новая Шотландия (Галифакс), Нунавут (Иквалут), Онтарио (Торонто), Квебек (Квебек), Саскачеван (Реджина), Новая Земля (Св. Джон), Северо-Западные Территории (Еллоунайф) и Юкон (Уайтхорс).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807461"/>
            <a:ext cx="4536504" cy="301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3800440"/>
            <a:ext cx="4554984" cy="303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5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7856"/>
            <a:ext cx="9753600" cy="13255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/>
              <a:t>Энергетика</a:t>
            </a:r>
            <a:endParaRPr lang="ru-RU" sz="400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2492896"/>
            <a:ext cx="10585176" cy="5157192"/>
          </a:xfrm>
        </p:spPr>
        <p:txBody>
          <a:bodyPr>
            <a:normAutofit/>
          </a:bodyPr>
          <a:lstStyle/>
          <a:p>
            <a:r>
              <a:rPr lang="ru-RU"/>
              <a:t>5-е место в мире по объему </a:t>
            </a:r>
            <a:r>
              <a:rPr lang="ru-RU"/>
              <a:t>производства </a:t>
            </a:r>
            <a:r>
              <a:rPr lang="ru-RU" smtClean="0"/>
              <a:t>электроэнергии</a:t>
            </a:r>
          </a:p>
          <a:p>
            <a:r>
              <a:rPr lang="ru-RU" smtClean="0"/>
              <a:t>увеличение </a:t>
            </a:r>
            <a:r>
              <a:rPr lang="ru-RU"/>
              <a:t>добычи угля (открытым способом) и </a:t>
            </a:r>
            <a:r>
              <a:rPr lang="ru-RU"/>
              <a:t>нефти </a:t>
            </a:r>
            <a:endParaRPr lang="ru-RU" smtClean="0"/>
          </a:p>
          <a:p>
            <a:r>
              <a:rPr lang="ru-RU"/>
              <a:t>3-е место в мире по добыче природного </a:t>
            </a:r>
            <a:r>
              <a:rPr lang="ru-RU"/>
              <a:t>газа </a:t>
            </a:r>
            <a:endParaRPr lang="ru-RU" smtClean="0"/>
          </a:p>
          <a:p>
            <a:r>
              <a:rPr lang="ru-RU"/>
              <a:t>ГЭС - 60%, ТЭС - 30%, АЭС - 10%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2" y="764703"/>
            <a:ext cx="5521596" cy="4146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764704"/>
            <a:ext cx="62451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10280487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641EF9-33C8-4D25-9D25-76223251A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TS102804879</Template>
  <TotalTime>0</TotalTime>
  <Words>723</Words>
  <Application>Microsoft Office PowerPoint</Application>
  <PresentationFormat>Произвольный</PresentationFormat>
  <Paragraphs>70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TS102804879</vt:lpstr>
      <vt:lpstr>КАнада</vt:lpstr>
      <vt:lpstr>Общие сведения</vt:lpstr>
      <vt:lpstr>Экономико-географическое положение  государства</vt:lpstr>
      <vt:lpstr>Рельеф и климат</vt:lpstr>
      <vt:lpstr>Природные ресурсы</vt:lpstr>
      <vt:lpstr>Население</vt:lpstr>
      <vt:lpstr>Презентация PowerPoint</vt:lpstr>
      <vt:lpstr>Крупнейшие городские агломерации</vt:lpstr>
      <vt:lpstr>Энергетика</vt:lpstr>
      <vt:lpstr>Металлургия</vt:lpstr>
      <vt:lpstr>Машиностроение</vt:lpstr>
      <vt:lpstr>Химическая</vt:lpstr>
      <vt:lpstr>Сельское хозяйство</vt:lpstr>
      <vt:lpstr>Животноводство</vt:lpstr>
      <vt:lpstr>Растениеводство</vt:lpstr>
      <vt:lpstr>Транспорт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2014-04-24T17:29:31Z</dcterms:created>
  <dcterms:modified xsi:type="dcterms:W3CDTF">2014-04-24T19:50:14Z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