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 id="263" r:id="rId8"/>
    <p:sldId id="264" r:id="rId9"/>
    <p:sldId id="266" r:id="rId10"/>
    <p:sldId id="267" r:id="rId11"/>
    <p:sldId id="268" r:id="rId12"/>
    <p:sldId id="265" r:id="rId13"/>
    <p:sldId id="269" r:id="rId14"/>
    <p:sldId id="270" r:id="rId15"/>
    <p:sldId id="271" r:id="rId16"/>
    <p:sldId id="272"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828"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FB974A7-7031-4F7F-B2F1-C41AA48673E6}" type="datetimeFigureOut">
              <a:rPr lang="ru-RU" smtClean="0"/>
              <a:pPr/>
              <a:t>05.03.2014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5FD1045A-1DD4-45E9-B9E1-99541C581BA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FB974A7-7031-4F7F-B2F1-C41AA48673E6}" type="datetimeFigureOut">
              <a:rPr lang="ru-RU" smtClean="0"/>
              <a:pPr/>
              <a:t>05.03.2014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D1045A-1DD4-45E9-B9E1-99541C581BA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FB974A7-7031-4F7F-B2F1-C41AA48673E6}" type="datetimeFigureOut">
              <a:rPr lang="ru-RU" smtClean="0"/>
              <a:pPr/>
              <a:t>05.03.2014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D1045A-1DD4-45E9-B9E1-99541C581BA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FB974A7-7031-4F7F-B2F1-C41AA48673E6}" type="datetimeFigureOut">
              <a:rPr lang="ru-RU" smtClean="0"/>
              <a:pPr/>
              <a:t>05.03.2014</a:t>
            </a:fld>
            <a:endParaRPr lang="ru-RU"/>
          </a:p>
        </p:txBody>
      </p:sp>
      <p:sp>
        <p:nvSpPr>
          <p:cNvPr id="9" name="Номер слайда 8"/>
          <p:cNvSpPr>
            <a:spLocks noGrp="1"/>
          </p:cNvSpPr>
          <p:nvPr>
            <p:ph type="sldNum" sz="quarter" idx="15"/>
          </p:nvPr>
        </p:nvSpPr>
        <p:spPr/>
        <p:txBody>
          <a:bodyPr rtlCol="0"/>
          <a:lstStyle/>
          <a:p>
            <a:fld id="{5FD1045A-1DD4-45E9-B9E1-99541C581BA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FB974A7-7031-4F7F-B2F1-C41AA48673E6}" type="datetimeFigureOut">
              <a:rPr lang="ru-RU" smtClean="0"/>
              <a:pPr/>
              <a:t>05.03.2014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5FD1045A-1DD4-45E9-B9E1-99541C581BA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FB974A7-7031-4F7F-B2F1-C41AA48673E6}" type="datetimeFigureOut">
              <a:rPr lang="ru-RU" smtClean="0"/>
              <a:pPr/>
              <a:t>05.03.2014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D1045A-1DD4-45E9-B9E1-99541C581BA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FB974A7-7031-4F7F-B2F1-C41AA48673E6}" type="datetimeFigureOut">
              <a:rPr lang="ru-RU" smtClean="0"/>
              <a:pPr/>
              <a:t>05.03.2014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D1045A-1DD4-45E9-B9E1-99541C581BA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FB974A7-7031-4F7F-B2F1-C41AA48673E6}" type="datetimeFigureOut">
              <a:rPr lang="ru-RU" smtClean="0"/>
              <a:pPr/>
              <a:t>05.03.2014</a:t>
            </a:fld>
            <a:endParaRPr lang="ru-RU"/>
          </a:p>
        </p:txBody>
      </p:sp>
      <p:sp>
        <p:nvSpPr>
          <p:cNvPr id="7" name="Номер слайда 6"/>
          <p:cNvSpPr>
            <a:spLocks noGrp="1"/>
          </p:cNvSpPr>
          <p:nvPr>
            <p:ph type="sldNum" sz="quarter" idx="11"/>
          </p:nvPr>
        </p:nvSpPr>
        <p:spPr/>
        <p:txBody>
          <a:bodyPr rtlCol="0"/>
          <a:lstStyle/>
          <a:p>
            <a:fld id="{5FD1045A-1DD4-45E9-B9E1-99541C581BA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FB974A7-7031-4F7F-B2F1-C41AA48673E6}" type="datetimeFigureOut">
              <a:rPr lang="ru-RU" smtClean="0"/>
              <a:pPr/>
              <a:t>05.03.2014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D1045A-1DD4-45E9-B9E1-99541C581BA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FB974A7-7031-4F7F-B2F1-C41AA48673E6}" type="datetimeFigureOut">
              <a:rPr lang="ru-RU" smtClean="0"/>
              <a:pPr/>
              <a:t>05.03.2014</a:t>
            </a:fld>
            <a:endParaRPr lang="ru-RU"/>
          </a:p>
        </p:txBody>
      </p:sp>
      <p:sp>
        <p:nvSpPr>
          <p:cNvPr id="22" name="Номер слайда 21"/>
          <p:cNvSpPr>
            <a:spLocks noGrp="1"/>
          </p:cNvSpPr>
          <p:nvPr>
            <p:ph type="sldNum" sz="quarter" idx="15"/>
          </p:nvPr>
        </p:nvSpPr>
        <p:spPr/>
        <p:txBody>
          <a:bodyPr rtlCol="0"/>
          <a:lstStyle/>
          <a:p>
            <a:fld id="{5FD1045A-1DD4-45E9-B9E1-99541C581BA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FB974A7-7031-4F7F-B2F1-C41AA48673E6}" type="datetimeFigureOut">
              <a:rPr lang="ru-RU" smtClean="0"/>
              <a:pPr/>
              <a:t>05.03.2014</a:t>
            </a:fld>
            <a:endParaRPr lang="ru-RU"/>
          </a:p>
        </p:txBody>
      </p:sp>
      <p:sp>
        <p:nvSpPr>
          <p:cNvPr id="18" name="Номер слайда 17"/>
          <p:cNvSpPr>
            <a:spLocks noGrp="1"/>
          </p:cNvSpPr>
          <p:nvPr>
            <p:ph type="sldNum" sz="quarter" idx="11"/>
          </p:nvPr>
        </p:nvSpPr>
        <p:spPr/>
        <p:txBody>
          <a:bodyPr rtlCol="0"/>
          <a:lstStyle/>
          <a:p>
            <a:fld id="{5FD1045A-1DD4-45E9-B9E1-99541C581BA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FB974A7-7031-4F7F-B2F1-C41AA48673E6}" type="datetimeFigureOut">
              <a:rPr lang="ru-RU" smtClean="0"/>
              <a:pPr/>
              <a:t>05.03.2014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FD1045A-1DD4-45E9-B9E1-99541C581BA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071546"/>
            <a:ext cx="9144000" cy="3416320"/>
          </a:xfrm>
          <a:prstGeom prst="rect">
            <a:avLst/>
          </a:prstGeom>
          <a:noFill/>
        </p:spPr>
        <p:txBody>
          <a:bodyPr wrap="square" rtlCol="0">
            <a:spAutoFit/>
          </a:bodyPr>
          <a:lstStyle/>
          <a:p>
            <a:pPr algn="ctr"/>
            <a:r>
              <a:rPr lang="en-US" sz="7200" i="1" dirty="0" smtClean="0"/>
              <a:t>Project </a:t>
            </a:r>
            <a:endParaRPr lang="ru-RU" sz="7200" i="1" dirty="0" smtClean="0"/>
          </a:p>
          <a:p>
            <a:pPr algn="ctr"/>
            <a:r>
              <a:rPr lang="en-US" sz="7200" i="1" dirty="0" smtClean="0"/>
              <a:t>"Natural disaster - earthquake."</a:t>
            </a:r>
            <a:endParaRPr lang="ru-RU" sz="72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9144000" cy="1815882"/>
          </a:xfrm>
          <a:prstGeom prst="rect">
            <a:avLst/>
          </a:prstGeom>
        </p:spPr>
        <p:txBody>
          <a:bodyPr wrap="square">
            <a:spAutoFit/>
          </a:bodyPr>
          <a:lstStyle/>
          <a:p>
            <a:pPr algn="ctr"/>
            <a:r>
              <a:rPr lang="en-US" sz="2800" b="1" i="1" u="sng" dirty="0" smtClean="0">
                <a:solidFill>
                  <a:srgbClr val="00B0F0"/>
                </a:solidFill>
              </a:rPr>
              <a:t>Man-made earthquakes </a:t>
            </a:r>
            <a:r>
              <a:rPr lang="en-US" sz="2800" b="1" i="1" dirty="0" smtClean="0">
                <a:solidFill>
                  <a:srgbClr val="00B0F0"/>
                </a:solidFill>
              </a:rPr>
              <a:t>may be caused by an underground nuclear test, filling reservoirs, oil and gas by pumping fluid into the borehole, blasting in mining and so on.</a:t>
            </a:r>
            <a:endParaRPr lang="ru-RU" sz="2800" b="1" i="1" dirty="0">
              <a:solidFill>
                <a:srgbClr val="00B0F0"/>
              </a:solidFill>
            </a:endParaRPr>
          </a:p>
        </p:txBody>
      </p:sp>
      <p:pic>
        <p:nvPicPr>
          <p:cNvPr id="3" name="Рисунок 2" descr="PHO-10Feb27-207939.jpg"/>
          <p:cNvPicPr>
            <a:picLocks noChangeAspect="1"/>
          </p:cNvPicPr>
          <p:nvPr/>
        </p:nvPicPr>
        <p:blipFill>
          <a:blip r:embed="rId2"/>
          <a:stretch>
            <a:fillRect/>
          </a:stretch>
        </p:blipFill>
        <p:spPr>
          <a:xfrm>
            <a:off x="1357290" y="2143116"/>
            <a:ext cx="6498583" cy="4335457"/>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14290"/>
            <a:ext cx="9144000" cy="1015663"/>
          </a:xfrm>
          <a:prstGeom prst="rect">
            <a:avLst/>
          </a:prstGeom>
        </p:spPr>
        <p:txBody>
          <a:bodyPr wrap="square">
            <a:spAutoFit/>
          </a:bodyPr>
          <a:lstStyle/>
          <a:p>
            <a:pPr algn="ctr"/>
            <a:r>
              <a:rPr lang="en-US" sz="6000" b="1" i="1" u="sng" dirty="0" smtClean="0"/>
              <a:t>Cause of earthquakes</a:t>
            </a:r>
            <a:endParaRPr lang="ru-RU" sz="6000" b="1" i="1" u="sng" dirty="0"/>
          </a:p>
        </p:txBody>
      </p:sp>
      <p:sp>
        <p:nvSpPr>
          <p:cNvPr id="4" name="Прямоугольник 3"/>
          <p:cNvSpPr/>
          <p:nvPr/>
        </p:nvSpPr>
        <p:spPr>
          <a:xfrm>
            <a:off x="0" y="1859340"/>
            <a:ext cx="9144000" cy="2677656"/>
          </a:xfrm>
          <a:prstGeom prst="rect">
            <a:avLst/>
          </a:prstGeom>
        </p:spPr>
        <p:txBody>
          <a:bodyPr wrap="square">
            <a:spAutoFit/>
          </a:bodyPr>
          <a:lstStyle/>
          <a:p>
            <a:pPr algn="ctr"/>
            <a:r>
              <a:rPr lang="en-US" sz="2400" dirty="0" smtClean="0"/>
              <a:t>The cause of the earthquake is the rapid displacement of crust as a whole at the time of plastic (brittle) deformation elastically strained rocks in the earthquake. Most earthquake foci occur near the surface of the Earth. This bias is caused by elastic forces during the discharge process - reducing the amount of elastic deformation in all areas of the plate and the shift to a state of equilibrium.</a:t>
            </a:r>
            <a:endParaRPr lang="ru-RU" sz="2400" dirty="0"/>
          </a:p>
        </p:txBody>
      </p:sp>
      <p:pic>
        <p:nvPicPr>
          <p:cNvPr id="5" name="Рисунок 4" descr="xarc.png.pagespeed.ic.KsD_M3F0XI.png"/>
          <p:cNvPicPr>
            <a:picLocks noChangeAspect="1"/>
          </p:cNvPicPr>
          <p:nvPr/>
        </p:nvPicPr>
        <p:blipFill>
          <a:blip r:embed="rId2"/>
          <a:stretch>
            <a:fillRect/>
          </a:stretch>
        </p:blipFill>
        <p:spPr>
          <a:xfrm>
            <a:off x="3000364" y="4643446"/>
            <a:ext cx="3330156" cy="22145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strVal val="#ppt_w*0.70"/>
                                          </p:val>
                                        </p:tav>
                                        <p:tav tm="100000">
                                          <p:val>
                                            <p:strVal val="#ppt_w"/>
                                          </p:val>
                                        </p:tav>
                                      </p:tavLst>
                                    </p:anim>
                                    <p:anim calcmode="lin" valueType="num">
                                      <p:cBhvr>
                                        <p:cTn id="13" dur="1000" fill="hold"/>
                                        <p:tgtEl>
                                          <p:spTgt spid="5"/>
                                        </p:tgtEl>
                                        <p:attrNameLst>
                                          <p:attrName>ppt_h</p:attrName>
                                        </p:attrNameLst>
                                      </p:cBhvr>
                                      <p:tavLst>
                                        <p:tav tm="0">
                                          <p:val>
                                            <p:strVal val="#ppt_h"/>
                                          </p:val>
                                        </p:tav>
                                        <p:tav tm="100000">
                                          <p:val>
                                            <p:strVal val="#ppt_h"/>
                                          </p:val>
                                        </p:tav>
                                      </p:tavLst>
                                    </p:anim>
                                    <p:animEffect transition="in" filter="fade">
                                      <p:cBhvr>
                                        <p:cTn id="1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1938992"/>
          </a:xfrm>
          <a:prstGeom prst="rect">
            <a:avLst/>
          </a:prstGeom>
        </p:spPr>
        <p:txBody>
          <a:bodyPr wrap="square">
            <a:spAutoFit/>
          </a:bodyPr>
          <a:lstStyle/>
          <a:p>
            <a:pPr algn="ctr"/>
            <a:r>
              <a:rPr lang="en-US" sz="6000" b="1" i="1" u="sng" dirty="0" smtClean="0">
                <a:solidFill>
                  <a:srgbClr val="7030A0"/>
                </a:solidFill>
              </a:rPr>
              <a:t>Characteristics of earthquake</a:t>
            </a:r>
            <a:endParaRPr lang="ru-RU" sz="6000" b="1" i="1" u="sng" dirty="0">
              <a:solidFill>
                <a:srgbClr val="7030A0"/>
              </a:solidFill>
            </a:endParaRPr>
          </a:p>
        </p:txBody>
      </p:sp>
      <p:sp>
        <p:nvSpPr>
          <p:cNvPr id="3" name="Прямоугольник 2"/>
          <p:cNvSpPr/>
          <p:nvPr/>
        </p:nvSpPr>
        <p:spPr>
          <a:xfrm>
            <a:off x="0" y="2285992"/>
            <a:ext cx="8786842" cy="3785652"/>
          </a:xfrm>
          <a:prstGeom prst="rect">
            <a:avLst/>
          </a:prstGeom>
        </p:spPr>
        <p:txBody>
          <a:bodyPr wrap="square">
            <a:spAutoFit/>
          </a:bodyPr>
          <a:lstStyle/>
          <a:p>
            <a:pPr algn="ctr"/>
            <a:r>
              <a:rPr lang="en-US" sz="2400" i="1" dirty="0" smtClean="0">
                <a:solidFill>
                  <a:srgbClr val="7030A0"/>
                </a:solidFill>
              </a:rPr>
              <a:t>Earthquakes taking over large areas and are characterized by: the destruction of the buildings, which fall under the wreckage of people , the emergence of mass of fires and industrial accidents , flooding residential areas and entire regions; gassing during volcanic eruptions , lesions of the people and the destruction of buildings fragments of volcanic rocks , engage people and the occurrence of local fires in settlements from volcanic lava , failure of settlements in landslide earthquakes , destruction and flushing settlements tsunami waves , negative psychological effects.</a:t>
            </a:r>
            <a:endParaRPr lang="ru-RU" sz="2400" i="1" dirty="0">
              <a:solidFill>
                <a:srgbClr val="7030A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1938992"/>
          </a:xfrm>
          <a:prstGeom prst="rect">
            <a:avLst/>
          </a:prstGeom>
        </p:spPr>
        <p:txBody>
          <a:bodyPr wrap="square">
            <a:spAutoFit/>
          </a:bodyPr>
          <a:lstStyle/>
          <a:p>
            <a:pPr algn="ctr"/>
            <a:r>
              <a:rPr lang="en-US" sz="6000" i="1" u="sng" dirty="0" smtClean="0"/>
              <a:t>The consequences of dangerous earthquakes:</a:t>
            </a:r>
            <a:endParaRPr lang="ru-RU" sz="6000" i="1" u="sng" dirty="0"/>
          </a:p>
        </p:txBody>
      </p:sp>
      <p:sp>
        <p:nvSpPr>
          <p:cNvPr id="3" name="Прямоугольник 2"/>
          <p:cNvSpPr/>
          <p:nvPr/>
        </p:nvSpPr>
        <p:spPr>
          <a:xfrm>
            <a:off x="0" y="2274838"/>
            <a:ext cx="9144000" cy="3108543"/>
          </a:xfrm>
          <a:prstGeom prst="rect">
            <a:avLst/>
          </a:prstGeom>
        </p:spPr>
        <p:txBody>
          <a:bodyPr wrap="square">
            <a:spAutoFit/>
          </a:bodyPr>
          <a:lstStyle/>
          <a:p>
            <a:pPr algn="ctr"/>
            <a:r>
              <a:rPr lang="en-US" sz="2800" b="1" dirty="0" smtClean="0"/>
              <a:t>- Demolition of buildings and structures; </a:t>
            </a:r>
          </a:p>
          <a:p>
            <a:pPr algn="ctr"/>
            <a:endParaRPr lang="en-US" sz="2800" b="1" dirty="0" smtClean="0"/>
          </a:p>
          <a:p>
            <a:pPr algn="ctr"/>
            <a:r>
              <a:rPr lang="en-US" sz="2800" b="1" dirty="0" smtClean="0"/>
              <a:t>- Destruction of potentially hazardous facilities, oil and gas pipelines; </a:t>
            </a:r>
          </a:p>
          <a:p>
            <a:pPr algn="ctr"/>
            <a:endParaRPr lang="en-US" sz="2800" b="1" dirty="0" smtClean="0"/>
          </a:p>
          <a:p>
            <a:pPr algn="ctr">
              <a:buFontTx/>
              <a:buChar char="-"/>
            </a:pPr>
            <a:r>
              <a:rPr lang="en-US" sz="2800" b="1" dirty="0" smtClean="0"/>
              <a:t>The </a:t>
            </a:r>
            <a:r>
              <a:rPr lang="en-US" sz="2800" b="1" dirty="0" smtClean="0"/>
              <a:t>formation of blockages, destruction </a:t>
            </a:r>
            <a:r>
              <a:rPr lang="en-US" sz="2800" b="1" dirty="0" smtClean="0"/>
              <a:t>of</a:t>
            </a:r>
          </a:p>
          <a:p>
            <a:pPr algn="ctr"/>
            <a:r>
              <a:rPr lang="en-US" sz="2800" b="1" dirty="0" smtClean="0"/>
              <a:t> </a:t>
            </a:r>
            <a:r>
              <a:rPr lang="en-US" sz="2800" b="1" dirty="0" smtClean="0"/>
              <a:t>life-support systems and breaks the crust.</a:t>
            </a:r>
            <a:endParaRPr lang="ru-RU"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714356"/>
            <a:ext cx="9143999" cy="4524315"/>
          </a:xfrm>
          <a:prstGeom prst="rect">
            <a:avLst/>
          </a:prstGeom>
        </p:spPr>
        <p:txBody>
          <a:bodyPr wrap="square">
            <a:spAutoFit/>
          </a:bodyPr>
          <a:lstStyle/>
          <a:p>
            <a:pPr algn="ctr"/>
            <a:r>
              <a:rPr lang="en-US" sz="9600" dirty="0" smtClean="0"/>
              <a:t>How to escape during an </a:t>
            </a:r>
            <a:r>
              <a:rPr lang="en-US" sz="9600" dirty="0" smtClean="0"/>
              <a:t>earthquake ?</a:t>
            </a:r>
            <a:endParaRPr lang="ru-RU" sz="9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17693"/>
            <a:ext cx="8715404" cy="6740307"/>
          </a:xfrm>
          <a:prstGeom prst="rect">
            <a:avLst/>
          </a:prstGeom>
        </p:spPr>
        <p:txBody>
          <a:bodyPr wrap="square">
            <a:spAutoFit/>
          </a:bodyPr>
          <a:lstStyle/>
          <a:p>
            <a:r>
              <a:rPr lang="en-US" dirty="0" smtClean="0"/>
              <a:t>1) If there are children , you must immediately put them in a safe place , which may be internal doors or openings inside corners of rooms . We must move away </a:t>
            </a:r>
            <a:r>
              <a:rPr lang="en-US" dirty="0" err="1" smtClean="0"/>
              <a:t>away</a:t>
            </a:r>
            <a:r>
              <a:rPr lang="en-US" dirty="0" smtClean="0"/>
              <a:t> from windows and outside walls, bulky and tall furniture . You can hide under a desk or other sturdy furniture. The greatest danger from above falling objects , stones , beams , etc.</a:t>
            </a:r>
          </a:p>
          <a:p>
            <a:r>
              <a:rPr lang="en-US" dirty="0" smtClean="0"/>
              <a:t>2 ) Remember that you can not run out during an earthquake the house, because the falling debris and destruction of the walls is the main cause of many victims. More chances to save lives , if you will seek salvation where there are. You must wait until the earthquake, then you can leave the building. In no case do not try to get out of the building via the elevator that can get stuck or fall into a pit.</a:t>
            </a:r>
          </a:p>
          <a:p>
            <a:r>
              <a:rPr lang="en-US" dirty="0" smtClean="0"/>
              <a:t>3) If the building in which you are located low and not seismically stable, for example, brick house and have the opportunity to immediately leave it , in this case carefully and quickly leave the building , run off from it at a safe distance.</a:t>
            </a:r>
          </a:p>
          <a:p>
            <a:r>
              <a:rPr lang="en-US" dirty="0" smtClean="0"/>
              <a:t>4) If at the time of the earthquake , you are close to tall buildings , then quickly stand in the doorway to protect yourself from falling debris .</a:t>
            </a:r>
          </a:p>
          <a:p>
            <a:r>
              <a:rPr lang="en-US" dirty="0" smtClean="0"/>
              <a:t>5) If at the time of the earthquake , you 're on a fairly open area , then depart away from power lines ..</a:t>
            </a:r>
          </a:p>
          <a:p>
            <a:r>
              <a:rPr lang="en-US" dirty="0" smtClean="0"/>
              <a:t>6) earthquake pledge you in a car, you need to stay away from tall buildings and other structures and does not start moving to the termination of the earthquake.</a:t>
            </a:r>
          </a:p>
          <a:p>
            <a:r>
              <a:rPr lang="en-US" dirty="0" smtClean="0"/>
              <a:t>7) during an earthquake you were in a boat near the coast and are high-rise buildings and other structures , then try to sail from the coast to protect yourself from falling debris . If on the banks no buildings , we must as soon as possible to get to the shore and away and away from water , because an earthquake can cause a tsunami or strong waves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amond(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amond(in)">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diamond(in)">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diamond(in)">
                                      <p:cBhvr>
                                        <p:cTn id="37"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1285860"/>
            <a:ext cx="6858048" cy="3170099"/>
          </a:xfrm>
          <a:prstGeom prst="rect">
            <a:avLst/>
          </a:prstGeom>
          <a:noFill/>
        </p:spPr>
        <p:txBody>
          <a:bodyPr wrap="square" rtlCol="0">
            <a:spAutoFit/>
          </a:bodyPr>
          <a:lstStyle/>
          <a:p>
            <a:r>
              <a:rPr lang="en-US" sz="20000" dirty="0" smtClean="0"/>
              <a:t>End</a:t>
            </a:r>
            <a:endParaRPr lang="ru-RU" sz="20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2">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4b6dc1292e3767de3c27216530e5e19755781a8a.jpg"/>
          <p:cNvPicPr>
            <a:picLocks noChangeAspect="1"/>
          </p:cNvPicPr>
          <p:nvPr/>
        </p:nvPicPr>
        <p:blipFill>
          <a:blip r:embed="rId2"/>
          <a:stretch>
            <a:fillRect/>
          </a:stretch>
        </p:blipFill>
        <p:spPr>
          <a:xfrm>
            <a:off x="0" y="0"/>
            <a:ext cx="5048275" cy="3786206"/>
          </a:xfrm>
          <a:prstGeom prst="rect">
            <a:avLst/>
          </a:prstGeom>
        </p:spPr>
      </p:pic>
      <p:pic>
        <p:nvPicPr>
          <p:cNvPr id="3" name="Рисунок 2" descr="66663520_784.jpg"/>
          <p:cNvPicPr>
            <a:picLocks noChangeAspect="1"/>
          </p:cNvPicPr>
          <p:nvPr/>
        </p:nvPicPr>
        <p:blipFill>
          <a:blip r:embed="rId3"/>
          <a:stretch>
            <a:fillRect/>
          </a:stretch>
        </p:blipFill>
        <p:spPr>
          <a:xfrm>
            <a:off x="4691040" y="2422167"/>
            <a:ext cx="4452960" cy="4435833"/>
          </a:xfrm>
          <a:prstGeom prst="rect">
            <a:avLst/>
          </a:prstGeom>
        </p:spPr>
      </p:pic>
      <p:sp>
        <p:nvSpPr>
          <p:cNvPr id="4" name="Прямоугольник 3"/>
          <p:cNvSpPr/>
          <p:nvPr/>
        </p:nvSpPr>
        <p:spPr>
          <a:xfrm rot="20683328">
            <a:off x="585327" y="4768164"/>
            <a:ext cx="4055645" cy="646331"/>
          </a:xfrm>
          <a:prstGeom prst="rect">
            <a:avLst/>
          </a:prstGeom>
        </p:spPr>
        <p:txBody>
          <a:bodyPr wrap="square">
            <a:spAutoFit/>
          </a:bodyPr>
          <a:lstStyle/>
          <a:p>
            <a:r>
              <a:rPr lang="en-US" sz="3600" b="1" i="1" dirty="0" smtClean="0">
                <a:solidFill>
                  <a:schemeClr val="accent3">
                    <a:lumMod val="75000"/>
                  </a:schemeClr>
                </a:solidFill>
              </a:rPr>
              <a:t>Consequences</a:t>
            </a:r>
            <a:endParaRPr lang="ru-RU" sz="3600" b="1" i="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timthumb.jpg"/>
          <p:cNvPicPr>
            <a:picLocks noChangeAspect="1"/>
          </p:cNvPicPr>
          <p:nvPr/>
        </p:nvPicPr>
        <p:blipFill>
          <a:blip r:embed="rId2"/>
          <a:stretch>
            <a:fillRect/>
          </a:stretch>
        </p:blipFill>
        <p:spPr>
          <a:xfrm>
            <a:off x="0" y="1500174"/>
            <a:ext cx="9144000" cy="5357826"/>
          </a:xfrm>
          <a:prstGeom prst="rect">
            <a:avLst/>
          </a:prstGeom>
        </p:spPr>
      </p:pic>
      <p:sp>
        <p:nvSpPr>
          <p:cNvPr id="3" name="TextBox 2"/>
          <p:cNvSpPr txBox="1"/>
          <p:nvPr/>
        </p:nvSpPr>
        <p:spPr>
          <a:xfrm rot="21203440">
            <a:off x="-6811" y="309746"/>
            <a:ext cx="9144000" cy="646331"/>
          </a:xfrm>
          <a:prstGeom prst="rect">
            <a:avLst/>
          </a:prstGeom>
          <a:noFill/>
        </p:spPr>
        <p:txBody>
          <a:bodyPr wrap="square" rtlCol="0">
            <a:spAutoFit/>
          </a:bodyPr>
          <a:lstStyle/>
          <a:p>
            <a:pPr algn="ctr"/>
            <a:r>
              <a:rPr lang="en-US" sz="3600" b="1" i="1" dirty="0" smtClean="0">
                <a:solidFill>
                  <a:schemeClr val="accent3">
                    <a:lumMod val="75000"/>
                  </a:schemeClr>
                </a:solidFill>
              </a:rPr>
              <a:t>Consequences</a:t>
            </a:r>
            <a:endParaRPr lang="ru-RU" sz="3600" b="1" i="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zemletrus.jpg"/>
          <p:cNvPicPr>
            <a:picLocks noChangeAspect="1"/>
          </p:cNvPicPr>
          <p:nvPr/>
        </p:nvPicPr>
        <p:blipFill>
          <a:blip r:embed="rId2"/>
          <a:stretch>
            <a:fillRect/>
          </a:stretch>
        </p:blipFill>
        <p:spPr>
          <a:xfrm>
            <a:off x="214282" y="214290"/>
            <a:ext cx="8685432" cy="5591480"/>
          </a:xfrm>
          <a:prstGeom prst="rect">
            <a:avLst/>
          </a:prstGeom>
        </p:spPr>
      </p:pic>
      <p:sp>
        <p:nvSpPr>
          <p:cNvPr id="3" name="Прямоугольник 2"/>
          <p:cNvSpPr/>
          <p:nvPr/>
        </p:nvSpPr>
        <p:spPr>
          <a:xfrm rot="430523">
            <a:off x="0" y="5929330"/>
            <a:ext cx="9144000" cy="646331"/>
          </a:xfrm>
          <a:prstGeom prst="rect">
            <a:avLst/>
          </a:prstGeom>
        </p:spPr>
        <p:txBody>
          <a:bodyPr wrap="square">
            <a:spAutoFit/>
          </a:bodyPr>
          <a:lstStyle/>
          <a:p>
            <a:pPr algn="ctr"/>
            <a:r>
              <a:rPr lang="en-US" sz="3600" b="1" i="1" dirty="0" smtClean="0">
                <a:solidFill>
                  <a:schemeClr val="accent3">
                    <a:lumMod val="75000"/>
                  </a:schemeClr>
                </a:solidFill>
              </a:rPr>
              <a:t>Consequences</a:t>
            </a:r>
            <a:endParaRPr lang="ru-RU" sz="3600" b="1" i="1" dirty="0">
              <a:solidFill>
                <a:schemeClr val="accent3">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714356"/>
            <a:ext cx="8429684" cy="5632311"/>
          </a:xfrm>
          <a:prstGeom prst="rect">
            <a:avLst/>
          </a:prstGeom>
        </p:spPr>
        <p:txBody>
          <a:bodyPr wrap="square">
            <a:spAutoFit/>
          </a:bodyPr>
          <a:lstStyle/>
          <a:p>
            <a:pPr algn="ctr"/>
            <a:r>
              <a:rPr lang="en-US" sz="4000" b="1" i="1" dirty="0" smtClean="0"/>
              <a:t>Earthquake an </a:t>
            </a:r>
            <a:r>
              <a:rPr lang="en-US" sz="4000" b="1" i="1" dirty="0" smtClean="0"/>
              <a:t>is </a:t>
            </a:r>
            <a:r>
              <a:rPr lang="en-US" sz="4000" b="1" i="1" dirty="0" smtClean="0"/>
              <a:t>the result of a sudden release of energy in the Earth's crust that creates seismic waves. The </a:t>
            </a:r>
            <a:r>
              <a:rPr lang="en-US" sz="4000" b="1" i="1" dirty="0" smtClean="0"/>
              <a:t>seismicity</a:t>
            </a:r>
            <a:r>
              <a:rPr lang="ru-RU" sz="4000" b="1" i="1" dirty="0" smtClean="0"/>
              <a:t> </a:t>
            </a:r>
            <a:r>
              <a:rPr lang="en-US" sz="4000" b="1" i="1" dirty="0" smtClean="0"/>
              <a:t>or </a:t>
            </a:r>
            <a:r>
              <a:rPr lang="en-US" sz="4000" b="1" i="1" dirty="0" smtClean="0"/>
              <a:t>seismic activity of an area refers to the frequency, type and size of earthquakes experienced over a period of time.</a:t>
            </a:r>
            <a:endParaRPr lang="ru-RU" sz="4000" b="1"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000108"/>
            <a:ext cx="9144000" cy="4524315"/>
          </a:xfrm>
          <a:prstGeom prst="rect">
            <a:avLst/>
          </a:prstGeom>
        </p:spPr>
        <p:txBody>
          <a:bodyPr wrap="square">
            <a:spAutoFit/>
          </a:bodyPr>
          <a:lstStyle/>
          <a:p>
            <a:pPr algn="ctr"/>
            <a:r>
              <a:rPr lang="en-US" sz="9600" b="1" i="1" dirty="0" smtClean="0"/>
              <a:t>Classification of earthquakes</a:t>
            </a:r>
            <a:endParaRPr lang="ru-RU" sz="96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00042"/>
            <a:ext cx="9144000" cy="5632311"/>
          </a:xfrm>
          <a:prstGeom prst="rect">
            <a:avLst/>
          </a:prstGeom>
        </p:spPr>
        <p:txBody>
          <a:bodyPr wrap="square">
            <a:spAutoFit/>
          </a:bodyPr>
          <a:lstStyle/>
          <a:p>
            <a:pPr algn="ctr"/>
            <a:r>
              <a:rPr lang="en-US" sz="4000" b="1" dirty="0" smtClean="0"/>
              <a:t>Depending on the cause and location of occurrence, earthquakes are divided into: </a:t>
            </a:r>
          </a:p>
          <a:p>
            <a:pPr algn="ctr"/>
            <a:endParaRPr lang="en-US" sz="4000" b="1" i="1" u="sng" dirty="0" smtClean="0">
              <a:solidFill>
                <a:schemeClr val="tx2"/>
              </a:solidFill>
            </a:endParaRPr>
          </a:p>
          <a:p>
            <a:pPr algn="ctr"/>
            <a:r>
              <a:rPr lang="en-US" sz="4000" b="1" i="1" u="sng" dirty="0" smtClean="0">
                <a:solidFill>
                  <a:schemeClr val="tx2"/>
                </a:solidFill>
              </a:rPr>
              <a:t>- tectonic;</a:t>
            </a:r>
            <a:endParaRPr lang="en-US" sz="4000" b="1" i="1" u="sng" dirty="0" smtClean="0">
              <a:solidFill>
                <a:schemeClr val="tx2"/>
              </a:solidFill>
            </a:endParaRPr>
          </a:p>
          <a:p>
            <a:pPr algn="ctr"/>
            <a:r>
              <a:rPr lang="en-US" sz="4000" b="1" i="1" u="sng" dirty="0" smtClean="0">
                <a:solidFill>
                  <a:schemeClr val="accent1"/>
                </a:solidFill>
              </a:rPr>
              <a:t>- volcanic; </a:t>
            </a:r>
            <a:endParaRPr lang="en-US" sz="4000" b="1" i="1" u="sng" dirty="0" smtClean="0">
              <a:solidFill>
                <a:schemeClr val="accent1"/>
              </a:solidFill>
            </a:endParaRPr>
          </a:p>
          <a:p>
            <a:pPr algn="ctr">
              <a:buFontTx/>
              <a:buChar char="-"/>
            </a:pPr>
            <a:r>
              <a:rPr lang="en-US" sz="4000" b="1" i="1" u="sng" dirty="0" smtClean="0">
                <a:solidFill>
                  <a:schemeClr val="accent2"/>
                </a:solidFill>
              </a:rPr>
              <a:t>a</a:t>
            </a:r>
            <a:r>
              <a:rPr lang="en-US" sz="4000" b="1" i="1" u="sng" dirty="0" smtClean="0">
                <a:solidFill>
                  <a:schemeClr val="accent2"/>
                </a:solidFill>
              </a:rPr>
              <a:t>valanche; </a:t>
            </a:r>
            <a:endParaRPr lang="en-US" sz="4000" b="1" i="1" u="sng" dirty="0" smtClean="0">
              <a:solidFill>
                <a:schemeClr val="accent2"/>
              </a:solidFill>
            </a:endParaRPr>
          </a:p>
          <a:p>
            <a:pPr algn="ctr"/>
            <a:r>
              <a:rPr lang="en-US" sz="4000" b="1" i="1" u="sng" dirty="0" smtClean="0">
                <a:solidFill>
                  <a:schemeClr val="accent3"/>
                </a:solidFill>
              </a:rPr>
              <a:t>- </a:t>
            </a:r>
            <a:r>
              <a:rPr lang="en-US" sz="4000" b="1" i="1" u="sng" dirty="0" err="1" smtClean="0">
                <a:solidFill>
                  <a:schemeClr val="accent3"/>
                </a:solidFill>
              </a:rPr>
              <a:t>m</a:t>
            </a:r>
            <a:r>
              <a:rPr lang="en-US" sz="4000" b="1" i="1" u="sng" dirty="0" err="1" smtClean="0">
                <a:solidFill>
                  <a:schemeClr val="accent3"/>
                </a:solidFill>
              </a:rPr>
              <a:t>oretrusy</a:t>
            </a:r>
            <a:r>
              <a:rPr lang="en-US" sz="4000" b="1" i="1" u="sng" dirty="0" smtClean="0">
                <a:solidFill>
                  <a:schemeClr val="accent3"/>
                </a:solidFill>
              </a:rPr>
              <a:t>; </a:t>
            </a:r>
            <a:endParaRPr lang="en-US" sz="4000" b="1" i="1" u="sng" dirty="0" smtClean="0">
              <a:solidFill>
                <a:schemeClr val="accent3"/>
              </a:solidFill>
            </a:endParaRPr>
          </a:p>
          <a:p>
            <a:pPr algn="ctr"/>
            <a:r>
              <a:rPr lang="en-US" sz="4000" b="1" i="1" u="sng" dirty="0" smtClean="0">
                <a:solidFill>
                  <a:srgbClr val="00B0F0"/>
                </a:solidFill>
              </a:rPr>
              <a:t>- Man-made </a:t>
            </a:r>
            <a:r>
              <a:rPr lang="en-US" sz="4000" b="1" i="1" u="sng" dirty="0" smtClean="0">
                <a:solidFill>
                  <a:srgbClr val="00B0F0"/>
                </a:solidFill>
              </a:rPr>
              <a:t>or </a:t>
            </a:r>
            <a:r>
              <a:rPr lang="en-US" sz="4000" b="1" i="1" u="sng" dirty="0" smtClean="0">
                <a:solidFill>
                  <a:srgbClr val="00B0F0"/>
                </a:solidFill>
              </a:rPr>
              <a:t>anthropogenic.</a:t>
            </a:r>
            <a:endParaRPr lang="ru-RU" sz="4000" b="1" i="1" u="sng" dirty="0">
              <a:solidFill>
                <a:srgbClr val="00B0F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circle(in)">
                                      <p:cBhvr>
                                        <p:cTn id="7" dur="20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circle(in)">
                                      <p:cBhvr>
                                        <p:cTn id="12" dur="20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nodeType="clickEffect">
                                  <p:stCondLst>
                                    <p:cond delay="0"/>
                                  </p:stCondLst>
                                  <p:iterate type="lt">
                                    <p:tmPct val="10000"/>
                                  </p:iterate>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anim calcmode="lin" valueType="num">
                                      <p:cBhvr>
                                        <p:cTn id="18"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19"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 calcmode="lin" valueType="num">
                                      <p:cBhvr>
                                        <p:cTn id="24" dur="1000" fill="hold"/>
                                        <p:tgtEl>
                                          <p:spTgt spid="2">
                                            <p:txEl>
                                              <p:pRg st="5" end="5"/>
                                            </p:txEl>
                                          </p:spTgt>
                                        </p:tgtEl>
                                        <p:attrNameLst>
                                          <p:attrName>ppt_w</p:attrName>
                                        </p:attrNameLst>
                                      </p:cBhvr>
                                      <p:tavLst>
                                        <p:tav tm="0">
                                          <p:val>
                                            <p:strVal val="#ppt_w*0.70"/>
                                          </p:val>
                                        </p:tav>
                                        <p:tav tm="100000">
                                          <p:val>
                                            <p:strVal val="#ppt_w"/>
                                          </p:val>
                                        </p:tav>
                                      </p:tavLst>
                                    </p:anim>
                                    <p:anim calcmode="lin" valueType="num">
                                      <p:cBhvr>
                                        <p:cTn id="25"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26" dur="1000"/>
                                        <p:tgtEl>
                                          <p:spTgt spid="2">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p:cTn id="31"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3"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214290"/>
            <a:ext cx="9144000" cy="2677656"/>
          </a:xfrm>
          <a:prstGeom prst="rect">
            <a:avLst/>
          </a:prstGeom>
        </p:spPr>
        <p:txBody>
          <a:bodyPr wrap="square">
            <a:spAutoFit/>
          </a:bodyPr>
          <a:lstStyle/>
          <a:p>
            <a:pPr algn="ctr"/>
            <a:r>
              <a:rPr lang="en-US" sz="2800" b="1" i="1" u="sng" dirty="0" smtClean="0">
                <a:solidFill>
                  <a:schemeClr val="tx2"/>
                </a:solidFill>
              </a:rPr>
              <a:t>Tectonic earthquakes </a:t>
            </a:r>
            <a:r>
              <a:rPr lang="en-US" sz="2800" b="1" i="1" dirty="0" smtClean="0">
                <a:solidFill>
                  <a:schemeClr val="tx2"/>
                </a:solidFill>
              </a:rPr>
              <a:t>occur due to the sudden removal of stress, such as the displacement along the fault in the earth's crust (recent studies show that the cause of deep earthquakes may be phase transitions in the mantle, which occur at certain temperatures and pressures).</a:t>
            </a:r>
            <a:endParaRPr lang="ru-RU" sz="2800" b="1" i="1" dirty="0">
              <a:solidFill>
                <a:schemeClr val="tx2"/>
              </a:solidFill>
            </a:endParaRPr>
          </a:p>
        </p:txBody>
      </p:sp>
      <p:pic>
        <p:nvPicPr>
          <p:cNvPr id="4" name="Рисунок 3" descr="46039_original.gif"/>
          <p:cNvPicPr>
            <a:picLocks noChangeAspect="1"/>
          </p:cNvPicPr>
          <p:nvPr/>
        </p:nvPicPr>
        <p:blipFill>
          <a:blip r:embed="rId2"/>
          <a:stretch>
            <a:fillRect/>
          </a:stretch>
        </p:blipFill>
        <p:spPr>
          <a:xfrm>
            <a:off x="1857356" y="3000372"/>
            <a:ext cx="5286412" cy="353891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7"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9144000" cy="1815882"/>
          </a:xfrm>
          <a:prstGeom prst="rect">
            <a:avLst/>
          </a:prstGeom>
        </p:spPr>
        <p:txBody>
          <a:bodyPr wrap="square">
            <a:spAutoFit/>
          </a:bodyPr>
          <a:lstStyle/>
          <a:p>
            <a:pPr algn="ctr"/>
            <a:r>
              <a:rPr lang="en-US" sz="2800" b="1" i="1" u="sng" dirty="0" smtClean="0">
                <a:solidFill>
                  <a:schemeClr val="accent1"/>
                </a:solidFill>
              </a:rPr>
              <a:t>Volcanic earthquakes </a:t>
            </a:r>
            <a:r>
              <a:rPr lang="en-US" sz="2800" b="1" i="1" dirty="0" smtClean="0">
                <a:solidFill>
                  <a:schemeClr val="accent1"/>
                </a:solidFill>
              </a:rPr>
              <a:t>result from sudden movements magmatic melt in the ground or in the result of the gap under the influence of these movements.</a:t>
            </a:r>
            <a:endParaRPr lang="ru-RU" sz="2800" b="1" i="1" dirty="0">
              <a:solidFill>
                <a:schemeClr val="accent1"/>
              </a:solidFill>
            </a:endParaRPr>
          </a:p>
        </p:txBody>
      </p:sp>
      <p:pic>
        <p:nvPicPr>
          <p:cNvPr id="3" name="Рисунок 2" descr="1305326948_12.jpg"/>
          <p:cNvPicPr>
            <a:picLocks noChangeAspect="1"/>
          </p:cNvPicPr>
          <p:nvPr/>
        </p:nvPicPr>
        <p:blipFill>
          <a:blip r:embed="rId2"/>
          <a:stretch>
            <a:fillRect/>
          </a:stretch>
        </p:blipFill>
        <p:spPr>
          <a:xfrm>
            <a:off x="1857356" y="2285992"/>
            <a:ext cx="5429288" cy="402169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164</TotalTime>
  <Words>775</Words>
  <Application>Microsoft Office PowerPoint</Application>
  <PresentationFormat>Экран (4:3)</PresentationFormat>
  <Paragraphs>37</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Эркер</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Asus</dc:creator>
  <cp:lastModifiedBy>Asus</cp:lastModifiedBy>
  <cp:revision>18</cp:revision>
  <dcterms:created xsi:type="dcterms:W3CDTF">2014-03-04T18:33:47Z</dcterms:created>
  <dcterms:modified xsi:type="dcterms:W3CDTF">2014-03-05T14:55:08Z</dcterms:modified>
</cp:coreProperties>
</file>