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2" r:id="rId15"/>
    <p:sldId id="265" r:id="rId16"/>
    <p:sldId id="273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3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A5D5274-2DDF-4336-AD3A-91882AB50E70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9824F5B-276A-4ABD-928D-F6A16C0A953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8077200" cy="2033392"/>
          </a:xfrm>
        </p:spPr>
        <p:txBody>
          <a:bodyPr>
            <a:normAutofit/>
          </a:bodyPr>
          <a:lstStyle/>
          <a:p>
            <a:pPr algn="ctr"/>
            <a:r>
              <a:rPr lang="uk-UA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i="1" dirty="0" smtClean="0"/>
              <a:t>«</a:t>
            </a:r>
            <a:r>
              <a:rPr lang="uk-UA" i="1" dirty="0" smtClean="0"/>
              <a:t>чорне золото»</a:t>
            </a:r>
            <a:endParaRPr lang="uk-UA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373216"/>
            <a:ext cx="4716016" cy="1211584"/>
          </a:xfrm>
        </p:spPr>
        <p:txBody>
          <a:bodyPr/>
          <a:lstStyle/>
          <a:p>
            <a:r>
              <a:rPr lang="ru-RU" dirty="0" smtClean="0"/>
              <a:t>Кожерко</a:t>
            </a:r>
            <a:r>
              <a:rPr lang="ru-RU" dirty="0" smtClean="0"/>
              <a:t> </a:t>
            </a:r>
            <a:r>
              <a:rPr lang="uk-UA" dirty="0" smtClean="0"/>
              <a:t>Є.А. 11-Б клас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26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8712968" cy="4104455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uk-UA" dirty="0" smtClean="0"/>
              <a:t>Основними труднощами, що стоять перед дослідниками питання про походження «природної нафти», розуміючи під цією назвою широкий комплекс газоподібних, рідких і твердих вуглеводних сполук, є явно вторинний характер залягання нафтових бітумів і відсутність у самій нафті залишків вихідної органічної тканини. Позбавлений прямих і переконливих фактів, що належать безпосередньо до досліджуваного об'єкта, дослідники змушені оперувати непрямими міркуваннями і фактами, що допускають різне тлумачення. У зв'язку з цим немає єдності думок навіть у такому кардинальному питанні, як питання про органічне чи неорганічне походження нафти. Переважна більшість геологів підтримують думку про утворення нафти із залишків живої матерії, але є досить багато прихильників концепції неорганічного походження нафти, які наводять вагомі міркування як геологічного, так і хімічного порядку.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216002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251473" cy="23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94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7776864" cy="2301240"/>
          </a:xfrm>
        </p:spPr>
        <p:txBody>
          <a:bodyPr/>
          <a:lstStyle/>
          <a:p>
            <a:pPr algn="ctr"/>
            <a:r>
              <a:rPr lang="uk-UA" i="1" dirty="0" smtClean="0"/>
              <a:t>Родовища і запаси нафти у світі</a:t>
            </a:r>
            <a:endParaRPr lang="uk-UA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91880" y="4797152"/>
            <a:ext cx="5184576" cy="17526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uk-UA" b="1" i="1" dirty="0" smtClean="0"/>
              <a:t>Світові родовища нафти;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b="1" i="1" dirty="0" smtClean="0"/>
              <a:t>Нафта в Україні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22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Світові родовища нафти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4464496" cy="5400600"/>
          </a:xfrm>
        </p:spPr>
        <p:txBody>
          <a:bodyPr>
            <a:normAutofit fontScale="47500" lnSpcReduction="20000"/>
          </a:bodyPr>
          <a:lstStyle/>
          <a:p>
            <a:pPr marL="36576" indent="0">
              <a:buNone/>
            </a:pPr>
            <a:r>
              <a:rPr lang="uk-UA" dirty="0" smtClean="0"/>
              <a:t>Розвідані запаси нафти у світі на 2004 р. становили 210 </a:t>
            </a:r>
            <a:r>
              <a:rPr lang="uk-UA" dirty="0" smtClean="0"/>
              <a:t>млрд</a:t>
            </a:r>
            <a:r>
              <a:rPr lang="uk-UA" dirty="0" smtClean="0"/>
              <a:t> т (1200 мільярдів барелів), нерозвідані — оцінюються в 52-260 </a:t>
            </a:r>
            <a:r>
              <a:rPr lang="uk-UA" dirty="0" smtClean="0"/>
              <a:t>млрд</a:t>
            </a:r>
            <a:r>
              <a:rPr lang="uk-UA" dirty="0" smtClean="0"/>
              <a:t> т (300–1500 </a:t>
            </a:r>
            <a:r>
              <a:rPr lang="uk-UA" dirty="0" smtClean="0"/>
              <a:t>млрд</a:t>
            </a:r>
            <a:r>
              <a:rPr lang="uk-UA" dirty="0" smtClean="0"/>
              <a:t> барелів). Світові розвідані запаси нафти оцінювалися до початку 1973 р. в 100 </a:t>
            </a:r>
            <a:r>
              <a:rPr lang="uk-UA" dirty="0" smtClean="0"/>
              <a:t>млрд</a:t>
            </a:r>
            <a:r>
              <a:rPr lang="uk-UA" dirty="0" smtClean="0"/>
              <a:t> т (570 </a:t>
            </a:r>
            <a:r>
              <a:rPr lang="uk-UA" dirty="0" smtClean="0"/>
              <a:t>млрд</a:t>
            </a:r>
            <a:r>
              <a:rPr lang="uk-UA" dirty="0" smtClean="0"/>
              <a:t> барелів), у 1998 р. — 137,5 </a:t>
            </a:r>
            <a:r>
              <a:rPr lang="uk-UA" dirty="0" smtClean="0"/>
              <a:t>млрд</a:t>
            </a:r>
            <a:r>
              <a:rPr lang="uk-UA" dirty="0" smtClean="0"/>
              <a:t> т. Таким чином, в минулому розвідані запаси зростали. Сьогодні вони скорочуються.</a:t>
            </a:r>
          </a:p>
          <a:p>
            <a:pPr marL="36576" indent="0">
              <a:buNone/>
            </a:pPr>
            <a:r>
              <a:rPr lang="uk-UA" dirty="0" smtClean="0"/>
              <a:t>Великі нафтогазоносні осадові басейни приурочені до </a:t>
            </a:r>
            <a:r>
              <a:rPr lang="uk-UA" dirty="0" smtClean="0"/>
              <a:t>внутрішньоплатформних</a:t>
            </a:r>
            <a:r>
              <a:rPr lang="uk-UA" dirty="0" smtClean="0"/>
              <a:t>, </a:t>
            </a:r>
            <a:r>
              <a:rPr lang="uk-UA" dirty="0" smtClean="0"/>
              <a:t>внутрішньоскладчастих</a:t>
            </a:r>
            <a:r>
              <a:rPr lang="uk-UA" dirty="0" smtClean="0"/>
              <a:t>, </a:t>
            </a:r>
            <a:r>
              <a:rPr lang="uk-UA" dirty="0" smtClean="0"/>
              <a:t>складчастоплатформних</a:t>
            </a:r>
            <a:r>
              <a:rPr lang="uk-UA" dirty="0" smtClean="0"/>
              <a:t> та крайових прогинів, а також до </a:t>
            </a:r>
            <a:r>
              <a:rPr lang="uk-UA" dirty="0" smtClean="0"/>
              <a:t>периокеанічних</a:t>
            </a:r>
            <a:r>
              <a:rPr lang="uk-UA" dirty="0" smtClean="0"/>
              <a:t> платформних областей. Родовища Н. виявлені на всіх континентах, крім Антарктиди, і на значних площах акваторій. У світі відомо понад 30 тис. родовищ Н., з них 15-20% газонафтові. </a:t>
            </a:r>
            <a:r>
              <a:rPr lang="uk-UA" dirty="0" smtClean="0"/>
              <a:t>Бл</a:t>
            </a:r>
            <a:r>
              <a:rPr lang="uk-UA" dirty="0" smtClean="0"/>
              <a:t>. 85% світового видобутку Н. дають 5% родовищ. Найбільші запаси Н. в Саудівській Аравії, Кувейті, Ірані, Іраку.</a:t>
            </a:r>
          </a:p>
          <a:p>
            <a:pPr marL="36576" indent="0">
              <a:buNone/>
            </a:pPr>
            <a:r>
              <a:rPr lang="uk-UA" dirty="0" smtClean="0"/>
              <a:t>Нафта і газ зустрічаються в породах різного віку — від кембрійських до пліоценових. Іноді нафта видобувається і з докембрійських порід, однак вважається, що її проникнення в ці породи вторинне. Найбільш давні поклади нафти у палеозойських породах, знайдені головним чином на території Північної Америки. Ймовірно, це можна пояснити тим, що тут найінтенсивніші пошуки проводилися в породах саме цього віку.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17646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4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76672"/>
            <a:ext cx="4824536" cy="6264696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uk-UA" dirty="0" smtClean="0"/>
              <a:t>Більша частина нафтових родовищ </a:t>
            </a:r>
            <a:r>
              <a:rPr lang="uk-UA" dirty="0" smtClean="0"/>
              <a:t>розсереджена</a:t>
            </a:r>
            <a:r>
              <a:rPr lang="uk-UA" dirty="0" smtClean="0"/>
              <a:t> по семи регіонах світу і приурочена до внутрішньоматерикових депресій та окраїн материків:</a:t>
            </a:r>
          </a:p>
          <a:p>
            <a:pPr marL="36576" indent="0">
              <a:buNone/>
            </a:pPr>
            <a:r>
              <a:rPr lang="uk-UA" dirty="0" smtClean="0"/>
              <a:t>    1) Перська затока — Північна Африка;</a:t>
            </a:r>
          </a:p>
          <a:p>
            <a:pPr marL="36576" indent="0">
              <a:buNone/>
            </a:pPr>
            <a:r>
              <a:rPr lang="uk-UA" dirty="0" smtClean="0"/>
              <a:t>    2) Мексиканська затока — Карибське море (включаючи прибережні райони Мексики, США, Колумбії, Венесуели і о. Тринідад);</a:t>
            </a:r>
          </a:p>
          <a:p>
            <a:pPr marL="36576" indent="0">
              <a:buNone/>
            </a:pPr>
            <a:r>
              <a:rPr lang="uk-UA" dirty="0" smtClean="0"/>
              <a:t>    3) острови Малайського архіпелагу і Нова Гвінея;</a:t>
            </a:r>
          </a:p>
          <a:p>
            <a:pPr marL="36576" indent="0">
              <a:buNone/>
            </a:pPr>
            <a:r>
              <a:rPr lang="uk-UA" dirty="0" smtClean="0"/>
              <a:t>    4) Західний Сибір;</a:t>
            </a:r>
          </a:p>
          <a:p>
            <a:pPr marL="36576" indent="0">
              <a:buNone/>
            </a:pPr>
            <a:r>
              <a:rPr lang="uk-UA" dirty="0" smtClean="0"/>
              <a:t>    5) Північна Аляска;</a:t>
            </a:r>
          </a:p>
          <a:p>
            <a:pPr marL="36576" indent="0">
              <a:buNone/>
            </a:pPr>
            <a:r>
              <a:rPr lang="uk-UA" dirty="0" smtClean="0"/>
              <a:t>    6) Північне море (головним чином норвезький і британський сектори);</a:t>
            </a:r>
          </a:p>
          <a:p>
            <a:pPr marL="36576" indent="0">
              <a:buNone/>
            </a:pPr>
            <a:r>
              <a:rPr lang="uk-UA" dirty="0" smtClean="0"/>
              <a:t>    7) о. Сахалін з прилеглими ділянками шельфу.</a:t>
            </a:r>
          </a:p>
          <a:p>
            <a:pPr marL="36576" indent="0">
              <a:buNone/>
            </a:pPr>
            <a:r>
              <a:rPr lang="uk-UA" dirty="0" smtClean="0"/>
              <a:t>Світові запаси нафти складають понад 137,5 </a:t>
            </a:r>
            <a:r>
              <a:rPr lang="uk-UA" dirty="0" smtClean="0"/>
              <a:t>млрд</a:t>
            </a:r>
            <a:r>
              <a:rPr lang="uk-UA" dirty="0" smtClean="0"/>
              <a:t> т (1998). 3 них 74% припадає на Азію, у тому числі Близький Схід (понад 66%). Найбільшими запасами нафти володіють (у порядку зменшення): Саудівська Аравія, Росія, Ірак, ОАЕ, Кувейт, Іран, Венесуела, Мексика, Лівія, Китай, США, Нігерія, Азербайджан, Казахстан, Туркменістан, Норвегія.</a:t>
            </a:r>
          </a:p>
          <a:p>
            <a:pPr marL="36576" indent="0">
              <a:buNone/>
            </a:pPr>
            <a:r>
              <a:rPr lang="uk-UA" dirty="0" smtClean="0"/>
              <a:t>Загальносвітові запаси традиційної нафти оцінюють в 1390 млрд. </a:t>
            </a:r>
            <a:r>
              <a:rPr lang="uk-UA" dirty="0" smtClean="0"/>
              <a:t>баррелів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310" y="1264809"/>
            <a:ext cx="4176464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90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950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6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116632"/>
            <a:ext cx="7467600" cy="1008112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Нафта в Україні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124744"/>
            <a:ext cx="8352928" cy="5400600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uk-UA" dirty="0" smtClean="0"/>
              <a:t>На </a:t>
            </a:r>
            <a:r>
              <a:rPr lang="uk-UA" dirty="0" smtClean="0"/>
              <a:t>території Украї</a:t>
            </a:r>
            <a:r>
              <a:rPr lang="uk-UA" dirty="0" smtClean="0"/>
              <a:t>ни поклади нафти є у Передкарпатті, у Дніпровсько-Донецькій областях та на шельфі Чорного і Азовського морів і (за деякими даними тут найбільші — 3 трильйони умовних одиниць газу й нафти, частка нафти — 25-30%).</a:t>
            </a:r>
            <a:br>
              <a:rPr lang="uk-UA" dirty="0" smtClean="0"/>
            </a:br>
            <a:r>
              <a:rPr lang="uk-UA" dirty="0" smtClean="0"/>
              <a:t>Станом на </a:t>
            </a:r>
            <a:r>
              <a:rPr lang="uk-UA" dirty="0" smtClean="0"/>
              <a:t>кінец</a:t>
            </a:r>
            <a:r>
              <a:rPr lang="uk-UA" dirty="0" smtClean="0"/>
              <a:t>ь ХХ ст. початкові потенційні ресурси нафти України оцінювалися в 1,33 млрд т, а газового конденсату — 376,2 млн т. Державним балансом враховано понад 130 родовищ нафти і понад 151 </a:t>
            </a:r>
            <a:r>
              <a:rPr lang="uk-UA" dirty="0" smtClean="0"/>
              <a:t>газовогоконденсату</a:t>
            </a:r>
            <a:r>
              <a:rPr lang="uk-UA" dirty="0" smtClean="0"/>
              <a:t>. </a:t>
            </a:r>
            <a:r>
              <a:rPr lang="uk-UA" dirty="0" smtClean="0"/>
              <a:t>Розвіданість</a:t>
            </a:r>
            <a:r>
              <a:rPr lang="uk-UA" dirty="0" smtClean="0"/>
              <a:t> початкових потенційних ресурсів нафти становить 33,0%, газового конденсату — 37,0%, а ступінь виробленості відповідно 21,6% та 15,9%.</a:t>
            </a:r>
          </a:p>
          <a:p>
            <a:pPr marL="36576" indent="0">
              <a:buNone/>
            </a:pPr>
            <a:r>
              <a:rPr lang="uk-UA" dirty="0" smtClean="0"/>
              <a:t>Україна лише на 10-12% забезпечена нафтою власного виробництва.</a:t>
            </a:r>
          </a:p>
          <a:p>
            <a:pPr marL="3657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91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7768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8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80920" cy="5904656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uk-UA" b="1" dirty="0" smtClean="0"/>
              <a:t>ЗАХІДНИЙ НАФТОГАЗОНОСНИЙ РЕГІОН </a:t>
            </a:r>
            <a:r>
              <a:rPr lang="uk-UA" dirty="0" smtClean="0"/>
              <a:t>є найстаріший в Україні та найменший за потенційними ресурсами і запасами.</a:t>
            </a:r>
          </a:p>
          <a:p>
            <a:pPr marL="36576" indent="0">
              <a:buNone/>
            </a:pPr>
            <a:r>
              <a:rPr lang="uk-UA" dirty="0" smtClean="0"/>
              <a:t>103 родовища в т.ч. 62, що розробляються (газ-13, газоконденсат-4, нафта-40).</a:t>
            </a:r>
          </a:p>
          <a:p>
            <a:pPr marL="36576" indent="0">
              <a:buNone/>
            </a:pPr>
            <a:r>
              <a:rPr lang="uk-UA" dirty="0" smtClean="0"/>
              <a:t>Основні родовища: </a:t>
            </a:r>
            <a:r>
              <a:rPr lang="uk-UA" dirty="0" smtClean="0"/>
              <a:t>Летнянське</a:t>
            </a:r>
            <a:r>
              <a:rPr lang="uk-UA" dirty="0" smtClean="0"/>
              <a:t>, </a:t>
            </a:r>
            <a:r>
              <a:rPr lang="uk-UA" dirty="0" smtClean="0"/>
              <a:t>Залужанське</a:t>
            </a:r>
            <a:r>
              <a:rPr lang="uk-UA" dirty="0" smtClean="0"/>
              <a:t>, </a:t>
            </a:r>
            <a:r>
              <a:rPr lang="uk-UA" dirty="0" smtClean="0"/>
              <a:t>Більче-Волицьке</a:t>
            </a:r>
            <a:r>
              <a:rPr lang="uk-UA" dirty="0" smtClean="0"/>
              <a:t> - газові; </a:t>
            </a:r>
            <a:r>
              <a:rPr lang="uk-UA" dirty="0" smtClean="0"/>
              <a:t>Долинське</a:t>
            </a:r>
            <a:r>
              <a:rPr lang="uk-UA" dirty="0" smtClean="0"/>
              <a:t>, </a:t>
            </a:r>
            <a:r>
              <a:rPr lang="uk-UA" dirty="0" smtClean="0"/>
              <a:t>Струтинське</a:t>
            </a:r>
            <a:r>
              <a:rPr lang="uk-UA" dirty="0" smtClean="0"/>
              <a:t>, </a:t>
            </a:r>
            <a:r>
              <a:rPr lang="uk-UA" dirty="0" smtClean="0"/>
              <a:t>Битків-Бабчинське</a:t>
            </a:r>
            <a:r>
              <a:rPr lang="uk-UA" dirty="0" smtClean="0"/>
              <a:t>, </a:t>
            </a:r>
            <a:r>
              <a:rPr lang="uk-UA" dirty="0" smtClean="0"/>
              <a:t>Стинавське</a:t>
            </a:r>
            <a:r>
              <a:rPr lang="uk-UA" dirty="0" smtClean="0"/>
              <a:t> – нафтові.</a:t>
            </a:r>
          </a:p>
          <a:p>
            <a:pPr marL="36576" indent="0">
              <a:buNone/>
            </a:pPr>
            <a:r>
              <a:rPr lang="uk-UA" b="1" dirty="0" smtClean="0"/>
              <a:t>СХІДНИЙ НАФТОГАЗОНОСНИЙ РЕГІОН </a:t>
            </a:r>
            <a:r>
              <a:rPr lang="uk-UA" dirty="0" smtClean="0"/>
              <a:t>є найбільший в Україні за потенційними ресурсами і запасами.</a:t>
            </a:r>
          </a:p>
          <a:p>
            <a:pPr marL="36576" indent="0">
              <a:buNone/>
            </a:pPr>
            <a:r>
              <a:rPr lang="uk-UA" dirty="0" smtClean="0"/>
              <a:t>205 родовищ в т.ч. 121, що розробляються (газ-64, газоконденсат-72, нафта-53).</a:t>
            </a:r>
          </a:p>
          <a:p>
            <a:pPr marL="36576" indent="0">
              <a:buNone/>
            </a:pPr>
            <a:r>
              <a:rPr lang="uk-UA" dirty="0" smtClean="0"/>
              <a:t>Ступінь реалізації початкових потенційних ресурсів – 57%.</a:t>
            </a:r>
          </a:p>
          <a:p>
            <a:pPr marL="36576" indent="0">
              <a:buNone/>
            </a:pPr>
            <a:r>
              <a:rPr lang="uk-UA" dirty="0" smtClean="0"/>
              <a:t>Основні родовища: </a:t>
            </a:r>
            <a:r>
              <a:rPr lang="uk-UA" dirty="0" smtClean="0"/>
              <a:t>Шебелинське</a:t>
            </a:r>
            <a:r>
              <a:rPr lang="uk-UA" dirty="0" smtClean="0"/>
              <a:t>, </a:t>
            </a:r>
            <a:r>
              <a:rPr lang="uk-UA" dirty="0" smtClean="0"/>
              <a:t>Західно-Хрестищенське</a:t>
            </a:r>
            <a:r>
              <a:rPr lang="uk-UA" dirty="0" smtClean="0"/>
              <a:t>, </a:t>
            </a:r>
            <a:r>
              <a:rPr lang="uk-UA" dirty="0" smtClean="0"/>
              <a:t>Єфремівське-газоконденсатні</a:t>
            </a:r>
            <a:r>
              <a:rPr lang="uk-UA" dirty="0" smtClean="0"/>
              <a:t>; </a:t>
            </a:r>
            <a:r>
              <a:rPr lang="uk-UA" dirty="0" smtClean="0"/>
              <a:t>Яблунівське</a:t>
            </a:r>
            <a:r>
              <a:rPr lang="uk-UA" dirty="0" smtClean="0"/>
              <a:t>, </a:t>
            </a:r>
            <a:r>
              <a:rPr lang="uk-UA" dirty="0" smtClean="0"/>
              <a:t>Анастасівське</a:t>
            </a:r>
            <a:r>
              <a:rPr lang="uk-UA" dirty="0" smtClean="0"/>
              <a:t>, </a:t>
            </a:r>
            <a:r>
              <a:rPr lang="uk-UA" dirty="0" smtClean="0"/>
              <a:t>Глинсько-Розбишівське-нафтогазоконденсатні</a:t>
            </a:r>
            <a:r>
              <a:rPr lang="uk-UA" dirty="0" smtClean="0"/>
              <a:t>; </a:t>
            </a:r>
            <a:r>
              <a:rPr lang="uk-UA" dirty="0" smtClean="0"/>
              <a:t>Бугруватівське</a:t>
            </a:r>
            <a:r>
              <a:rPr lang="uk-UA" dirty="0" smtClean="0"/>
              <a:t>, </a:t>
            </a:r>
            <a:r>
              <a:rPr lang="uk-UA" dirty="0" smtClean="0"/>
              <a:t>Малодівицьке</a:t>
            </a:r>
            <a:r>
              <a:rPr lang="uk-UA" dirty="0" smtClean="0"/>
              <a:t> – нафтові.</a:t>
            </a:r>
          </a:p>
          <a:p>
            <a:pPr marL="36576" indent="0">
              <a:buNone/>
            </a:pPr>
            <a:r>
              <a:rPr lang="uk-UA" b="1" dirty="0" smtClean="0"/>
              <a:t>ПІВДЕННИЙ НАФТОГАЗОНОСНИЙ РЕГІОН </a:t>
            </a:r>
            <a:r>
              <a:rPr lang="uk-UA" dirty="0" smtClean="0"/>
              <a:t>є найменш освоєний. Ступінь реалізації початкових ресурсів – 5%.</a:t>
            </a:r>
          </a:p>
          <a:p>
            <a:pPr marL="36576" indent="0">
              <a:buNone/>
            </a:pPr>
            <a:r>
              <a:rPr lang="uk-UA" dirty="0" smtClean="0"/>
              <a:t>Найбільші родовища відкрито на шельфі: Штормове, </a:t>
            </a:r>
            <a:r>
              <a:rPr lang="uk-UA" dirty="0" smtClean="0"/>
              <a:t>Шмідтівське</a:t>
            </a:r>
            <a:r>
              <a:rPr lang="uk-UA" dirty="0" smtClean="0"/>
              <a:t>, </a:t>
            </a:r>
            <a:r>
              <a:rPr lang="uk-UA" dirty="0" smtClean="0"/>
              <a:t>Гліцинське</a:t>
            </a:r>
            <a:r>
              <a:rPr lang="uk-UA" dirty="0" smtClean="0"/>
              <a:t> газоконденсатні, </a:t>
            </a:r>
            <a:r>
              <a:rPr lang="uk-UA" dirty="0" smtClean="0"/>
              <a:t>Суботінське</a:t>
            </a:r>
            <a:r>
              <a:rPr lang="uk-UA" dirty="0" smtClean="0"/>
              <a:t> нафтове (Чорне море); Пн. і </a:t>
            </a:r>
            <a:r>
              <a:rPr lang="uk-UA" dirty="0" smtClean="0"/>
              <a:t>Сх.-Казантипське</a:t>
            </a:r>
            <a:r>
              <a:rPr lang="uk-UA" dirty="0" smtClean="0"/>
              <a:t> газові (Азовське море). Розвідані запаси родовищ на шельфі - 64 млрд. куб. 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557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54025"/>
            <a:ext cx="8497887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737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1412776"/>
            <a:ext cx="6480048" cy="2301240"/>
          </a:xfrm>
        </p:spPr>
        <p:txBody>
          <a:bodyPr/>
          <a:lstStyle/>
          <a:p>
            <a:pPr algn="ctr"/>
            <a:r>
              <a:rPr lang="uk-UA" dirty="0"/>
              <a:t> </a:t>
            </a:r>
            <a:r>
              <a:rPr lang="uk-UA" dirty="0" smtClean="0"/>
              <a:t>Видобуток </a:t>
            </a:r>
            <a:r>
              <a:rPr lang="uk-UA" dirty="0"/>
              <a:t>нафти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3768" y="4293096"/>
            <a:ext cx="6480048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46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План :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uk-UA" sz="2400" dirty="0" smtClean="0"/>
              <a:t>1.Характеристика нафти ;</a:t>
            </a:r>
          </a:p>
          <a:p>
            <a:pPr marL="118872" indent="0">
              <a:buNone/>
            </a:pPr>
            <a:r>
              <a:rPr lang="uk-UA" sz="2400" dirty="0" smtClean="0"/>
              <a:t>2.Походження нафти;</a:t>
            </a:r>
          </a:p>
          <a:p>
            <a:pPr marL="118872" indent="0">
              <a:buNone/>
            </a:pPr>
            <a:r>
              <a:rPr lang="uk-UA" sz="2400" dirty="0" smtClean="0"/>
              <a:t>3.Родовища і запаси нафти у світі;</a:t>
            </a:r>
          </a:p>
          <a:p>
            <a:pPr marL="118872" indent="0">
              <a:buNone/>
            </a:pPr>
            <a:r>
              <a:rPr lang="uk-UA" sz="2400" dirty="0" smtClean="0"/>
              <a:t>4.Видобуток нафти;</a:t>
            </a:r>
          </a:p>
          <a:p>
            <a:pPr marL="118872" indent="0">
              <a:buNone/>
            </a:pPr>
            <a:r>
              <a:rPr lang="uk-UA" sz="2400" dirty="0" smtClean="0"/>
              <a:t>5.Переробка та продукти переробки;</a:t>
            </a:r>
          </a:p>
          <a:p>
            <a:pPr marL="118872" indent="0">
              <a:buNone/>
            </a:pPr>
            <a:r>
              <a:rPr lang="uk-UA" sz="2400" dirty="0" smtClean="0"/>
              <a:t>6.Застосування;</a:t>
            </a:r>
          </a:p>
          <a:p>
            <a:pPr marL="118872" indent="0">
              <a:buNone/>
            </a:pPr>
            <a:r>
              <a:rPr lang="uk-UA" sz="2400" dirty="0" smtClean="0"/>
              <a:t>7.Вплив на довкілля;</a:t>
            </a:r>
          </a:p>
          <a:p>
            <a:pPr marL="118872" indent="0">
              <a:buNone/>
            </a:pPr>
            <a:r>
              <a:rPr lang="uk-UA" sz="2400" dirty="0" smtClean="0"/>
              <a:t>8.Цікаві факти;</a:t>
            </a:r>
          </a:p>
          <a:p>
            <a:pPr marL="118872" indent="0">
              <a:buNone/>
            </a:pPr>
            <a:r>
              <a:rPr lang="uk-UA" sz="2400" dirty="0" smtClean="0"/>
              <a:t>9.Висновок</a:t>
            </a:r>
          </a:p>
          <a:p>
            <a:pPr marL="118872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9217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904656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429000"/>
            <a:ext cx="601266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7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115672" cy="5544616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ru-RU" dirty="0"/>
              <a:t>У 1938 </a:t>
            </a:r>
            <a:r>
              <a:rPr lang="ru-RU" dirty="0"/>
              <a:t>світовий</a:t>
            </a:r>
            <a:r>
              <a:rPr lang="ru-RU" dirty="0"/>
              <a:t> </a:t>
            </a:r>
            <a:r>
              <a:rPr lang="ru-RU" dirty="0"/>
              <a:t>видобуток</a:t>
            </a:r>
            <a:r>
              <a:rPr lang="ru-RU" dirty="0"/>
              <a:t> становив </a:t>
            </a:r>
            <a:r>
              <a:rPr lang="ru-RU" dirty="0"/>
              <a:t>біля</a:t>
            </a:r>
            <a:r>
              <a:rPr lang="ru-RU" dirty="0"/>
              <a:t> 280 млн т, в 1950 — 550 млн т, в 1960 </a:t>
            </a:r>
            <a:r>
              <a:rPr lang="ru-RU" dirty="0"/>
              <a:t>понад</a:t>
            </a:r>
            <a:r>
              <a:rPr lang="ru-RU" dirty="0"/>
              <a:t> 1 млрд т, а в 1970 </a:t>
            </a:r>
            <a:r>
              <a:rPr lang="ru-RU" dirty="0"/>
              <a:t>понад</a:t>
            </a:r>
            <a:r>
              <a:rPr lang="ru-RU" dirty="0"/>
              <a:t> 2 млрд т. У 1973 р. — </a:t>
            </a:r>
            <a:r>
              <a:rPr lang="ru-RU" dirty="0"/>
              <a:t>перевищив</a:t>
            </a:r>
            <a:r>
              <a:rPr lang="ru-RU" dirty="0"/>
              <a:t> 2,8 млрд т, а у 2004 </a:t>
            </a:r>
            <a:r>
              <a:rPr lang="ru-RU" dirty="0"/>
              <a:t>склав</a:t>
            </a:r>
            <a:r>
              <a:rPr lang="ru-RU" dirty="0"/>
              <a:t> </a:t>
            </a:r>
            <a:r>
              <a:rPr lang="ru-RU" dirty="0"/>
              <a:t>біля</a:t>
            </a:r>
            <a:r>
              <a:rPr lang="ru-RU" dirty="0"/>
              <a:t> 5,2 млрд т, у 2005 р. — 3,6 млрд т (без </a:t>
            </a:r>
            <a:r>
              <a:rPr lang="ru-RU" dirty="0"/>
              <a:t>урахування</a:t>
            </a:r>
            <a:r>
              <a:rPr lang="ru-RU" dirty="0"/>
              <a:t> газового конденсату), </a:t>
            </a:r>
            <a:r>
              <a:rPr lang="ru-RU" dirty="0"/>
              <a:t>причому</a:t>
            </a:r>
            <a:r>
              <a:rPr lang="ru-RU" dirty="0"/>
              <a:t> </a:t>
            </a:r>
            <a:r>
              <a:rPr lang="ru-RU" dirty="0"/>
              <a:t>Росія</a:t>
            </a:r>
            <a:r>
              <a:rPr lang="ru-RU" dirty="0"/>
              <a:t> </a:t>
            </a:r>
            <a:r>
              <a:rPr lang="ru-RU" dirty="0"/>
              <a:t>вийшла</a:t>
            </a:r>
            <a:r>
              <a:rPr lang="ru-RU" dirty="0"/>
              <a:t> на перше </a:t>
            </a:r>
            <a:r>
              <a:rPr lang="ru-RU" dirty="0"/>
              <a:t>місце</a:t>
            </a:r>
            <a:r>
              <a:rPr lang="ru-RU" dirty="0"/>
              <a:t>, </a:t>
            </a:r>
            <a:r>
              <a:rPr lang="ru-RU" dirty="0"/>
              <a:t>добувши</a:t>
            </a:r>
            <a:r>
              <a:rPr lang="ru-RU" dirty="0"/>
              <a:t> 461 млн т, </a:t>
            </a:r>
            <a:r>
              <a:rPr lang="ru-RU" dirty="0"/>
              <a:t>Саудівська</a:t>
            </a:r>
            <a:r>
              <a:rPr lang="ru-RU" dirty="0"/>
              <a:t> </a:t>
            </a:r>
            <a:r>
              <a:rPr lang="ru-RU" dirty="0"/>
              <a:t>Аравія</a:t>
            </a:r>
            <a:r>
              <a:rPr lang="ru-RU" dirty="0"/>
              <a:t> — 458 млн т, США — 256 млн т (За </a:t>
            </a:r>
            <a:r>
              <a:rPr lang="ru-RU" dirty="0"/>
              <a:t>даними</a:t>
            </a:r>
            <a:r>
              <a:rPr lang="ru-RU" dirty="0"/>
              <a:t> «</a:t>
            </a:r>
            <a:r>
              <a:rPr lang="en-US" dirty="0"/>
              <a:t>Oil and Gas Journal»). </a:t>
            </a:r>
            <a:r>
              <a:rPr lang="ru-RU" dirty="0"/>
              <a:t>Усього</a:t>
            </a:r>
            <a:r>
              <a:rPr lang="ru-RU" dirty="0"/>
              <a:t> з початку </a:t>
            </a:r>
            <a:r>
              <a:rPr lang="ru-RU" dirty="0"/>
              <a:t>промислового</a:t>
            </a:r>
            <a:r>
              <a:rPr lang="ru-RU" dirty="0"/>
              <a:t> </a:t>
            </a:r>
            <a:r>
              <a:rPr lang="ru-RU" dirty="0"/>
              <a:t>видобутку</a:t>
            </a:r>
            <a:r>
              <a:rPr lang="ru-RU" dirty="0"/>
              <a:t> (з </a:t>
            </a:r>
            <a:r>
              <a:rPr lang="ru-RU" dirty="0"/>
              <a:t>кінця</a:t>
            </a:r>
            <a:r>
              <a:rPr lang="ru-RU" dirty="0"/>
              <a:t> 1850-х </a:t>
            </a:r>
            <a:r>
              <a:rPr lang="ru-RU" dirty="0"/>
              <a:t>рр</a:t>
            </a:r>
            <a:r>
              <a:rPr lang="ru-RU" dirty="0"/>
              <a:t>.) до </a:t>
            </a:r>
            <a:r>
              <a:rPr lang="ru-RU" dirty="0"/>
              <a:t>кінця</a:t>
            </a:r>
            <a:r>
              <a:rPr lang="ru-RU" dirty="0"/>
              <a:t> 1973 р. у </a:t>
            </a:r>
            <a:r>
              <a:rPr lang="ru-RU" dirty="0"/>
              <a:t>світі</a:t>
            </a:r>
            <a:r>
              <a:rPr lang="ru-RU" dirty="0"/>
              <a:t> </a:t>
            </a:r>
            <a:r>
              <a:rPr lang="ru-RU" dirty="0"/>
              <a:t>було</a:t>
            </a:r>
            <a:r>
              <a:rPr lang="ru-RU" dirty="0"/>
              <a:t> </a:t>
            </a:r>
            <a:r>
              <a:rPr lang="ru-RU" dirty="0"/>
              <a:t>видобуто</a:t>
            </a:r>
            <a:r>
              <a:rPr lang="ru-RU" dirty="0"/>
              <a:t> з </a:t>
            </a:r>
            <a:r>
              <a:rPr lang="ru-RU" dirty="0"/>
              <a:t>надр</a:t>
            </a:r>
            <a:r>
              <a:rPr lang="ru-RU" dirty="0"/>
              <a:t> 41 млрд т </a:t>
            </a:r>
            <a:r>
              <a:rPr lang="ru-RU" dirty="0"/>
              <a:t>нафти</a:t>
            </a:r>
            <a:r>
              <a:rPr lang="ru-RU" dirty="0"/>
              <a:t>, з </a:t>
            </a:r>
            <a:r>
              <a:rPr lang="ru-RU" dirty="0"/>
              <a:t>яких</a:t>
            </a:r>
            <a:r>
              <a:rPr lang="ru-RU" dirty="0"/>
              <a:t> половина </a:t>
            </a:r>
            <a:r>
              <a:rPr lang="ru-RU" dirty="0"/>
              <a:t>припадає</a:t>
            </a:r>
            <a:r>
              <a:rPr lang="ru-RU" dirty="0"/>
              <a:t> на 1965—1973</a:t>
            </a:r>
            <a:r>
              <a:rPr lang="ru-RU" dirty="0" smtClean="0"/>
              <a:t>.</a:t>
            </a:r>
            <a:endParaRPr lang="ru-RU" dirty="0"/>
          </a:p>
          <a:p>
            <a:pPr marL="36576" indent="0">
              <a:buNone/>
            </a:pPr>
            <a:r>
              <a:rPr lang="ru-RU" dirty="0"/>
              <a:t>До </a:t>
            </a:r>
            <a:r>
              <a:rPr lang="ru-RU" dirty="0"/>
              <a:t>середини</a:t>
            </a:r>
            <a:r>
              <a:rPr lang="ru-RU" dirty="0"/>
              <a:t> 1970-х </a:t>
            </a:r>
            <a:r>
              <a:rPr lang="ru-RU" dirty="0"/>
              <a:t>світовий</a:t>
            </a:r>
            <a:r>
              <a:rPr lang="ru-RU" dirty="0"/>
              <a:t> </a:t>
            </a:r>
            <a:r>
              <a:rPr lang="ru-RU" dirty="0"/>
              <a:t>видобуток</a:t>
            </a:r>
            <a:r>
              <a:rPr lang="ru-RU" dirty="0"/>
              <a:t> </a:t>
            </a:r>
            <a:r>
              <a:rPr lang="ru-RU" dirty="0"/>
              <a:t>нафти</a:t>
            </a:r>
            <a:r>
              <a:rPr lang="ru-RU" dirty="0"/>
              <a:t> </a:t>
            </a:r>
            <a:r>
              <a:rPr lang="ru-RU" dirty="0"/>
              <a:t>подвоювався</a:t>
            </a:r>
            <a:r>
              <a:rPr lang="ru-RU" dirty="0"/>
              <a:t> </a:t>
            </a:r>
            <a:r>
              <a:rPr lang="ru-RU" dirty="0"/>
              <a:t>приблизно</a:t>
            </a:r>
            <a:r>
              <a:rPr lang="ru-RU" dirty="0"/>
              <a:t> </a:t>
            </a:r>
            <a:r>
              <a:rPr lang="ru-RU" dirty="0"/>
              <a:t>кожне</a:t>
            </a:r>
            <a:r>
              <a:rPr lang="ru-RU" dirty="0"/>
              <a:t> </a:t>
            </a:r>
            <a:r>
              <a:rPr lang="ru-RU" dirty="0"/>
              <a:t>десятиріччя</a:t>
            </a:r>
            <a:r>
              <a:rPr lang="ru-RU" dirty="0"/>
              <a:t>, </a:t>
            </a:r>
            <a:r>
              <a:rPr lang="ru-RU" dirty="0"/>
              <a:t>потім</a:t>
            </a:r>
            <a:r>
              <a:rPr lang="ru-RU" dirty="0"/>
              <a:t> </a:t>
            </a:r>
            <a:r>
              <a:rPr lang="ru-RU" dirty="0"/>
              <a:t>темпи</a:t>
            </a:r>
            <a:r>
              <a:rPr lang="ru-RU" dirty="0"/>
              <a:t> </a:t>
            </a:r>
            <a:r>
              <a:rPr lang="ru-RU" dirty="0"/>
              <a:t>його</a:t>
            </a:r>
            <a:r>
              <a:rPr lang="ru-RU" dirty="0"/>
              <a:t> </a:t>
            </a:r>
            <a:r>
              <a:rPr lang="ru-RU" dirty="0"/>
              <a:t>зростання</a:t>
            </a:r>
            <a:r>
              <a:rPr lang="ru-RU" dirty="0"/>
              <a:t> </a:t>
            </a:r>
            <a:r>
              <a:rPr lang="ru-RU" dirty="0"/>
              <a:t>сповільнилися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3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7163"/>
            <a:ext cx="8645525" cy="654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2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7560840" cy="2301240"/>
          </a:xfrm>
        </p:spPr>
        <p:txBody>
          <a:bodyPr/>
          <a:lstStyle/>
          <a:p>
            <a:pPr algn="ctr"/>
            <a:r>
              <a:rPr lang="uk-UA" i="1" dirty="0" smtClean="0"/>
              <a:t>Переробка та продукти переробки</a:t>
            </a:r>
            <a:endParaRPr lang="uk-UA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23928" y="5301208"/>
            <a:ext cx="5004392" cy="103252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uk-UA" dirty="0" smtClean="0"/>
              <a:t>Способи переробки;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dirty="0" smtClean="0"/>
              <a:t>Продукти переробки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66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Способи переробки нафти 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340768"/>
            <a:ext cx="5544616" cy="5328592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ru-RU" dirty="0"/>
              <a:t>Усі</a:t>
            </a:r>
            <a:r>
              <a:rPr lang="ru-RU" dirty="0"/>
              <a:t> </a:t>
            </a:r>
            <a:r>
              <a:rPr lang="ru-RU" dirty="0"/>
              <a:t>процеси</a:t>
            </a:r>
            <a:r>
              <a:rPr lang="ru-RU" dirty="0"/>
              <a:t> </a:t>
            </a:r>
            <a:r>
              <a:rPr lang="ru-RU" dirty="0"/>
              <a:t>переробки</a:t>
            </a:r>
            <a:r>
              <a:rPr lang="ru-RU" dirty="0"/>
              <a:t> </a:t>
            </a:r>
            <a:r>
              <a:rPr lang="ru-RU" dirty="0"/>
              <a:t>нафти</a:t>
            </a:r>
            <a:r>
              <a:rPr lang="ru-RU" dirty="0"/>
              <a:t> </a:t>
            </a:r>
            <a:r>
              <a:rPr lang="ru-RU" dirty="0"/>
              <a:t>пов'язані</a:t>
            </a:r>
            <a:r>
              <a:rPr lang="ru-RU" dirty="0"/>
              <a:t> з </a:t>
            </a:r>
            <a:r>
              <a:rPr lang="ru-RU" dirty="0"/>
              <a:t>нагріванням</a:t>
            </a:r>
            <a:r>
              <a:rPr lang="ru-RU" dirty="0"/>
              <a:t> </a:t>
            </a:r>
            <a:r>
              <a:rPr lang="ru-RU" dirty="0"/>
              <a:t>чи</a:t>
            </a:r>
            <a:r>
              <a:rPr lang="ru-RU" dirty="0"/>
              <a:t> </a:t>
            </a:r>
            <a:r>
              <a:rPr lang="ru-RU" dirty="0"/>
              <a:t>охолодженням</a:t>
            </a:r>
            <a:r>
              <a:rPr lang="ru-RU" dirty="0"/>
              <a:t>, </a:t>
            </a:r>
            <a:r>
              <a:rPr lang="ru-RU" dirty="0"/>
              <a:t>що</a:t>
            </a:r>
            <a:r>
              <a:rPr lang="ru-RU" dirty="0"/>
              <a:t> </a:t>
            </a:r>
            <a:r>
              <a:rPr lang="ru-RU" dirty="0"/>
              <a:t>вимагає</a:t>
            </a:r>
            <a:r>
              <a:rPr lang="ru-RU" dirty="0"/>
              <a:t> </a:t>
            </a:r>
            <a:r>
              <a:rPr lang="ru-RU" dirty="0"/>
              <a:t>всебічного</a:t>
            </a:r>
            <a:r>
              <a:rPr lang="ru-RU" dirty="0"/>
              <a:t> </a:t>
            </a:r>
            <a:r>
              <a:rPr lang="ru-RU" dirty="0"/>
              <a:t>вивчення</a:t>
            </a:r>
            <a:r>
              <a:rPr lang="ru-RU" dirty="0"/>
              <a:t> </a:t>
            </a:r>
            <a:r>
              <a:rPr lang="ru-RU" dirty="0"/>
              <a:t>теплових</a:t>
            </a:r>
            <a:r>
              <a:rPr lang="ru-RU" dirty="0"/>
              <a:t> </a:t>
            </a:r>
            <a:r>
              <a:rPr lang="ru-RU" dirty="0"/>
              <a:t>властивостей</a:t>
            </a:r>
            <a:r>
              <a:rPr lang="ru-RU" dirty="0"/>
              <a:t> </a:t>
            </a:r>
            <a:r>
              <a:rPr lang="ru-RU" dirty="0"/>
              <a:t>нафти</a:t>
            </a:r>
            <a:r>
              <a:rPr lang="ru-RU" dirty="0"/>
              <a:t> і </a:t>
            </a:r>
            <a:r>
              <a:rPr lang="ru-RU" dirty="0"/>
              <a:t>нафтопродуктів</a:t>
            </a:r>
            <a:r>
              <a:rPr lang="ru-RU" dirty="0"/>
              <a:t>.</a:t>
            </a:r>
          </a:p>
          <a:p>
            <a:pPr marL="36576" indent="0">
              <a:buNone/>
            </a:pPr>
            <a:r>
              <a:rPr lang="ru-RU" dirty="0"/>
              <a:t>Чим </a:t>
            </a:r>
            <a:r>
              <a:rPr lang="ru-RU" dirty="0"/>
              <a:t>легша</a:t>
            </a:r>
            <a:r>
              <a:rPr lang="ru-RU" dirty="0"/>
              <a:t> </a:t>
            </a:r>
            <a:r>
              <a:rPr lang="ru-RU" dirty="0"/>
              <a:t>нафта</a:t>
            </a:r>
            <a:r>
              <a:rPr lang="ru-RU" dirty="0"/>
              <a:t> </a:t>
            </a:r>
            <a:r>
              <a:rPr lang="ru-RU" dirty="0"/>
              <a:t>чи</a:t>
            </a:r>
            <a:r>
              <a:rPr lang="ru-RU" dirty="0"/>
              <a:t> </a:t>
            </a:r>
            <a:r>
              <a:rPr lang="ru-RU" dirty="0"/>
              <a:t>її</a:t>
            </a:r>
            <a:r>
              <a:rPr lang="ru-RU" dirty="0"/>
              <a:t> </a:t>
            </a:r>
            <a:r>
              <a:rPr lang="ru-RU" dirty="0"/>
              <a:t>фракція</a:t>
            </a:r>
            <a:r>
              <a:rPr lang="ru-RU" dirty="0"/>
              <a:t>, </a:t>
            </a:r>
            <a:r>
              <a:rPr lang="ru-RU" dirty="0"/>
              <a:t>тим</a:t>
            </a:r>
            <a:r>
              <a:rPr lang="ru-RU" dirty="0"/>
              <a:t> </a:t>
            </a:r>
            <a:r>
              <a:rPr lang="ru-RU" dirty="0"/>
              <a:t>більше</a:t>
            </a:r>
            <a:r>
              <a:rPr lang="ru-RU" dirty="0"/>
              <a:t> </a:t>
            </a:r>
            <a:r>
              <a:rPr lang="ru-RU" dirty="0"/>
              <a:t>значення</a:t>
            </a:r>
            <a:r>
              <a:rPr lang="ru-RU" dirty="0"/>
              <a:t> </a:t>
            </a:r>
            <a:r>
              <a:rPr lang="ru-RU" dirty="0"/>
              <a:t>її</a:t>
            </a:r>
            <a:r>
              <a:rPr lang="ru-RU" dirty="0"/>
              <a:t> </a:t>
            </a:r>
            <a:r>
              <a:rPr lang="ru-RU" dirty="0"/>
              <a:t>коефіцієнта</a:t>
            </a:r>
            <a:r>
              <a:rPr lang="ru-RU" dirty="0"/>
              <a:t> теплового </a:t>
            </a:r>
            <a:r>
              <a:rPr lang="ru-RU" dirty="0"/>
              <a:t>розширення</a:t>
            </a:r>
            <a:r>
              <a:rPr lang="ru-RU" dirty="0"/>
              <a:t>. </a:t>
            </a:r>
            <a:r>
              <a:rPr lang="ru-RU" dirty="0"/>
              <a:t>Питома</a:t>
            </a:r>
            <a:r>
              <a:rPr lang="ru-RU" dirty="0"/>
              <a:t> </a:t>
            </a:r>
            <a:r>
              <a:rPr lang="ru-RU" dirty="0"/>
              <a:t>теплоємність</a:t>
            </a:r>
            <a:r>
              <a:rPr lang="ru-RU" dirty="0"/>
              <a:t> </a:t>
            </a:r>
            <a:r>
              <a:rPr lang="ru-RU" dirty="0"/>
              <a:t>нафт</a:t>
            </a:r>
            <a:r>
              <a:rPr lang="ru-RU" dirty="0"/>
              <a:t> при температурах </a:t>
            </a:r>
            <a:r>
              <a:rPr lang="ru-RU" dirty="0"/>
              <a:t>від</a:t>
            </a:r>
            <a:r>
              <a:rPr lang="ru-RU" dirty="0"/>
              <a:t> 0 до 50 °</a:t>
            </a:r>
            <a:r>
              <a:rPr lang="en-US" dirty="0"/>
              <a:t>C </a:t>
            </a:r>
            <a:r>
              <a:rPr lang="ru-RU" dirty="0"/>
              <a:t>коливається</a:t>
            </a:r>
            <a:r>
              <a:rPr lang="ru-RU" dirty="0"/>
              <a:t> у </a:t>
            </a:r>
            <a:r>
              <a:rPr lang="ru-RU" dirty="0"/>
              <a:t>вузьких</a:t>
            </a:r>
            <a:r>
              <a:rPr lang="ru-RU" dirty="0"/>
              <a:t> межах — </a:t>
            </a:r>
            <a:r>
              <a:rPr lang="ru-RU" dirty="0"/>
              <a:t>від</a:t>
            </a:r>
            <a:r>
              <a:rPr lang="ru-RU" dirty="0"/>
              <a:t> 1,7 до 2,1 Дж/кг. </a:t>
            </a:r>
            <a:r>
              <a:rPr lang="ru-RU" dirty="0"/>
              <a:t>Найчастіше</a:t>
            </a:r>
            <a:r>
              <a:rPr lang="ru-RU" dirty="0"/>
              <a:t> з </a:t>
            </a:r>
            <a:r>
              <a:rPr lang="ru-RU" dirty="0"/>
              <a:t>підвищенням</a:t>
            </a:r>
            <a:r>
              <a:rPr lang="ru-RU" dirty="0"/>
              <a:t> </a:t>
            </a:r>
            <a:r>
              <a:rPr lang="ru-RU" dirty="0"/>
              <a:t>густини</a:t>
            </a:r>
            <a:r>
              <a:rPr lang="ru-RU" dirty="0"/>
              <a:t> </a:t>
            </a:r>
            <a:r>
              <a:rPr lang="ru-RU" dirty="0"/>
              <a:t>нафти</a:t>
            </a:r>
            <a:r>
              <a:rPr lang="ru-RU" dirty="0"/>
              <a:t> вона </a:t>
            </a:r>
            <a:r>
              <a:rPr lang="ru-RU" dirty="0"/>
              <a:t>зменшується</a:t>
            </a:r>
            <a:r>
              <a:rPr lang="ru-RU" dirty="0"/>
              <a:t>. </a:t>
            </a:r>
            <a:r>
              <a:rPr lang="ru-RU" dirty="0"/>
              <a:t>Теплоємність</a:t>
            </a:r>
            <a:r>
              <a:rPr lang="ru-RU" dirty="0"/>
              <a:t> </a:t>
            </a:r>
            <a:r>
              <a:rPr lang="ru-RU" dirty="0"/>
              <a:t>окремих</a:t>
            </a:r>
            <a:r>
              <a:rPr lang="ru-RU" dirty="0"/>
              <a:t> </a:t>
            </a:r>
            <a:r>
              <a:rPr lang="ru-RU" dirty="0"/>
              <a:t>відгонів</a:t>
            </a:r>
            <a:r>
              <a:rPr lang="ru-RU" dirty="0"/>
              <a:t> </a:t>
            </a:r>
            <a:r>
              <a:rPr lang="ru-RU" dirty="0"/>
              <a:t>однієї</a:t>
            </a:r>
            <a:r>
              <a:rPr lang="ru-RU" dirty="0"/>
              <a:t> і </a:t>
            </a:r>
            <a:r>
              <a:rPr lang="ru-RU" dirty="0"/>
              <a:t>тієї</a:t>
            </a:r>
            <a:r>
              <a:rPr lang="ru-RU" dirty="0"/>
              <a:t> ж </a:t>
            </a:r>
            <a:r>
              <a:rPr lang="ru-RU" dirty="0"/>
              <a:t>нафти</a:t>
            </a:r>
            <a:r>
              <a:rPr lang="ru-RU" dirty="0"/>
              <a:t> </a:t>
            </a:r>
            <a:r>
              <a:rPr lang="ru-RU" dirty="0"/>
              <a:t>зменшується</a:t>
            </a:r>
            <a:r>
              <a:rPr lang="ru-RU" dirty="0"/>
              <a:t> в </a:t>
            </a:r>
            <a:r>
              <a:rPr lang="ru-RU" dirty="0"/>
              <a:t>міру</a:t>
            </a:r>
            <a:r>
              <a:rPr lang="ru-RU" dirty="0"/>
              <a:t> </a:t>
            </a:r>
            <a:r>
              <a:rPr lang="ru-RU" dirty="0"/>
              <a:t>підвищення</a:t>
            </a:r>
            <a:r>
              <a:rPr lang="ru-RU" dirty="0"/>
              <a:t> </a:t>
            </a:r>
            <a:r>
              <a:rPr lang="ru-RU" dirty="0"/>
              <a:t>густини</a:t>
            </a:r>
            <a:r>
              <a:rPr lang="ru-RU" dirty="0"/>
              <a:t>, </a:t>
            </a:r>
            <a:r>
              <a:rPr lang="ru-RU" dirty="0"/>
              <a:t>молекулярної</a:t>
            </a:r>
            <a:r>
              <a:rPr lang="ru-RU" dirty="0"/>
              <a:t> </a:t>
            </a:r>
            <a:r>
              <a:rPr lang="ru-RU" dirty="0"/>
              <a:t>маси</a:t>
            </a:r>
            <a:r>
              <a:rPr lang="ru-RU" dirty="0"/>
              <a:t> </a:t>
            </a:r>
            <a:r>
              <a:rPr lang="ru-RU" dirty="0"/>
              <a:t>фракцій</a:t>
            </a:r>
            <a:r>
              <a:rPr lang="ru-RU" dirty="0"/>
              <a:t> і </a:t>
            </a:r>
            <a:r>
              <a:rPr lang="ru-RU" dirty="0"/>
              <a:t>залежить</a:t>
            </a:r>
            <a:r>
              <a:rPr lang="ru-RU" dirty="0"/>
              <a:t> </a:t>
            </a:r>
            <a:r>
              <a:rPr lang="ru-RU" dirty="0"/>
              <a:t>від</a:t>
            </a:r>
            <a:r>
              <a:rPr lang="ru-RU" dirty="0"/>
              <a:t> </a:t>
            </a:r>
            <a:r>
              <a:rPr lang="ru-RU" dirty="0"/>
              <a:t>хімічного</a:t>
            </a:r>
            <a:r>
              <a:rPr lang="ru-RU" dirty="0"/>
              <a:t> складу </a:t>
            </a:r>
            <a:r>
              <a:rPr lang="ru-RU" dirty="0"/>
              <a:t>нафтопродукту</a:t>
            </a:r>
            <a:r>
              <a:rPr lang="ru-RU" dirty="0"/>
              <a:t> і </a:t>
            </a:r>
            <a:r>
              <a:rPr lang="ru-RU" dirty="0"/>
              <a:t>температури</a:t>
            </a:r>
            <a:r>
              <a:rPr lang="ru-RU" dirty="0"/>
              <a:t>.</a:t>
            </a:r>
          </a:p>
          <a:p>
            <a:pPr marL="36576" indent="0">
              <a:buNone/>
            </a:pPr>
            <a:r>
              <a:rPr lang="ru-RU" dirty="0"/>
              <a:t>Для </a:t>
            </a:r>
            <a:r>
              <a:rPr lang="ru-RU" dirty="0"/>
              <a:t>нафт</a:t>
            </a:r>
            <a:r>
              <a:rPr lang="ru-RU" dirty="0"/>
              <a:t> і </a:t>
            </a:r>
            <a:r>
              <a:rPr lang="ru-RU" dirty="0"/>
              <a:t>нафтопродуктів</a:t>
            </a:r>
            <a:r>
              <a:rPr lang="ru-RU" dirty="0"/>
              <a:t>, як для </a:t>
            </a:r>
            <a:r>
              <a:rPr lang="ru-RU" dirty="0"/>
              <a:t>складних</a:t>
            </a:r>
            <a:r>
              <a:rPr lang="ru-RU" dirty="0"/>
              <a:t> </a:t>
            </a:r>
            <a:r>
              <a:rPr lang="ru-RU" dirty="0"/>
              <a:t>сумішей</a:t>
            </a:r>
            <a:r>
              <a:rPr lang="ru-RU" dirty="0"/>
              <a:t>, </a:t>
            </a:r>
            <a:r>
              <a:rPr lang="ru-RU" dirty="0"/>
              <a:t>немає</a:t>
            </a:r>
            <a:r>
              <a:rPr lang="ru-RU" dirty="0"/>
              <a:t> </a:t>
            </a:r>
            <a:r>
              <a:rPr lang="ru-RU" dirty="0"/>
              <a:t>однієї</a:t>
            </a:r>
            <a:r>
              <a:rPr lang="ru-RU" dirty="0"/>
              <a:t> точки </a:t>
            </a:r>
            <a:r>
              <a:rPr lang="ru-RU" dirty="0"/>
              <a:t>затвердіння</a:t>
            </a:r>
            <a:r>
              <a:rPr lang="ru-RU" dirty="0"/>
              <a:t> </a:t>
            </a:r>
            <a:r>
              <a:rPr lang="ru-RU" dirty="0"/>
              <a:t>чи</a:t>
            </a:r>
            <a:r>
              <a:rPr lang="ru-RU" dirty="0"/>
              <a:t> точки </a:t>
            </a:r>
            <a:r>
              <a:rPr lang="ru-RU" dirty="0"/>
              <a:t>плавлення</a:t>
            </a:r>
            <a:r>
              <a:rPr lang="ru-RU" dirty="0"/>
              <a:t>, а характерна </a:t>
            </a:r>
            <a:r>
              <a:rPr lang="ru-RU" dirty="0"/>
              <a:t>наявність</a:t>
            </a:r>
            <a:r>
              <a:rPr lang="ru-RU" dirty="0"/>
              <a:t> </a:t>
            </a:r>
            <a:r>
              <a:rPr lang="ru-RU" dirty="0"/>
              <a:t>температурних</a:t>
            </a:r>
            <a:r>
              <a:rPr lang="ru-RU" dirty="0"/>
              <a:t> </a:t>
            </a:r>
            <a:r>
              <a:rPr lang="ru-RU" dirty="0"/>
              <a:t>інтервалів</a:t>
            </a:r>
            <a:r>
              <a:rPr lang="ru-RU" dirty="0"/>
              <a:t> </a:t>
            </a:r>
            <a:r>
              <a:rPr lang="ru-RU" dirty="0"/>
              <a:t>затвердіння</a:t>
            </a:r>
            <a:r>
              <a:rPr lang="ru-RU" dirty="0"/>
              <a:t> і </a:t>
            </a:r>
            <a:r>
              <a:rPr lang="ru-RU" dirty="0"/>
              <a:t>плавлення</a:t>
            </a:r>
            <a:r>
              <a:rPr lang="ru-RU" dirty="0"/>
              <a:t>. </a:t>
            </a:r>
            <a:r>
              <a:rPr lang="ru-RU" dirty="0"/>
              <a:t>Рідка</a:t>
            </a:r>
            <a:r>
              <a:rPr lang="ru-RU" dirty="0"/>
              <a:t> </a:t>
            </a:r>
            <a:r>
              <a:rPr lang="ru-RU" dirty="0"/>
              <a:t>нафта</a:t>
            </a:r>
            <a:r>
              <a:rPr lang="ru-RU" dirty="0"/>
              <a:t> </a:t>
            </a:r>
            <a:r>
              <a:rPr lang="ru-RU" dirty="0"/>
              <a:t>звичайно</a:t>
            </a:r>
            <a:r>
              <a:rPr lang="ru-RU" dirty="0"/>
              <a:t> </a:t>
            </a:r>
            <a:r>
              <a:rPr lang="ru-RU" dirty="0"/>
              <a:t>застигає</a:t>
            </a:r>
            <a:r>
              <a:rPr lang="ru-RU" dirty="0"/>
              <a:t> при </a:t>
            </a:r>
            <a:r>
              <a:rPr lang="ru-RU" dirty="0"/>
              <a:t>температурі</a:t>
            </a:r>
            <a:r>
              <a:rPr lang="ru-RU" dirty="0"/>
              <a:t> </a:t>
            </a:r>
            <a:r>
              <a:rPr lang="ru-RU" dirty="0"/>
              <a:t>близько</a:t>
            </a:r>
            <a:r>
              <a:rPr lang="ru-RU" dirty="0"/>
              <a:t> −20 °</a:t>
            </a:r>
            <a:r>
              <a:rPr lang="en-US" dirty="0"/>
              <a:t>C, </a:t>
            </a:r>
            <a:r>
              <a:rPr lang="ru-RU" dirty="0"/>
              <a:t>але </a:t>
            </a:r>
            <a:r>
              <a:rPr lang="ru-RU" dirty="0"/>
              <a:t>іноді</a:t>
            </a:r>
            <a:r>
              <a:rPr lang="ru-RU" dirty="0"/>
              <a:t> і при +10 °</a:t>
            </a:r>
            <a:r>
              <a:rPr lang="en-US" dirty="0"/>
              <a:t>C, </a:t>
            </a:r>
            <a:r>
              <a:rPr lang="ru-RU" dirty="0"/>
              <a:t>що</a:t>
            </a:r>
            <a:r>
              <a:rPr lang="ru-RU" dirty="0"/>
              <a:t> </a:t>
            </a:r>
            <a:r>
              <a:rPr lang="ru-RU" dirty="0"/>
              <a:t>залежить</a:t>
            </a:r>
            <a:r>
              <a:rPr lang="ru-RU" dirty="0"/>
              <a:t> </a:t>
            </a:r>
            <a:r>
              <a:rPr lang="ru-RU" dirty="0"/>
              <a:t>від</a:t>
            </a:r>
            <a:r>
              <a:rPr lang="ru-RU" dirty="0"/>
              <a:t> </a:t>
            </a:r>
            <a:r>
              <a:rPr lang="ru-RU" dirty="0"/>
              <a:t>вмісту</a:t>
            </a:r>
            <a:r>
              <a:rPr lang="ru-RU" dirty="0"/>
              <a:t> в </a:t>
            </a:r>
            <a:r>
              <a:rPr lang="ru-RU" dirty="0"/>
              <a:t>ній</a:t>
            </a:r>
            <a:r>
              <a:rPr lang="ru-RU" dirty="0"/>
              <a:t> </a:t>
            </a:r>
            <a:r>
              <a:rPr lang="ru-RU" dirty="0"/>
              <a:t>твердих</a:t>
            </a:r>
            <a:r>
              <a:rPr lang="ru-RU" dirty="0"/>
              <a:t> </a:t>
            </a:r>
            <a:r>
              <a:rPr lang="ru-RU" dirty="0"/>
              <a:t>парафінів</a:t>
            </a:r>
            <a:r>
              <a:rPr lang="ru-RU" dirty="0"/>
              <a:t>. </a:t>
            </a:r>
            <a:r>
              <a:rPr lang="ru-RU" dirty="0"/>
              <a:t>Найнижчу</a:t>
            </a:r>
            <a:r>
              <a:rPr lang="ru-RU" dirty="0"/>
              <a:t> температуру </a:t>
            </a:r>
            <a:r>
              <a:rPr lang="ru-RU" dirty="0"/>
              <a:t>затвердіння</a:t>
            </a:r>
            <a:r>
              <a:rPr lang="ru-RU" dirty="0"/>
              <a:t> (до −80 °</a:t>
            </a:r>
            <a:r>
              <a:rPr lang="en-US" dirty="0"/>
              <a:t>C) </a:t>
            </a:r>
            <a:r>
              <a:rPr lang="ru-RU" dirty="0"/>
              <a:t>мають</a:t>
            </a:r>
            <a:r>
              <a:rPr lang="ru-RU" dirty="0"/>
              <a:t> </a:t>
            </a:r>
            <a:r>
              <a:rPr lang="ru-RU" dirty="0"/>
              <a:t>бензини</a:t>
            </a:r>
            <a:r>
              <a:rPr lang="ru-RU" dirty="0"/>
              <a:t>.</a:t>
            </a:r>
          </a:p>
          <a:p>
            <a:pPr marL="36576" indent="0">
              <a:buNone/>
            </a:pPr>
            <a:r>
              <a:rPr lang="ru-RU" dirty="0"/>
              <a:t>Переробка</a:t>
            </a:r>
            <a:r>
              <a:rPr lang="ru-RU" dirty="0"/>
              <a:t> </a:t>
            </a:r>
            <a:r>
              <a:rPr lang="ru-RU" dirty="0"/>
              <a:t>нафти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2099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1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19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8247"/>
            <a:ext cx="7923711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Вторинна переробка </a:t>
            </a:r>
            <a:r>
              <a:rPr lang="uk-UA" b="1" i="1" dirty="0" smtClean="0"/>
              <a:t>нафти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981636" y="1600200"/>
            <a:ext cx="4598894" cy="9330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Крекінг</a:t>
            </a: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розщіплювати</a:t>
            </a: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)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28600" y="3267636"/>
            <a:ext cx="2958353" cy="271052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Термічний</a:t>
            </a: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(470-550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С)</a:t>
            </a: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Розщеплення</a:t>
            </a: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 під дією високої температури.</a:t>
            </a:r>
            <a:b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Протікає повільно. </a:t>
            </a:r>
            <a:b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Використовується для отримання бензину, </a:t>
            </a: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газойлевих</a:t>
            </a: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 фракцій</a:t>
            </a:r>
            <a:endParaRPr kumimoji="0" lang="uk-UA" sz="16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487271" y="3285565"/>
            <a:ext cx="2958353" cy="26015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Каталітичний</a:t>
            </a:r>
            <a:b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sym typeface="Symbol"/>
            </a:endParaRPr>
          </a:p>
          <a:p>
            <a:r>
              <a:rPr kumimoji="0" lang="uk-UA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Розщеплення</a:t>
            </a: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 під дією каталізатора.</a:t>
            </a:r>
            <a:b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Протікає швидко. </a:t>
            </a:r>
            <a:b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</a:br>
            <a:r>
              <a:rPr kumimoji="0" lang="uk-UA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Використовується для отримання бензину, 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газойлевих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sym typeface="Symbol"/>
              </a:rPr>
              <a:t> фракцій</a:t>
            </a:r>
            <a:endParaRPr kumimoji="0" lang="uk-UA" sz="16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" name="Рисунок 6" descr="Screenshot_5.png"/>
          <p:cNvPicPr>
            <a:picLocks noChangeAspect="1"/>
          </p:cNvPicPr>
          <p:nvPr/>
        </p:nvPicPr>
        <p:blipFill>
          <a:blip r:embed="rId2"/>
          <a:srcRect l="4972" t="1026"/>
          <a:stretch>
            <a:fillRect/>
          </a:stretch>
        </p:blipFill>
        <p:spPr>
          <a:xfrm>
            <a:off x="6831106" y="1062318"/>
            <a:ext cx="2312893" cy="582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>
            <a:stCxn id="4" idx="2"/>
            <a:endCxn id="5" idx="0"/>
          </p:cNvCxnSpPr>
          <p:nvPr/>
        </p:nvCxnSpPr>
        <p:spPr bwMode="auto">
          <a:xfrm flipH="1">
            <a:off x="1707777" y="2533221"/>
            <a:ext cx="1573306" cy="73441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  <a:endCxn id="6" idx="0"/>
          </p:cNvCxnSpPr>
          <p:nvPr/>
        </p:nvCxnSpPr>
        <p:spPr bwMode="auto">
          <a:xfrm>
            <a:off x="3281083" y="2533221"/>
            <a:ext cx="1685365" cy="75234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97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864096"/>
          </a:xfrm>
        </p:spPr>
        <p:txBody>
          <a:bodyPr/>
          <a:lstStyle/>
          <a:p>
            <a:pPr algn="ctr"/>
            <a:r>
              <a:rPr lang="uk-UA" b="1" i="1" dirty="0" smtClean="0"/>
              <a:t>Продукти переробки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064896" cy="5400600"/>
          </a:xfrm>
        </p:spPr>
        <p:txBody>
          <a:bodyPr>
            <a:normAutofit fontScale="47500" lnSpcReduction="20000"/>
          </a:bodyPr>
          <a:lstStyle/>
          <a:p>
            <a:pPr marL="36576" indent="0">
              <a:buNone/>
            </a:pPr>
            <a:r>
              <a:rPr lang="uk-UA" dirty="0"/>
              <a:t> З нафти виділяють різноманітні продукти, що мають велике практичне значення. Спочатку від неї відокремлюють розчинені вуглеводні (переважно метан). Після відгонки летких вуглеводнів нафту нагрівають. Першими переходять у газоподібний стан і відганяються вуглеводні з невеликим числом атомів вуглецю в молекулі, що мають відносно низьку температуру кипіння. З підвищенням температури суміші </a:t>
            </a:r>
            <a:r>
              <a:rPr lang="uk-UA" dirty="0"/>
              <a:t>переганяються</a:t>
            </a:r>
            <a:r>
              <a:rPr lang="uk-UA" dirty="0"/>
              <a:t> вуглеводні з більш високою температурою кипіння. Таким чином можна зібрати окремі суміші (фракції) нафти. Найчастіше при такій перегонці одержують три основні фракції, які потім піддаються подальшому поділу. Основні фракції нафти наступні</a:t>
            </a:r>
            <a:r>
              <a:rPr lang="uk-UA" dirty="0" smtClean="0"/>
              <a:t>: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1. Фракція, що збирається від 400 до 2000 С, - газолінова фракція </a:t>
            </a:r>
            <a:r>
              <a:rPr lang="uk-UA" dirty="0" smtClean="0"/>
              <a:t>бензинів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містить вуглеводні від С5Н12 до С11Н24. При подальшій перегонці виділеної фракції одержують: газолін (від 400 до 700 С), бензин (від 700 до 1200 С) - авіаційний, автомобільний і т.д</a:t>
            </a:r>
            <a:r>
              <a:rPr lang="uk-UA" dirty="0" smtClean="0"/>
              <a:t>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2. Лігроїнова фракція, що збирається в межах від 1500 до 2500 С, містить вуглеводні від С8Н18 до С14Н30. Нафта застосовується як пальне для тракторів</a:t>
            </a:r>
            <a:r>
              <a:rPr lang="uk-UA" dirty="0" smtClean="0"/>
              <a:t>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3. Гасова фракція включає вуглеводні від С12Н26 до С18Н38 з температурою кипіння від 1800 до 3000С. гас після очищення використовується як пальне для тракторів, реактивних літаків і ракет</a:t>
            </a:r>
            <a:r>
              <a:rPr lang="uk-UA" dirty="0" smtClean="0"/>
              <a:t>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4. </a:t>
            </a:r>
            <a:r>
              <a:rPr lang="uk-UA" dirty="0"/>
              <a:t>Газойль</a:t>
            </a:r>
            <a:r>
              <a:rPr lang="uk-UA" dirty="0"/>
              <a:t> (вище 2750 С) - дизельне паливо</a:t>
            </a:r>
            <a:r>
              <a:rPr lang="uk-UA" dirty="0" smtClean="0"/>
              <a:t>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5. Мазут - залишок від перегонки. Містить вуглеводні з великим числом атомів вуглецю (до багатьох десятків) у молекулі. Мазут також розділяють на фракції: </a:t>
            </a:r>
            <a:r>
              <a:rPr lang="en-US" dirty="0"/>
              <a:t>a) </a:t>
            </a:r>
            <a:r>
              <a:rPr lang="uk-UA" dirty="0"/>
              <a:t>соляровим олії - дизельне паливо, </a:t>
            </a:r>
            <a:r>
              <a:rPr lang="en-US" dirty="0"/>
              <a:t>b) </a:t>
            </a:r>
            <a:r>
              <a:rPr lang="uk-UA" dirty="0"/>
              <a:t>Мастила (</a:t>
            </a:r>
            <a:r>
              <a:rPr lang="uk-UA" dirty="0"/>
              <a:t>авіатракторние</a:t>
            </a:r>
            <a:r>
              <a:rPr lang="uk-UA" dirty="0"/>
              <a:t>, авіаційні, індустріальні та </a:t>
            </a:r>
            <a:r>
              <a:rPr lang="uk-UA" dirty="0"/>
              <a:t>ін</a:t>
            </a:r>
            <a:r>
              <a:rPr lang="uk-UA" dirty="0"/>
              <a:t>), </a:t>
            </a:r>
            <a:r>
              <a:rPr lang="en-US" dirty="0"/>
              <a:t>c) </a:t>
            </a:r>
            <a:r>
              <a:rPr lang="uk-UA" dirty="0"/>
              <a:t>Вазелін (основа для косметичних засобів і ліків</a:t>
            </a:r>
            <a:r>
              <a:rPr lang="uk-UA" dirty="0" smtClean="0"/>
              <a:t>).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З деяких сортів нафти одержують парафін (для виробництва сірників, свіч і ін.) Після відгону залишається гудрон. Його широко застосовують в дорожньому будівництві. </a:t>
            </a:r>
          </a:p>
        </p:txBody>
      </p:sp>
    </p:spTree>
    <p:extLst>
      <p:ext uri="{BB962C8B-B14F-4D97-AF65-F5344CB8AC3E}">
        <p14:creationId xmlns:p14="http://schemas.microsoft.com/office/powerpoint/2010/main" val="2249254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85" y="113288"/>
            <a:ext cx="8618017" cy="111039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Первинна переробка нафти</a:t>
            </a:r>
            <a:br>
              <a:rPr lang="uk-UA" dirty="0" smtClean="0"/>
            </a:br>
            <a:r>
              <a:rPr lang="uk-UA" dirty="0" smtClean="0"/>
              <a:t>(ректифікація)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-1" y="1882587"/>
            <a:ext cx="1896035" cy="19779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Бензин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Паливо для двигунів внутрішнього згорання</a:t>
            </a:r>
            <a:endParaRPr kumimoji="0" lang="uk-UA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940860" y="1940858"/>
            <a:ext cx="1770528" cy="17230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Лігроїн</a:t>
            </a:r>
            <a:endParaRPr kumimoji="0" lang="uk-UA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Компонент</a:t>
            </a:r>
            <a:r>
              <a:rPr kumimoji="0" lang="uk-UA" sz="2000" i="0" u="none" strike="noStrike" normalizeH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реактивного пального</a:t>
            </a:r>
            <a:endParaRPr kumimoji="0" lang="uk-UA" sz="2000" i="0" u="none" strike="noStrike" normalizeH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431742" y="1837764"/>
            <a:ext cx="1712258" cy="26897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Мазут</a:t>
            </a:r>
            <a:endParaRPr kumimoji="0" lang="uk-UA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Переробка на мастильні засоби, </a:t>
            </a:r>
            <a:br>
              <a:rPr lang="uk-UA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котельне пальне,</a:t>
            </a:r>
            <a:br>
              <a:rPr lang="uk-UA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 гудрон</a:t>
            </a:r>
            <a:endParaRPr kumimoji="0" lang="uk-UA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13294" y="1922929"/>
            <a:ext cx="1882587" cy="17230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Газойль</a:t>
            </a:r>
            <a:endParaRPr kumimoji="0" lang="uk-UA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Дизельне та котельне пальне</a:t>
            </a:r>
            <a:endParaRPr kumimoji="0" lang="uk-UA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756211" y="1913964"/>
            <a:ext cx="1716741" cy="196055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Гас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solidFill>
                  <a:schemeClr val="tx1"/>
                </a:solidFill>
                <a:latin typeface="Arial" charset="0"/>
              </a:rPr>
              <a:t>Дизельне та реактивне пальне</a:t>
            </a:r>
            <a:endParaRPr kumimoji="0" lang="uk-UA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cxnSp>
        <p:nvCxnSpPr>
          <p:cNvPr id="17" name="Прямая со стрелкой 16"/>
          <p:cNvCxnSpPr>
            <a:stCxn id="2" idx="2"/>
            <a:endCxn id="4" idx="0"/>
          </p:cNvCxnSpPr>
          <p:nvPr/>
        </p:nvCxnSpPr>
        <p:spPr bwMode="auto">
          <a:xfrm flipH="1">
            <a:off x="948017" y="1223682"/>
            <a:ext cx="3579477" cy="65890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" idx="2"/>
            <a:endCxn id="10" idx="0"/>
          </p:cNvCxnSpPr>
          <p:nvPr/>
        </p:nvCxnSpPr>
        <p:spPr bwMode="auto">
          <a:xfrm flipH="1">
            <a:off x="2826124" y="1223682"/>
            <a:ext cx="1701370" cy="717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" idx="2"/>
            <a:endCxn id="13" idx="0"/>
          </p:cNvCxnSpPr>
          <p:nvPr/>
        </p:nvCxnSpPr>
        <p:spPr bwMode="auto">
          <a:xfrm>
            <a:off x="4527494" y="1223682"/>
            <a:ext cx="87088" cy="69028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" idx="2"/>
            <a:endCxn id="12" idx="0"/>
          </p:cNvCxnSpPr>
          <p:nvPr/>
        </p:nvCxnSpPr>
        <p:spPr bwMode="auto">
          <a:xfrm>
            <a:off x="4527494" y="1223682"/>
            <a:ext cx="1927094" cy="69924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" idx="2"/>
            <a:endCxn id="11" idx="0"/>
          </p:cNvCxnSpPr>
          <p:nvPr/>
        </p:nvCxnSpPr>
        <p:spPr bwMode="auto">
          <a:xfrm>
            <a:off x="4527494" y="1223682"/>
            <a:ext cx="3760377" cy="61408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8" name="Рисунок 27" descr="75507747_1_644x461_benzin-diztoplivogaz-btgaz-spbt-polt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4" y="4408395"/>
            <a:ext cx="1304364" cy="173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poluchenie-benzina-1.jpg"/>
          <p:cNvPicPr>
            <a:picLocks noChangeAspect="1"/>
          </p:cNvPicPr>
          <p:nvPr/>
        </p:nvPicPr>
        <p:blipFill>
          <a:blip r:embed="rId3"/>
          <a:srcRect l="52294" t="17282" r="12765" b="6720"/>
          <a:stretch>
            <a:fillRect/>
          </a:stretch>
        </p:blipFill>
        <p:spPr>
          <a:xfrm>
            <a:off x="1963271" y="4404999"/>
            <a:ext cx="1438835" cy="214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Screenshot_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664" y="4540550"/>
            <a:ext cx="1609724" cy="186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450px-Kerosene_in_mason_j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415" y="4554070"/>
            <a:ext cx="1213597" cy="161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32_1950.JPG"/>
          <p:cNvPicPr>
            <a:picLocks noChangeAspect="1"/>
          </p:cNvPicPr>
          <p:nvPr/>
        </p:nvPicPr>
        <p:blipFill>
          <a:blip r:embed="rId6"/>
          <a:srcRect l="19118" r="21324"/>
          <a:stretch>
            <a:fillRect/>
          </a:stretch>
        </p:blipFill>
        <p:spPr>
          <a:xfrm>
            <a:off x="7490012" y="4669117"/>
            <a:ext cx="1492623" cy="187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429235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55446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896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6081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49866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06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31640" y="2564904"/>
            <a:ext cx="6480048" cy="2301240"/>
          </a:xfrm>
        </p:spPr>
        <p:txBody>
          <a:bodyPr/>
          <a:lstStyle/>
          <a:p>
            <a:pPr algn="ctr"/>
            <a:r>
              <a:rPr lang="uk-UA" dirty="0" smtClean="0"/>
              <a:t>Застосування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617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136904" cy="5445224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uk-UA" dirty="0"/>
              <a:t> З нафти виділяють різноманітні продукти, що мають велике практичне значення. На початку від неї відокремлюють розчинені вуглеводні (переважно метан). Після відгонки летких вуглеводнів нафту нагрівають. Першими переходять у газоподібний стан і відганяються вуглеводні з невеликим числом атомів вуглецю в молекулі, що мають відносно низьку температуру кипіння. З підвищенням температури суміші </a:t>
            </a:r>
            <a:r>
              <a:rPr lang="uk-UA" dirty="0"/>
              <a:t>переганяються</a:t>
            </a:r>
            <a:r>
              <a:rPr lang="uk-UA" dirty="0"/>
              <a:t> вуглеводні з більш високою температурою кипіння. Таким чином, можна зібрати окремі суміші (фракції) нафти. Найчастіше при такій перегонці одержують три основні фракції, які потім піддаються подальшому поділу.</a:t>
            </a:r>
          </a:p>
          <a:p>
            <a:pPr marL="36576" indent="0">
              <a:buNone/>
            </a:pPr>
            <a:endParaRPr lang="uk-UA" dirty="0"/>
          </a:p>
          <a:p>
            <a:pPr marL="36576" indent="0">
              <a:buNone/>
            </a:pPr>
            <a:r>
              <a:rPr lang="uk-UA" dirty="0"/>
              <a:t>В даний час з нафти отримують тисячі продуктів. Основними групами є рідке паливо, газоподібне паливо, тверде паливо (нафтовий кокс), мастильні та спеціальні масла, </a:t>
            </a:r>
            <a:r>
              <a:rPr lang="uk-UA" dirty="0"/>
              <a:t>парафіни</a:t>
            </a:r>
            <a:r>
              <a:rPr lang="uk-UA" dirty="0"/>
              <a:t> і церезини, бітуми, ароматичні з'єднання, сажа, ацетилен, етилен, нафтові кислоти та їх солі, вищі спирти. Ці продукти включають горючі гази, бензин, розчинники, гас, </a:t>
            </a:r>
            <a:r>
              <a:rPr lang="uk-UA" dirty="0"/>
              <a:t>газойль</a:t>
            </a:r>
            <a:r>
              <a:rPr lang="uk-UA" dirty="0"/>
              <a:t>, побутове паливо, широкий склад мастил, мазут, дорожній бітум і асфальт; сюди відносяться також парафін, вазелін, медичні та різні інсектицидні масла. Масла з нафти використовуються як мазі і креми, а також у виробництві вибухових речовин, медикаментів, засобів для чищення, найбільше застосування продукти переробки нафти знаходять в паливно-енергетичній галузі. Наприклад, мазут володіє майже в півтора рази вищою теплотою згоряння в порівнянні з кращими вугіллям. Він займає мало місця при згоранні і не дає твердих залишків при горінні. Заміна твердих видів палива мазутом на ТЕС, заводах і на залізничному і водному транспорті дає величезну економію коштів, сприяє швидкому розвитку основних галузей промисловості і транспорту. </a:t>
            </a:r>
          </a:p>
        </p:txBody>
      </p:sp>
    </p:spTree>
    <p:extLst>
      <p:ext uri="{BB962C8B-B14F-4D97-AF65-F5344CB8AC3E}">
        <p14:creationId xmlns:p14="http://schemas.microsoft.com/office/powerpoint/2010/main" val="291511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264696" cy="427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5976664" cy="381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8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484784"/>
            <a:ext cx="6912096" cy="2301240"/>
          </a:xfrm>
        </p:spPr>
        <p:txBody>
          <a:bodyPr/>
          <a:lstStyle/>
          <a:p>
            <a:pPr algn="ctr"/>
            <a:r>
              <a:rPr lang="uk-UA" i="1" dirty="0" smtClean="0"/>
              <a:t>Вплив на довкілля </a:t>
            </a:r>
            <a:endParaRPr lang="ru-RU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47664" y="4293096"/>
            <a:ext cx="6480048" cy="17526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uk-UA" b="1" i="1" dirty="0" smtClean="0"/>
              <a:t>Нафтові забруднення навколишнього середовища;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b="1" i="1" dirty="0" smtClean="0"/>
              <a:t> Забруднення навколишнього середовища розливами нафти 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22343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496944" cy="1066130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Нафтові забруднення навколишнього середовища 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4536504" cy="5257800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uk-UA" dirty="0" smtClean="0"/>
              <a:t>Основне забруднення навколишнього середовища нафтопродуктами під час повсякденного використання палива. Тому в наші дні, коли питання охорони навколишнього середовища став одним з найважливіших в масштабах людства, до АЗС пред'являються високі екологічні вимоги.</a:t>
            </a:r>
          </a:p>
          <a:p>
            <a:pPr marL="36576" indent="0">
              <a:buNone/>
            </a:pPr>
            <a:r>
              <a:rPr lang="uk-UA" dirty="0" smtClean="0"/>
              <a:t>Насамперед, встановлюються стандарти якості самого палива - визначається мінімальна октанове число, регламентується вміст шкідливих речовин, таких як сірка, бензол, свинець та ін.</a:t>
            </a:r>
          </a:p>
          <a:p>
            <a:pPr marL="36576" indent="0">
              <a:buNone/>
            </a:pPr>
            <a:r>
              <a:rPr lang="uk-UA" dirty="0" smtClean="0"/>
              <a:t>Важливо також застосовувати правильні методи заправки автомобіля - при використанні технології замкнутого циклу для збору та очищення парів бензину на автозаправних станціях викид бензину в навколишнє середовище зводиться до нуля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142234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39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Забруднення навколишнього середовища розливами нафти 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712968" cy="3672408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uk-UA" dirty="0" smtClean="0"/>
              <a:t>Поява близько 35% вуглеводнів нафти в морських акваторіях на початку 70-х було викликане розливами та скидами при транспортуванні нафти морем. Розливи при транспортуванні і вивантаженні складають менше 35% від загальних розмірів і скидів нафти на </a:t>
            </a:r>
            <a:r>
              <a:rPr lang="uk-UA" dirty="0" smtClean="0"/>
              <a:t>грунт</a:t>
            </a:r>
            <a:r>
              <a:rPr lang="uk-UA" dirty="0" smtClean="0"/>
              <a:t> і в чисту воду навколишнього середовища. Дані кінця 70-х показують, що ця цифра зросла до 45% в морських акваторіях. У міських районах розливи і викиди нафти можуть скласти 10% або трохи менше. Для порівняння більшість розливів нафти в прибережних або материкових частинах відбувається при транспортуванні </a:t>
            </a:r>
          </a:p>
          <a:p>
            <a:pPr marL="36576" indent="0">
              <a:buNone/>
            </a:pPr>
            <a:r>
              <a:rPr lang="uk-UA" dirty="0" smtClean="0"/>
              <a:t>Скиди нафти у воду швидко покривають великі площі при цьому товщина забруднення також буває різною. Холодна погода і вода уповільнюють розтікання нафти по поверхні, тому дане кількість нафти покриває великі ділянки влітку, ніж взимку. Товщина розлитої нафти більше в тих місцях, де вона збирається уздовж берегової лінії. Рух нафтового розливу залежить від вітру, течії і припливів. Деякі види нафти опускаються (тонуть) і рухаються під товщею води або уздовж поверхні в залежності від перебігу і припливів.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3761234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2"/>
            <a:ext cx="376123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1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92888" cy="5256584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uk-UA" dirty="0" smtClean="0"/>
              <a:t>Сира нафта та продукти переробки починають міняти склад залежно від температури повітря, води і світла. Компоненти з низькою молекулярною вагою легко випаровуються. Кількість випарів коливається від 10% при розливах важких типів нафти і нафтопродуктів (№ 6 топковий мазут) до 75% - при розливах легких типів нафти і нафтопродуктів (№ 2 топковий мазут, бензин). Деякі компоненти з низькою молекулярною вагою можуть розчинятися у воді. Менше 5% сирої нафти і нафтопродуктів розчиняються у воді. Цей «атмосферне» процес сприяє тому, що залишилася, нафта стає більш щільною і нездатною плисти по поверхні води.</a:t>
            </a:r>
          </a:p>
          <a:p>
            <a:pPr marL="36576" indent="0">
              <a:buNone/>
            </a:pPr>
            <a:r>
              <a:rPr lang="uk-UA" dirty="0" smtClean="0"/>
              <a:t>Нафта під впливом сонячних променів окислюється. Тонка плівка нафти і нафтової емульсії легше окислюється у воді, чим більш товстий шар нафти. Нафта з високим вмістом металу або низьким вмістом сірки окислюється швидше, ніж нафта з низьким вмістом металу або високим вмістом сірки. Коливання води та перебігу змішують нафту з водою в результаті чого виходить або нафто-водяна емульсія (суміш з нафти і води), яка з часом розчиниться, або водо-нафтова емульсія, яка не буде розчинятися. Водо-нафтова емульсія містить від 10% до 80% води; 50-80 процентні емульсії часто називають «шоколадним мусом» через щільний, в'язкого виду і шоколадного кольору. «Мус» поширюється дуже повільно і може залишатися на воді або березі без зміни протягом багатьох місяців.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14878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Наслідки:</a:t>
            </a:r>
            <a:endParaRPr lang="ru-RU" b="1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57872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56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65138"/>
            <a:ext cx="8918575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82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9613"/>
            <a:ext cx="8496944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89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680960" cy="2664296"/>
          </a:xfrm>
        </p:spPr>
        <p:txBody>
          <a:bodyPr/>
          <a:lstStyle/>
          <a:p>
            <a:pPr algn="ctr"/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нафти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5896" y="5013176"/>
            <a:ext cx="5364088" cy="1368798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uk-UA" b="1" dirty="0" smtClean="0"/>
              <a:t>Хімічний склад 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b="1" dirty="0" smtClean="0"/>
              <a:t>Фізичні властивості;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uk-UA" b="1" dirty="0" smtClean="0"/>
              <a:t>Технологічні властивості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121232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7538"/>
            <a:ext cx="8352928" cy="576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6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1700808"/>
            <a:ext cx="6480048" cy="1872208"/>
          </a:xfrm>
        </p:spPr>
        <p:txBody>
          <a:bodyPr/>
          <a:lstStyle/>
          <a:p>
            <a:pPr algn="ctr"/>
            <a:r>
              <a:rPr lang="uk-UA" i="1" dirty="0" smtClean="0"/>
              <a:t>Цікаві факти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4918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4824536" cy="5976664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uk-UA" dirty="0" smtClean="0"/>
              <a:t>Уявити сучасну промисловість без нафти на сьогоднішній день практично неможливо. Її використовують у багатьох сферах нашого життя, часом у вельми неочікуваних та оригінальних.</a:t>
            </a:r>
          </a:p>
          <a:p>
            <a:pPr marL="36576" indent="0">
              <a:buNone/>
            </a:pPr>
            <a:r>
              <a:rPr lang="uk-UA" dirty="0" smtClean="0"/>
              <a:t>Так, більшість жінок, користуючись губною помадою, навіть не здогадуються, що до її виникнення причетна нафта. Тіні, помада, підводки для очей – все це виготовляють з нафтопродуктів та продуктів переробки нафти. Чимало жінок до цих пір користується вазеліном – нафтовим продуктом, який чудово підходить для зняття косметики і в якості основи під губну помаду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23" y="1124744"/>
            <a:ext cx="36004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6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4752528" cy="5904656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ru-RU" dirty="0"/>
              <a:t>Продукти</a:t>
            </a:r>
            <a:r>
              <a:rPr lang="ru-RU" dirty="0"/>
              <a:t> </a:t>
            </a:r>
            <a:r>
              <a:rPr lang="ru-RU" dirty="0"/>
              <a:t>нафтопереробки</a:t>
            </a:r>
            <a:r>
              <a:rPr lang="ru-RU" dirty="0"/>
              <a:t> активно </a:t>
            </a:r>
            <a:r>
              <a:rPr lang="ru-RU" dirty="0"/>
              <a:t>використовуються</a:t>
            </a:r>
            <a:r>
              <a:rPr lang="ru-RU" dirty="0"/>
              <a:t> і для </a:t>
            </a:r>
            <a:r>
              <a:rPr lang="ru-RU" dirty="0"/>
              <a:t>виготовлення</a:t>
            </a:r>
            <a:r>
              <a:rPr lang="ru-RU" dirty="0"/>
              <a:t>… </a:t>
            </a:r>
            <a:r>
              <a:rPr lang="ru-RU" dirty="0"/>
              <a:t>аспірину</a:t>
            </a:r>
            <a:r>
              <a:rPr lang="ru-RU" dirty="0"/>
              <a:t>. На </a:t>
            </a:r>
            <a:r>
              <a:rPr lang="ru-RU" dirty="0"/>
              <a:t>сьогоднішній</a:t>
            </a:r>
            <a:r>
              <a:rPr lang="ru-RU" dirty="0"/>
              <a:t> день </a:t>
            </a:r>
            <a:r>
              <a:rPr lang="ru-RU" dirty="0"/>
              <a:t>цей</a:t>
            </a:r>
            <a:r>
              <a:rPr lang="ru-RU" dirty="0"/>
              <a:t> препарат </a:t>
            </a:r>
            <a:r>
              <a:rPr lang="ru-RU" dirty="0"/>
              <a:t>вважається</a:t>
            </a:r>
            <a:r>
              <a:rPr lang="ru-RU" dirty="0"/>
              <a:t> одним </a:t>
            </a:r>
            <a:r>
              <a:rPr lang="ru-RU" dirty="0"/>
              <a:t>із</a:t>
            </a:r>
            <a:r>
              <a:rPr lang="ru-RU" dirty="0"/>
              <a:t> </a:t>
            </a:r>
            <a:r>
              <a:rPr lang="ru-RU" dirty="0"/>
              <a:t>найбільш</a:t>
            </a:r>
            <a:r>
              <a:rPr lang="ru-RU" dirty="0"/>
              <a:t> </a:t>
            </a:r>
            <a:r>
              <a:rPr lang="ru-RU" dirty="0"/>
              <a:t>безпечних</a:t>
            </a:r>
            <a:r>
              <a:rPr lang="ru-RU" dirty="0"/>
              <a:t> </a:t>
            </a:r>
            <a:r>
              <a:rPr lang="ru-RU" dirty="0"/>
              <a:t>ліків</a:t>
            </a:r>
            <a:r>
              <a:rPr lang="ru-RU" dirty="0"/>
              <a:t>, </a:t>
            </a:r>
            <a:r>
              <a:rPr lang="ru-RU" dirty="0"/>
              <a:t>здатних</a:t>
            </a:r>
            <a:r>
              <a:rPr lang="ru-RU" dirty="0"/>
              <a:t> </a:t>
            </a:r>
            <a:r>
              <a:rPr lang="ru-RU" dirty="0"/>
              <a:t>втамувати</a:t>
            </a:r>
            <a:r>
              <a:rPr lang="ru-RU" dirty="0"/>
              <a:t> </a:t>
            </a:r>
            <a:r>
              <a:rPr lang="ru-RU" dirty="0"/>
              <a:t>біль</a:t>
            </a:r>
            <a:r>
              <a:rPr lang="ru-RU" dirty="0"/>
              <a:t>, </a:t>
            </a:r>
            <a:r>
              <a:rPr lang="ru-RU" dirty="0"/>
              <a:t>знизити</a:t>
            </a:r>
            <a:r>
              <a:rPr lang="ru-RU" dirty="0"/>
              <a:t> температуру </a:t>
            </a:r>
            <a:r>
              <a:rPr lang="ru-RU" dirty="0"/>
              <a:t>тощо</a:t>
            </a:r>
            <a:r>
              <a:rPr lang="ru-RU" dirty="0"/>
              <a:t>. </a:t>
            </a:r>
            <a:r>
              <a:rPr lang="ru-RU" dirty="0"/>
              <a:t>Однак</a:t>
            </a:r>
            <a:r>
              <a:rPr lang="ru-RU" dirty="0"/>
              <a:t> при </a:t>
            </a:r>
            <a:r>
              <a:rPr lang="ru-RU" dirty="0"/>
              <a:t>виробництві</a:t>
            </a:r>
            <a:r>
              <a:rPr lang="ru-RU" dirty="0"/>
              <a:t> </a:t>
            </a:r>
            <a:r>
              <a:rPr lang="ru-RU" dirty="0"/>
              <a:t>аспірину</a:t>
            </a:r>
            <a:r>
              <a:rPr lang="ru-RU" dirty="0"/>
              <a:t> </a:t>
            </a:r>
            <a:r>
              <a:rPr lang="ru-RU" dirty="0"/>
              <a:t>використовують</a:t>
            </a:r>
            <a:r>
              <a:rPr lang="ru-RU" dirty="0"/>
              <a:t> бензол та </a:t>
            </a:r>
            <a:r>
              <a:rPr lang="ru-RU" dirty="0"/>
              <a:t>вуглеводень</a:t>
            </a:r>
            <a:r>
              <a:rPr lang="ru-RU" dirty="0" smtClean="0"/>
              <a:t>.</a:t>
            </a:r>
            <a:endParaRPr lang="ru-RU" dirty="0"/>
          </a:p>
          <a:p>
            <a:pPr marL="36576" indent="0">
              <a:buNone/>
            </a:pPr>
            <a:r>
              <a:rPr lang="ru-RU" dirty="0"/>
              <a:t>Напевне</a:t>
            </a:r>
            <a:r>
              <a:rPr lang="ru-RU" dirty="0"/>
              <a:t>, в </a:t>
            </a:r>
            <a:r>
              <a:rPr lang="ru-RU" dirty="0"/>
              <a:t>світ</a:t>
            </a:r>
            <a:r>
              <a:rPr lang="ru-RU" dirty="0"/>
              <a:t> не </a:t>
            </a:r>
            <a:r>
              <a:rPr lang="ru-RU" dirty="0"/>
              <a:t>знайдеш</a:t>
            </a:r>
            <a:r>
              <a:rPr lang="ru-RU" dirty="0"/>
              <a:t> </a:t>
            </a:r>
            <a:r>
              <a:rPr lang="ru-RU" dirty="0"/>
              <a:t>жінки</a:t>
            </a:r>
            <a:r>
              <a:rPr lang="ru-RU" dirty="0"/>
              <a:t>, яка б не носила колготок. </a:t>
            </a:r>
            <a:r>
              <a:rPr lang="ru-RU" dirty="0"/>
              <a:t>Нейлонові</a:t>
            </a:r>
            <a:r>
              <a:rPr lang="ru-RU" dirty="0"/>
              <a:t> колготки, </a:t>
            </a:r>
            <a:r>
              <a:rPr lang="ru-RU" dirty="0"/>
              <a:t>такі</a:t>
            </a:r>
            <a:r>
              <a:rPr lang="ru-RU" dirty="0"/>
              <a:t> </a:t>
            </a:r>
            <a:r>
              <a:rPr lang="ru-RU" dirty="0"/>
              <a:t>популярні</a:t>
            </a:r>
            <a:r>
              <a:rPr lang="ru-RU" dirty="0"/>
              <a:t> </a:t>
            </a:r>
            <a:r>
              <a:rPr lang="ru-RU" dirty="0"/>
              <a:t>кілька</a:t>
            </a:r>
            <a:r>
              <a:rPr lang="ru-RU" dirty="0"/>
              <a:t> </a:t>
            </a:r>
            <a:r>
              <a:rPr lang="ru-RU" dirty="0"/>
              <a:t>десятиліть</a:t>
            </a:r>
            <a:r>
              <a:rPr lang="ru-RU" dirty="0"/>
              <a:t> тому, повинна </a:t>
            </a:r>
            <a:r>
              <a:rPr lang="ru-RU" dirty="0"/>
              <a:t>була</a:t>
            </a:r>
            <a:r>
              <a:rPr lang="ru-RU" dirty="0"/>
              <a:t> </a:t>
            </a:r>
            <a:r>
              <a:rPr lang="ru-RU" dirty="0"/>
              <a:t>мати</a:t>
            </a:r>
            <a:r>
              <a:rPr lang="ru-RU" dirty="0"/>
              <a:t> в </a:t>
            </a:r>
            <a:r>
              <a:rPr lang="ru-RU" dirty="0"/>
              <a:t>своєму</a:t>
            </a:r>
            <a:r>
              <a:rPr lang="ru-RU" dirty="0"/>
              <a:t> </a:t>
            </a:r>
            <a:r>
              <a:rPr lang="ru-RU" dirty="0"/>
              <a:t>гардеробі</a:t>
            </a:r>
            <a:r>
              <a:rPr lang="ru-RU" dirty="0"/>
              <a:t> </a:t>
            </a:r>
            <a:r>
              <a:rPr lang="ru-RU" dirty="0"/>
              <a:t>кожна</a:t>
            </a:r>
            <a:r>
              <a:rPr lang="ru-RU" dirty="0"/>
              <a:t> </a:t>
            </a:r>
            <a:r>
              <a:rPr lang="ru-RU" dirty="0"/>
              <a:t>модниця</a:t>
            </a:r>
            <a:r>
              <a:rPr lang="ru-RU" dirty="0"/>
              <a:t>. </a:t>
            </a:r>
            <a:r>
              <a:rPr lang="ru-RU" dirty="0"/>
              <a:t>Сьогодні</a:t>
            </a:r>
            <a:r>
              <a:rPr lang="ru-RU" dirty="0"/>
              <a:t> на </a:t>
            </a:r>
            <a:r>
              <a:rPr lang="ru-RU" dirty="0"/>
              <a:t>зміну</a:t>
            </a:r>
            <a:r>
              <a:rPr lang="ru-RU" dirty="0"/>
              <a:t> </a:t>
            </a:r>
            <a:r>
              <a:rPr lang="ru-RU" dirty="0"/>
              <a:t>нейлоновим</a:t>
            </a:r>
            <a:r>
              <a:rPr lang="ru-RU" dirty="0"/>
              <a:t> колготкам </a:t>
            </a:r>
            <a:r>
              <a:rPr lang="ru-RU" dirty="0"/>
              <a:t>прийшли</a:t>
            </a:r>
            <a:r>
              <a:rPr lang="ru-RU" dirty="0"/>
              <a:t> колготки з </a:t>
            </a:r>
            <a:r>
              <a:rPr lang="ru-RU" dirty="0"/>
              <a:t>мікрофібри</a:t>
            </a:r>
            <a:r>
              <a:rPr lang="ru-RU" dirty="0"/>
              <a:t>, вони </a:t>
            </a:r>
            <a:r>
              <a:rPr lang="ru-RU" dirty="0"/>
              <a:t>набагато</a:t>
            </a:r>
            <a:r>
              <a:rPr lang="ru-RU" dirty="0"/>
              <a:t> </a:t>
            </a:r>
            <a:r>
              <a:rPr lang="ru-RU" dirty="0"/>
              <a:t>позитивніше</a:t>
            </a:r>
            <a:r>
              <a:rPr lang="ru-RU" dirty="0"/>
              <a:t> </a:t>
            </a:r>
            <a:r>
              <a:rPr lang="ru-RU" dirty="0"/>
              <a:t>впливають</a:t>
            </a:r>
            <a:r>
              <a:rPr lang="ru-RU" dirty="0"/>
              <a:t> на наш </a:t>
            </a:r>
            <a:r>
              <a:rPr lang="ru-RU" dirty="0"/>
              <a:t>організм</a:t>
            </a:r>
            <a:r>
              <a:rPr lang="ru-RU" dirty="0"/>
              <a:t>. </a:t>
            </a:r>
            <a:r>
              <a:rPr lang="ru-RU" dirty="0"/>
              <a:t>Проте</a:t>
            </a:r>
            <a:r>
              <a:rPr lang="ru-RU" dirty="0"/>
              <a:t> </a:t>
            </a:r>
            <a:r>
              <a:rPr lang="ru-RU" dirty="0"/>
              <a:t>нейлонові</a:t>
            </a:r>
            <a:r>
              <a:rPr lang="ru-RU" dirty="0"/>
              <a:t> </a:t>
            </a:r>
            <a:r>
              <a:rPr lang="ru-RU" dirty="0"/>
              <a:t>панчохи</a:t>
            </a:r>
            <a:r>
              <a:rPr lang="ru-RU" dirty="0"/>
              <a:t> </a:t>
            </a:r>
            <a:r>
              <a:rPr lang="ru-RU" dirty="0"/>
              <a:t>вирізняються</a:t>
            </a:r>
            <a:r>
              <a:rPr lang="ru-RU" dirty="0"/>
              <a:t> </a:t>
            </a:r>
            <a:r>
              <a:rPr lang="ru-RU" dirty="0"/>
              <a:t>міцністю</a:t>
            </a:r>
            <a:r>
              <a:rPr lang="ru-RU" dirty="0"/>
              <a:t>, </a:t>
            </a:r>
            <a:r>
              <a:rPr lang="ru-RU" dirty="0"/>
              <a:t>отож</a:t>
            </a:r>
            <a:r>
              <a:rPr lang="ru-RU" dirty="0"/>
              <a:t> і вони </a:t>
            </a:r>
            <a:r>
              <a:rPr lang="ru-RU" dirty="0"/>
              <a:t>мають</a:t>
            </a:r>
            <a:r>
              <a:rPr lang="ru-RU" dirty="0"/>
              <a:t> свою </a:t>
            </a:r>
            <a:r>
              <a:rPr lang="ru-RU" dirty="0"/>
              <a:t>аудиторію</a:t>
            </a:r>
            <a:r>
              <a:rPr lang="ru-RU" dirty="0"/>
              <a:t> </a:t>
            </a:r>
            <a:r>
              <a:rPr lang="ru-RU" dirty="0"/>
              <a:t>прихильниць</a:t>
            </a:r>
            <a:r>
              <a:rPr lang="ru-RU" dirty="0"/>
              <a:t>, </a:t>
            </a:r>
            <a:r>
              <a:rPr lang="ru-RU" dirty="0"/>
              <a:t>яких</a:t>
            </a:r>
            <a:r>
              <a:rPr lang="ru-RU" dirty="0"/>
              <a:t> не </a:t>
            </a:r>
            <a:r>
              <a:rPr lang="ru-RU" dirty="0"/>
              <a:t>зупиняє</a:t>
            </a:r>
            <a:r>
              <a:rPr lang="ru-RU" dirty="0"/>
              <a:t> </a:t>
            </a:r>
            <a:r>
              <a:rPr lang="ru-RU" dirty="0"/>
              <a:t>навіть</a:t>
            </a:r>
            <a:r>
              <a:rPr lang="ru-RU" dirty="0"/>
              <a:t> те, </a:t>
            </a:r>
            <a:r>
              <a:rPr lang="ru-RU" dirty="0"/>
              <a:t>що</a:t>
            </a:r>
            <a:r>
              <a:rPr lang="ru-RU" dirty="0"/>
              <a:t> нейлон </a:t>
            </a:r>
            <a:r>
              <a:rPr lang="ru-RU" dirty="0"/>
              <a:t>був</a:t>
            </a:r>
            <a:r>
              <a:rPr lang="ru-RU" dirty="0"/>
              <a:t> </a:t>
            </a:r>
            <a:r>
              <a:rPr lang="ru-RU" dirty="0"/>
              <a:t>отриманий</a:t>
            </a:r>
            <a:r>
              <a:rPr lang="ru-RU" dirty="0"/>
              <a:t> в 1935 </a:t>
            </a:r>
            <a:r>
              <a:rPr lang="ru-RU" dirty="0"/>
              <a:t>році</a:t>
            </a:r>
            <a:r>
              <a:rPr lang="ru-RU" dirty="0"/>
              <a:t> </a:t>
            </a:r>
            <a:r>
              <a:rPr lang="ru-RU" dirty="0"/>
              <a:t>хіміком</a:t>
            </a:r>
            <a:r>
              <a:rPr lang="ru-RU" dirty="0"/>
              <a:t> Уоллесом </a:t>
            </a:r>
            <a:r>
              <a:rPr lang="ru-RU" dirty="0"/>
              <a:t>Карозерсом</a:t>
            </a:r>
            <a:r>
              <a:rPr lang="ru-RU" dirty="0"/>
              <a:t> ( </a:t>
            </a:r>
            <a:r>
              <a:rPr lang="en-US" dirty="0"/>
              <a:t>Wallace Carothers ) – </a:t>
            </a:r>
            <a:r>
              <a:rPr lang="ru-RU" dirty="0"/>
              <a:t>тоді</a:t>
            </a:r>
            <a:r>
              <a:rPr lang="ru-RU" dirty="0"/>
              <a:t> </a:t>
            </a:r>
            <a:r>
              <a:rPr lang="ru-RU" dirty="0"/>
              <a:t>він</a:t>
            </a:r>
            <a:r>
              <a:rPr lang="ru-RU" dirty="0"/>
              <a:t> </a:t>
            </a:r>
            <a:r>
              <a:rPr lang="ru-RU" dirty="0"/>
              <a:t>був</a:t>
            </a:r>
            <a:r>
              <a:rPr lang="ru-RU" dirty="0"/>
              <a:t> термопластиком, </a:t>
            </a:r>
            <a:r>
              <a:rPr lang="ru-RU" dirty="0"/>
              <a:t>отриманим</a:t>
            </a:r>
            <a:r>
              <a:rPr lang="ru-RU" dirty="0"/>
              <a:t> з </a:t>
            </a:r>
            <a:r>
              <a:rPr lang="ru-RU" dirty="0"/>
              <a:t>нафти</a:t>
            </a:r>
            <a:r>
              <a:rPr lang="ru-RU" dirty="0"/>
              <a:t>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8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3648" y="2348880"/>
            <a:ext cx="6480048" cy="2301240"/>
          </a:xfrm>
        </p:spPr>
        <p:txBody>
          <a:bodyPr/>
          <a:lstStyle/>
          <a:p>
            <a:pPr algn="ctr"/>
            <a:r>
              <a:rPr lang="uk-UA" i="1" dirty="0" smtClean="0"/>
              <a:t>Висновок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568436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7560840" cy="5544616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uk-UA" dirty="0" smtClean="0"/>
              <a:t> Нафта - найцінніше природне копалина, що відкрила перед людиною дивовижні можливості "хімічного перевтілення". Всього похідних нафти налічується вже близько 3 тисяч. Нафта займає провідне місце в світовому паливно-енергетичному господарстві. Її частка в загальному споживанні енергоресурсів безперервно зростає. Нафта складає основу паливно-енергетичних балансів всіх економічно розвинених країн. В даний час з нафти отримують тисячі продуктів.</a:t>
            </a:r>
          </a:p>
          <a:p>
            <a:pPr marL="36576" indent="0">
              <a:buNone/>
            </a:pPr>
            <a:r>
              <a:rPr lang="uk-UA" dirty="0" smtClean="0"/>
              <a:t>Нафта залишиться в найближчому майбутньому основою забезпечення енергією народного господарства і сировиною </a:t>
            </a:r>
            <a:r>
              <a:rPr lang="uk-UA" dirty="0" err="1" smtClean="0"/>
              <a:t>нафтогазохімічної</a:t>
            </a:r>
            <a:r>
              <a:rPr lang="uk-UA" dirty="0" smtClean="0"/>
              <a:t> промисловості. Тут буде багато залежати від успіхів в області пошуків, розвідки та розробки нафтових родовищ. Але ресурси нафти в природі обмежені. Бурхливий нарощування протягом останніх десятиліть їх видобутку призвело до відносного виснаження найбільш великих і сприятливо розташованих родовищ.</a:t>
            </a:r>
          </a:p>
          <a:p>
            <a:pPr marL="36576" indent="0">
              <a:buNone/>
            </a:pPr>
            <a:r>
              <a:rPr lang="uk-UA" dirty="0" smtClean="0"/>
              <a:t>У проблемі раціонального використання нафти велике значення має підвищення коефіцієнта їх корисного використання. Одне з основних напрямків тут припускає поглиблення рівня переробки нафти з метою забезпечення потреби країни в світлих нафтопродуктах і нафтохімічному сировину. Іншим ефективним напрямком є зниження питомої витрати палива на виробництво теплової та електричної енергії, а також повсюдне зниження питомої витрати електричної та теплової енергії у всіх ланках народного господарства.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866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6724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2" y="451106"/>
            <a:ext cx="36724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9718"/>
            <a:ext cx="365588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479718"/>
            <a:ext cx="356762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9647" y="2596413"/>
            <a:ext cx="48245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i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</a:t>
            </a:r>
            <a:r>
              <a:rPr lang="uk-UA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1710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467600" cy="2692895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uk-UA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увагу!!!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C:\Users\Nat\AppData\Local\Microsoft\Windows\Temporary Internet Files\Content.IE5\7AQV7870\MC9003115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3843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69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768096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Хімічний склад </a:t>
            </a:r>
            <a:endParaRPr lang="uk-UA" b="1" i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5184576" cy="5733256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uk-UA" dirty="0"/>
              <a:t>Х</a:t>
            </a:r>
            <a:r>
              <a:rPr lang="uk-UA" dirty="0" smtClean="0"/>
              <a:t>імічні </a:t>
            </a:r>
            <a:r>
              <a:rPr lang="uk-UA" dirty="0"/>
              <a:t>сполуки й елементи, які входять до складу нафти: вуглеводні метанові, нафтенові, рідше ароматичні, невеликі кількості кисневих, сірчистих, азотистих органічних сполук (нафтових кислот, асфальтенів, смол і ін.); мінеральні речовини – при елементарному складі – вуглець (в середньому 86%), водень (в середньому 13%), сірка, азот, кисень, зола з великим переліком </a:t>
            </a:r>
            <a:r>
              <a:rPr lang="uk-UA" dirty="0"/>
              <a:t>мікрокомпонентів</a:t>
            </a:r>
            <a:r>
              <a:rPr lang="uk-UA" dirty="0" smtClean="0"/>
              <a:t>.</a:t>
            </a:r>
          </a:p>
          <a:p>
            <a:pPr marL="36576" indent="0">
              <a:buNone/>
            </a:pPr>
            <a:r>
              <a:rPr lang="uk-UA" b="1" dirty="0"/>
              <a:t>Вуглеводневий склад</a:t>
            </a:r>
            <a:r>
              <a:rPr lang="uk-UA" dirty="0"/>
              <a:t>. У нафті представлені парафінові (30-35, рідше 40-50 об'ємних %) і нафтенові (25-75%), ароматичні (10-20, рідше до 35%) і змішаної (гібридної) будови — </a:t>
            </a:r>
            <a:r>
              <a:rPr lang="uk-UA" dirty="0"/>
              <a:t>парафіно-нафтенові</a:t>
            </a:r>
            <a:r>
              <a:rPr lang="uk-UA" dirty="0"/>
              <a:t>, </a:t>
            </a:r>
            <a:r>
              <a:rPr lang="uk-UA" dirty="0"/>
              <a:t>нафтено-ароматичні</a:t>
            </a:r>
            <a:r>
              <a:rPr lang="uk-UA" dirty="0"/>
              <a:t> тощо</a:t>
            </a:r>
            <a:r>
              <a:rPr lang="uk-UA" dirty="0" smtClean="0"/>
              <a:t>.</a:t>
            </a:r>
          </a:p>
          <a:p>
            <a:pPr marL="36576" indent="0">
              <a:buNone/>
            </a:pPr>
            <a:r>
              <a:rPr lang="uk-UA" dirty="0"/>
              <a:t>Г</a:t>
            </a:r>
            <a:r>
              <a:rPr lang="uk-UA" dirty="0" smtClean="0"/>
              <a:t>руповий </a:t>
            </a:r>
            <a:r>
              <a:rPr lang="uk-UA" dirty="0"/>
              <a:t>склад вуглеводнів нафти — кількісна характеристика складу нафти або її фракцій за класами вуглеводнів, що входять до них — метанових, нафтенових і ароматичних. Син. — груповий склад нафти, вуглеводневий склад нафти</a:t>
            </a:r>
            <a:r>
              <a:rPr lang="uk-UA" dirty="0" smtClean="0"/>
              <a:t>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672408" cy="43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834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936104"/>
          </a:xfrm>
        </p:spPr>
        <p:txBody>
          <a:bodyPr/>
          <a:lstStyle/>
          <a:p>
            <a:pPr algn="ctr"/>
            <a:r>
              <a:rPr lang="uk-UA" b="1" i="1" dirty="0" smtClean="0"/>
              <a:t>Фізичні властивості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472608" cy="5606083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uk-UA" dirty="0" smtClean="0"/>
              <a:t>Колір нафти змінюється від жовтого до чорного забарвлення з ростом її густини. Нафтові вуглеводні (бензин, лігроїн, гас і деякі </a:t>
            </a:r>
            <a:r>
              <a:rPr lang="uk-UA" dirty="0" smtClean="0"/>
              <a:t>висококиплячі</a:t>
            </a:r>
            <a:r>
              <a:rPr lang="uk-UA" dirty="0" smtClean="0"/>
              <a:t> продукти), як правило, безбарвні, якщо добре очищені. Однак найчастіше крекінг-бензини, гаси, </a:t>
            </a:r>
            <a:r>
              <a:rPr lang="uk-UA" dirty="0" smtClean="0"/>
              <a:t>висококиплячі</a:t>
            </a:r>
            <a:r>
              <a:rPr lang="uk-UA" dirty="0" smtClean="0"/>
              <a:t> продукти прямої перегонки нафти в залежності від ступеня очищення мають ясно-жовтий і жовтий колір</a:t>
            </a:r>
            <a:r>
              <a:rPr lang="ru-RU" dirty="0" smtClean="0"/>
              <a:t>.</a:t>
            </a:r>
            <a:endParaRPr lang="ru-RU" dirty="0"/>
          </a:p>
          <a:p>
            <a:pPr marL="36576" indent="0">
              <a:buNone/>
            </a:pPr>
            <a:r>
              <a:rPr lang="uk-UA" dirty="0" smtClean="0"/>
              <a:t>Для більшості </a:t>
            </a:r>
            <a:r>
              <a:rPr lang="uk-UA" dirty="0" smtClean="0"/>
              <a:t>нафт</a:t>
            </a:r>
            <a:r>
              <a:rPr lang="uk-UA" dirty="0" smtClean="0"/>
              <a:t> і їхніх фракцій характерна флуоресценція: вони мають синюватий чи зеленуватий колір у відбитому світлі, що пов'язано з присутністю в них </a:t>
            </a:r>
            <a:r>
              <a:rPr lang="uk-UA" dirty="0" smtClean="0"/>
              <a:t>хризену</a:t>
            </a:r>
            <a:r>
              <a:rPr lang="uk-UA" dirty="0" smtClean="0"/>
              <a:t>, </a:t>
            </a:r>
            <a:r>
              <a:rPr lang="uk-UA" dirty="0" smtClean="0"/>
              <a:t>октилнафталіну</a:t>
            </a:r>
            <a:r>
              <a:rPr lang="uk-UA" dirty="0" smtClean="0"/>
              <a:t> й інших багатоядерних вуглеводнів ароматичного ряду.</a:t>
            </a:r>
          </a:p>
          <a:p>
            <a:pPr marL="36576" indent="0">
              <a:buNone/>
            </a:pPr>
            <a:r>
              <a:rPr lang="ru-RU" dirty="0" smtClean="0"/>
              <a:t>Нафти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/>
              <a:t>нафтові</a:t>
            </a:r>
            <a:r>
              <a:rPr lang="ru-RU" dirty="0"/>
              <a:t> </a:t>
            </a:r>
            <a:r>
              <a:rPr lang="ru-RU" dirty="0"/>
              <a:t>фракції</a:t>
            </a:r>
            <a:r>
              <a:rPr lang="ru-RU" dirty="0"/>
              <a:t> з температурою </a:t>
            </a:r>
            <a:r>
              <a:rPr lang="ru-RU" dirty="0"/>
              <a:t>кипіння</a:t>
            </a:r>
            <a:r>
              <a:rPr lang="ru-RU" dirty="0"/>
              <a:t> </a:t>
            </a:r>
            <a:r>
              <a:rPr lang="ru-RU" dirty="0"/>
              <a:t>понад</a:t>
            </a:r>
            <a:r>
              <a:rPr lang="ru-RU" dirty="0"/>
              <a:t> 300 °</a:t>
            </a:r>
            <a:r>
              <a:rPr lang="en-US" dirty="0"/>
              <a:t>C </a:t>
            </a:r>
            <a:r>
              <a:rPr lang="ru-RU" dirty="0"/>
              <a:t>володіють</a:t>
            </a:r>
            <a:r>
              <a:rPr lang="ru-RU" dirty="0"/>
              <a:t> </a:t>
            </a:r>
            <a:r>
              <a:rPr lang="ru-RU" dirty="0"/>
              <a:t>люмінесценцією</a:t>
            </a:r>
            <a:r>
              <a:rPr lang="ru-RU" dirty="0"/>
              <a:t> — </a:t>
            </a:r>
            <a:r>
              <a:rPr lang="ru-RU" dirty="0"/>
              <a:t>світінням</a:t>
            </a:r>
            <a:r>
              <a:rPr lang="ru-RU" dirty="0"/>
              <a:t>, </a:t>
            </a:r>
            <a:r>
              <a:rPr lang="ru-RU" dirty="0"/>
              <a:t>що</a:t>
            </a:r>
            <a:r>
              <a:rPr lang="ru-RU" dirty="0"/>
              <a:t> </a:t>
            </a:r>
            <a:r>
              <a:rPr lang="ru-RU" dirty="0"/>
              <a:t>виникає</a:t>
            </a:r>
            <a:r>
              <a:rPr lang="ru-RU" dirty="0"/>
              <a:t> при </a:t>
            </a:r>
            <a:r>
              <a:rPr lang="ru-RU" dirty="0"/>
              <a:t>їхньому</a:t>
            </a:r>
            <a:r>
              <a:rPr lang="ru-RU" dirty="0"/>
              <a:t> </a:t>
            </a:r>
            <a:r>
              <a:rPr lang="ru-RU" dirty="0"/>
              <a:t>опроміненні</a:t>
            </a:r>
            <a:r>
              <a:rPr lang="ru-RU" dirty="0"/>
              <a:t> </a:t>
            </a:r>
            <a:r>
              <a:rPr lang="ru-RU" dirty="0"/>
              <a:t>ультрафіолетовими</a:t>
            </a:r>
            <a:r>
              <a:rPr lang="ru-RU" dirty="0"/>
              <a:t> </a:t>
            </a:r>
            <a:r>
              <a:rPr lang="ru-RU" dirty="0"/>
              <a:t>променями</a:t>
            </a:r>
            <a:r>
              <a:rPr lang="ru-RU" dirty="0"/>
              <a:t>. До </a:t>
            </a:r>
            <a:r>
              <a:rPr lang="ru-RU" dirty="0"/>
              <a:t>люмогенних</a:t>
            </a:r>
            <a:r>
              <a:rPr lang="ru-RU" dirty="0"/>
              <a:t> </a:t>
            </a:r>
            <a:r>
              <a:rPr lang="ru-RU" dirty="0"/>
              <a:t>речовин</a:t>
            </a:r>
            <a:r>
              <a:rPr lang="ru-RU" dirty="0"/>
              <a:t> </a:t>
            </a:r>
            <a:r>
              <a:rPr lang="ru-RU" dirty="0"/>
              <a:t>входять</a:t>
            </a:r>
            <a:r>
              <a:rPr lang="ru-RU" dirty="0"/>
              <a:t> </a:t>
            </a:r>
            <a:r>
              <a:rPr lang="ru-RU" dirty="0"/>
              <a:t>нафтенові</a:t>
            </a:r>
            <a:r>
              <a:rPr lang="ru-RU" dirty="0"/>
              <a:t> </a:t>
            </a:r>
            <a:r>
              <a:rPr lang="ru-RU" dirty="0"/>
              <a:t>кислоти</a:t>
            </a:r>
            <a:r>
              <a:rPr lang="ru-RU" dirty="0"/>
              <a:t>, </a:t>
            </a:r>
            <a:r>
              <a:rPr lang="ru-RU" dirty="0"/>
              <a:t>поліциклічні</a:t>
            </a:r>
            <a:r>
              <a:rPr lang="ru-RU" dirty="0"/>
              <a:t> </a:t>
            </a:r>
            <a:r>
              <a:rPr lang="ru-RU" dirty="0"/>
              <a:t>ароматичні</a:t>
            </a:r>
            <a:r>
              <a:rPr lang="ru-RU" dirty="0"/>
              <a:t> </a:t>
            </a:r>
            <a:r>
              <a:rPr lang="ru-RU" dirty="0"/>
              <a:t>вуглеводні</a:t>
            </a:r>
            <a:r>
              <a:rPr lang="ru-RU" dirty="0"/>
              <a:t> і смоли.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384376" cy="401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438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467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Технологічні властивості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7"/>
            <a:ext cx="8064896" cy="2952328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uk-UA" dirty="0"/>
              <a:t>Нафта — легкозаймиста рідина, температура спалаху від −35 до +120 °</a:t>
            </a:r>
            <a:r>
              <a:rPr lang="en-US" dirty="0"/>
              <a:t>C (</a:t>
            </a:r>
            <a:r>
              <a:rPr lang="uk-UA" dirty="0"/>
              <a:t>залежить від фракційного складу і вмісту в ній розчинених газів). Питома теплота згоряння (нижча) 43,7-46,2 </a:t>
            </a:r>
            <a:r>
              <a:rPr lang="uk-UA" dirty="0"/>
              <a:t>МДж</a:t>
            </a:r>
            <a:r>
              <a:rPr lang="uk-UA" dirty="0"/>
              <a:t>/кг. Нафта розчинна в органічних розчинниках, у звичайних умовах не розчинна у воді, але може утворювати з нею стійкі емульсії. У технології для відділення від нафти води і розчинених у ній солей проводять зневоднення і знесолювання</a:t>
            </a:r>
            <a:r>
              <a:rPr lang="uk-UA" dirty="0" smtClean="0"/>
              <a:t>.</a:t>
            </a:r>
            <a:endParaRPr lang="uk-UA" dirty="0"/>
          </a:p>
          <a:p>
            <a:pPr marL="36576" indent="0">
              <a:buNone/>
            </a:pPr>
            <a:r>
              <a:rPr lang="uk-UA" dirty="0"/>
              <a:t>Товарні властивості нафти — фракційний і груповий склади нафти, вміст сірки і масел, теплота згоряння.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600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3600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43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632176" cy="2301240"/>
          </a:xfrm>
        </p:spPr>
        <p:txBody>
          <a:bodyPr/>
          <a:lstStyle/>
          <a:p>
            <a:pPr algn="ctr"/>
            <a:r>
              <a:rPr lang="uk-UA" i="1" dirty="0" smtClean="0"/>
              <a:t>Походження нафти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95359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640960" cy="2808312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uk-UA" dirty="0" smtClean="0"/>
              <a:t>Проблема походження нафти і формування її родовищ має велике практичне значення, тому що її вирішення дозволить обґрунтовано підходити до пошуку і розвідки нафтових родовищ і оцінювання їх запасів, однак і зараз серед геологів і хіміків є прихильники як гіпотез неорганічного, так і гіпотез органічного </a:t>
            </a:r>
            <a:r>
              <a:rPr lang="ru-RU" dirty="0" smtClean="0"/>
              <a:t>походження</a:t>
            </a:r>
            <a:r>
              <a:rPr lang="ru-RU" dirty="0" smtClean="0"/>
              <a:t> </a:t>
            </a:r>
            <a:r>
              <a:rPr lang="ru-RU" dirty="0"/>
              <a:t>нафти</a:t>
            </a:r>
            <a:r>
              <a:rPr lang="ru-RU" dirty="0" smtClean="0"/>
              <a:t>.</a:t>
            </a:r>
            <a:endParaRPr lang="ru-RU" dirty="0"/>
          </a:p>
          <a:p>
            <a:pPr marL="36576" indent="0">
              <a:buNone/>
            </a:pPr>
            <a:r>
              <a:rPr lang="ru-RU" dirty="0"/>
              <a:t>Походження</a:t>
            </a:r>
            <a:r>
              <a:rPr lang="ru-RU" dirty="0"/>
              <a:t> </a:t>
            </a:r>
            <a:r>
              <a:rPr lang="ru-RU" dirty="0"/>
              <a:t>нафти</a:t>
            </a:r>
            <a:r>
              <a:rPr lang="ru-RU" dirty="0"/>
              <a:t> і газу — </a:t>
            </a:r>
            <a:r>
              <a:rPr lang="ru-RU" dirty="0"/>
              <a:t>одне</a:t>
            </a:r>
            <a:r>
              <a:rPr lang="ru-RU" dirty="0"/>
              <a:t> з </a:t>
            </a:r>
            <a:r>
              <a:rPr lang="ru-RU" dirty="0"/>
              <a:t>найскладніших</a:t>
            </a:r>
            <a:r>
              <a:rPr lang="ru-RU" dirty="0"/>
              <a:t> і </a:t>
            </a:r>
            <a:r>
              <a:rPr lang="ru-RU" dirty="0"/>
              <a:t>дискусійних</a:t>
            </a:r>
            <a:r>
              <a:rPr lang="ru-RU" dirty="0"/>
              <a:t> </a:t>
            </a:r>
            <a:r>
              <a:rPr lang="ru-RU" dirty="0"/>
              <a:t>питань</a:t>
            </a:r>
            <a:r>
              <a:rPr lang="ru-RU" dirty="0"/>
              <a:t> в </a:t>
            </a:r>
            <a:r>
              <a:rPr lang="ru-RU" dirty="0"/>
              <a:t>геології</a:t>
            </a:r>
            <a:r>
              <a:rPr lang="ru-RU" dirty="0"/>
              <a:t>. </a:t>
            </a:r>
            <a:r>
              <a:rPr lang="ru-RU" dirty="0"/>
              <a:t>Ця</a:t>
            </a:r>
            <a:r>
              <a:rPr lang="ru-RU" dirty="0"/>
              <a:t> проблема </a:t>
            </a:r>
            <a:r>
              <a:rPr lang="ru-RU" dirty="0"/>
              <a:t>виникла</a:t>
            </a:r>
            <a:r>
              <a:rPr lang="ru-RU" dirty="0"/>
              <a:t> </a:t>
            </a:r>
            <a:r>
              <a:rPr lang="ru-RU" dirty="0"/>
              <a:t>ще</a:t>
            </a:r>
            <a:r>
              <a:rPr lang="ru-RU" dirty="0"/>
              <a:t> у </a:t>
            </a:r>
            <a:r>
              <a:rPr lang="en-US" dirty="0"/>
              <a:t>XVI </a:t>
            </a:r>
            <a:r>
              <a:rPr lang="ru-RU" dirty="0"/>
              <a:t>ст. і </a:t>
            </a:r>
            <a:r>
              <a:rPr lang="ru-RU" dirty="0"/>
              <a:t>продовжує</a:t>
            </a:r>
            <a:r>
              <a:rPr lang="ru-RU" dirty="0"/>
              <a:t> </a:t>
            </a:r>
            <a:r>
              <a:rPr lang="ru-RU" dirty="0"/>
              <a:t>залишаться</a:t>
            </a:r>
            <a:r>
              <a:rPr lang="ru-RU" dirty="0"/>
              <a:t> </a:t>
            </a:r>
            <a:r>
              <a:rPr lang="ru-RU" dirty="0"/>
              <a:t>дискусійною</a:t>
            </a:r>
            <a:r>
              <a:rPr lang="ru-RU" dirty="0"/>
              <a:t> </a:t>
            </a:r>
            <a:r>
              <a:rPr lang="ru-RU" dirty="0"/>
              <a:t>дотепер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518457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15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171</TotalTime>
  <Words>3134</Words>
  <Application>Microsoft Office PowerPoint</Application>
  <PresentationFormat>Экран (4:3)</PresentationFormat>
  <Paragraphs>127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Техническая</vt:lpstr>
      <vt:lpstr>Нафта  «чорне золото»</vt:lpstr>
      <vt:lpstr>План :</vt:lpstr>
      <vt:lpstr>Презентация PowerPoint</vt:lpstr>
      <vt:lpstr>Характеристика нафти </vt:lpstr>
      <vt:lpstr>Хімічний склад </vt:lpstr>
      <vt:lpstr>Фізичні властивості</vt:lpstr>
      <vt:lpstr>Технологічні властивості</vt:lpstr>
      <vt:lpstr>Походження нафти</vt:lpstr>
      <vt:lpstr>Презентация PowerPoint</vt:lpstr>
      <vt:lpstr>Презентация PowerPoint</vt:lpstr>
      <vt:lpstr>Родовища і запаси нафти у світі</vt:lpstr>
      <vt:lpstr>Світові родовища нафти</vt:lpstr>
      <vt:lpstr>Презентация PowerPoint</vt:lpstr>
      <vt:lpstr>Презентация PowerPoint</vt:lpstr>
      <vt:lpstr>Нафта в Україні</vt:lpstr>
      <vt:lpstr>Презентация PowerPoint</vt:lpstr>
      <vt:lpstr>Презентация PowerPoint</vt:lpstr>
      <vt:lpstr>Презентация PowerPoint</vt:lpstr>
      <vt:lpstr> Видобуток нафти</vt:lpstr>
      <vt:lpstr>Презентация PowerPoint</vt:lpstr>
      <vt:lpstr>Презентация PowerPoint</vt:lpstr>
      <vt:lpstr>Презентация PowerPoint</vt:lpstr>
      <vt:lpstr>Переробка та продукти переробки</vt:lpstr>
      <vt:lpstr>Способи переробки нафти </vt:lpstr>
      <vt:lpstr>Презентация PowerPoint</vt:lpstr>
      <vt:lpstr>Вторинна переробка нафти </vt:lpstr>
      <vt:lpstr>Продукти переробки </vt:lpstr>
      <vt:lpstr>Первинна переробка нафти (ректифікація)</vt:lpstr>
      <vt:lpstr>Презентация PowerPoint</vt:lpstr>
      <vt:lpstr>Застосування</vt:lpstr>
      <vt:lpstr>Презентация PowerPoint</vt:lpstr>
      <vt:lpstr>Презентация PowerPoint</vt:lpstr>
      <vt:lpstr>Вплив на довкілля </vt:lpstr>
      <vt:lpstr>Нафтові забруднення навколишнього середовища </vt:lpstr>
      <vt:lpstr>Забруднення навколишнього середовища розливами нафти </vt:lpstr>
      <vt:lpstr>Презентация PowerPoint</vt:lpstr>
      <vt:lpstr>Наслідки:</vt:lpstr>
      <vt:lpstr>Презентация PowerPoint</vt:lpstr>
      <vt:lpstr>Презентация PowerPoint</vt:lpstr>
      <vt:lpstr>Презентация PowerPoint</vt:lpstr>
      <vt:lpstr>Цікаві факти </vt:lpstr>
      <vt:lpstr>Презентация PowerPoint</vt:lpstr>
      <vt:lpstr>Презентация PowerPoint</vt:lpstr>
      <vt:lpstr>Висновок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Нафта  «чорне золото»</dc:title>
  <dc:creator>Nat</dc:creator>
  <cp:lastModifiedBy>Nat</cp:lastModifiedBy>
  <cp:revision>16</cp:revision>
  <dcterms:created xsi:type="dcterms:W3CDTF">2014-11-30T16:45:23Z</dcterms:created>
  <dcterms:modified xsi:type="dcterms:W3CDTF">2014-11-30T19:36:46Z</dcterms:modified>
</cp:coreProperties>
</file>