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6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03A89-E496-4975-A9AC-DA047C869AAF}" type="datetimeFigureOut">
              <a:rPr lang="uk-UA" smtClean="0"/>
              <a:t>24.12.2013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F8EC-D74C-4FEF-AF7D-C007AE3961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324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Альтернативні Види Палива</a:t>
            </a:r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Виконав учень 11-Б класу</a:t>
            </a:r>
          </a:p>
          <a:p>
            <a:r>
              <a:rPr lang="uk-UA" dirty="0" err="1" smtClean="0"/>
              <a:t>Надворний</a:t>
            </a:r>
            <a:r>
              <a:rPr lang="uk-UA" dirty="0" smtClean="0"/>
              <a:t> Ярослав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466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 smtClean="0"/>
              <a:t>Цікаві Факти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1" y="1484784"/>
            <a:ext cx="4824536" cy="475252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У </a:t>
            </a:r>
            <a:r>
              <a:rPr lang="en-US" dirty="0" err="1">
                <a:solidFill>
                  <a:schemeClr val="tx1"/>
                </a:solidFill>
              </a:rPr>
              <a:t>Бразилії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яка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вважається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розвиненою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країною</a:t>
            </a:r>
            <a:r>
              <a:rPr lang="en-US" dirty="0">
                <a:solidFill>
                  <a:schemeClr val="tx1"/>
                </a:solidFill>
              </a:rPr>
              <a:t> у </a:t>
            </a:r>
            <a:r>
              <a:rPr lang="en-US" dirty="0" err="1">
                <a:solidFill>
                  <a:schemeClr val="tx1"/>
                </a:solidFill>
              </a:rPr>
              <a:t>світі</a:t>
            </a:r>
            <a:r>
              <a:rPr lang="en-US" dirty="0">
                <a:solidFill>
                  <a:schemeClr val="tx1"/>
                </a:solidFill>
              </a:rPr>
              <a:t>, 80% </a:t>
            </a:r>
            <a:r>
              <a:rPr lang="en-US" dirty="0" err="1">
                <a:solidFill>
                  <a:schemeClr val="tx1"/>
                </a:solidFill>
              </a:rPr>
              <a:t>машин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їздять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етанолі</a:t>
            </a:r>
            <a:r>
              <a:rPr lang="en-US" dirty="0">
                <a:solidFill>
                  <a:schemeClr val="tx1"/>
                </a:solidFill>
              </a:rPr>
              <a:t> (в </a:t>
            </a:r>
            <a:r>
              <a:rPr lang="en-US" dirty="0" err="1">
                <a:solidFill>
                  <a:schemeClr val="tx1"/>
                </a:solidFill>
              </a:rPr>
              <a:t>основі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етиловий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спирт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який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роблять</a:t>
            </a:r>
            <a:r>
              <a:rPr lang="en-US" dirty="0">
                <a:solidFill>
                  <a:schemeClr val="tx1"/>
                </a:solidFill>
              </a:rPr>
              <a:t> з </a:t>
            </a:r>
            <a:r>
              <a:rPr lang="en-US" dirty="0" err="1">
                <a:solidFill>
                  <a:schemeClr val="tx1"/>
                </a:solidFill>
              </a:rPr>
              <a:t>цукрової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тростини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що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росте</a:t>
            </a:r>
            <a:r>
              <a:rPr lang="en-US" dirty="0">
                <a:solidFill>
                  <a:schemeClr val="tx1"/>
                </a:solidFill>
              </a:rPr>
              <a:t> в </a:t>
            </a:r>
            <a:r>
              <a:rPr lang="en-US" dirty="0" err="1">
                <a:solidFill>
                  <a:schemeClr val="tx1"/>
                </a:solidFill>
              </a:rPr>
              <a:t>країні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uk-UA" dirty="0"/>
          </a:p>
        </p:txBody>
      </p:sp>
      <p:pic>
        <p:nvPicPr>
          <p:cNvPr id="4" name="Shape 67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6245">
            <a:off x="687537" y="3772872"/>
            <a:ext cx="3667068" cy="2532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1343153">
            <a:off x="5236231" y="1458531"/>
            <a:ext cx="3320335" cy="4415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/>
              <a:t>Цікаві Факти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6" y="1340768"/>
            <a:ext cx="4061048" cy="5256584"/>
          </a:xfrm>
        </p:spPr>
        <p:txBody>
          <a:bodyPr/>
          <a:lstStyle/>
          <a:p>
            <a:pPr>
              <a:lnSpc>
                <a:spcPct val="120138"/>
              </a:lnSpc>
            </a:pPr>
            <a:r>
              <a:rPr lang="en-US" dirty="0" err="1">
                <a:solidFill>
                  <a:schemeClr val="tx1"/>
                </a:solidFill>
              </a:rPr>
              <a:t>Ведуться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розробки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альтернативного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палива</a:t>
            </a:r>
            <a:r>
              <a:rPr lang="en-US" dirty="0">
                <a:solidFill>
                  <a:schemeClr val="tx1"/>
                </a:solidFill>
              </a:rPr>
              <a:t> і в </a:t>
            </a:r>
            <a:r>
              <a:rPr lang="en-US" dirty="0" err="1" smtClean="0">
                <a:solidFill>
                  <a:schemeClr val="tx1"/>
                </a:solidFill>
              </a:rPr>
              <a:t>Україн</a:t>
            </a:r>
            <a:r>
              <a:rPr lang="uk-UA" dirty="0" smtClean="0">
                <a:solidFill>
                  <a:schemeClr val="tx1"/>
                </a:solidFill>
              </a:rPr>
              <a:t>і.</a:t>
            </a:r>
            <a:r>
              <a:rPr lang="en-US" dirty="0" err="1" smtClean="0">
                <a:solidFill>
                  <a:schemeClr val="tx1"/>
                </a:solidFill>
              </a:rPr>
              <a:t>Найбільш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близькою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втілення</a:t>
            </a:r>
            <a:r>
              <a:rPr lang="en-US" dirty="0">
                <a:solidFill>
                  <a:schemeClr val="tx1"/>
                </a:solidFill>
              </a:rPr>
              <a:t> є </a:t>
            </a:r>
            <a:r>
              <a:rPr lang="en-US" dirty="0" err="1">
                <a:solidFill>
                  <a:schemeClr val="tx1"/>
                </a:solidFill>
              </a:rPr>
              <a:t>ідея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змішування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дизельного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палива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отриманого</a:t>
            </a:r>
            <a:r>
              <a:rPr lang="en-US" dirty="0">
                <a:solidFill>
                  <a:schemeClr val="tx1"/>
                </a:solidFill>
              </a:rPr>
              <a:t> з </a:t>
            </a:r>
            <a:r>
              <a:rPr lang="en-US" dirty="0" err="1">
                <a:solidFill>
                  <a:schemeClr val="tx1"/>
                </a:solidFill>
              </a:rPr>
              <a:t>нафтопродуктів</a:t>
            </a:r>
            <a:r>
              <a:rPr lang="en-US" dirty="0">
                <a:solidFill>
                  <a:schemeClr val="tx1"/>
                </a:solidFill>
              </a:rPr>
              <a:t> з </a:t>
            </a:r>
            <a:r>
              <a:rPr lang="en-US" dirty="0" err="1">
                <a:solidFill>
                  <a:schemeClr val="tx1"/>
                </a:solidFill>
              </a:rPr>
              <a:t>біодизелем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отриманим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із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соняшника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або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рапсу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  <p:pic>
        <p:nvPicPr>
          <p:cNvPr id="4" name="Shape 76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348720">
            <a:off x="4522199" y="1038417"/>
            <a:ext cx="3651150" cy="2713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3804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138"/>
              </a:lnSpc>
            </a:pPr>
            <a:r>
              <a:rPr lang="en-US" sz="2000" dirty="0" err="1"/>
              <a:t>Цей</a:t>
            </a:r>
            <a:r>
              <a:rPr lang="en-US" sz="2000" dirty="0"/>
              <a:t> </a:t>
            </a:r>
            <a:r>
              <a:rPr lang="en-US" sz="2000" dirty="0" err="1"/>
              <a:t>спосіб</a:t>
            </a:r>
            <a:r>
              <a:rPr lang="en-US" sz="2000" dirty="0"/>
              <a:t> - </a:t>
            </a:r>
            <a:r>
              <a:rPr lang="en-US" sz="2000" dirty="0" err="1"/>
              <a:t>найменш</a:t>
            </a:r>
            <a:r>
              <a:rPr lang="en-US" sz="2000" dirty="0"/>
              <a:t> </a:t>
            </a:r>
            <a:r>
              <a:rPr lang="en-US" sz="2000" dirty="0" err="1"/>
              <a:t>витратний</a:t>
            </a:r>
            <a:r>
              <a:rPr lang="en-US" sz="2000" dirty="0"/>
              <a:t> і </a:t>
            </a:r>
            <a:r>
              <a:rPr lang="en-US" sz="2000" dirty="0" err="1"/>
              <a:t>самий</a:t>
            </a:r>
            <a:r>
              <a:rPr lang="en-US" sz="2000" dirty="0"/>
              <a:t> </a:t>
            </a:r>
            <a:r>
              <a:rPr lang="en-US" sz="2000" dirty="0" err="1"/>
              <a:t>простий</a:t>
            </a:r>
            <a:r>
              <a:rPr lang="en-US" sz="2000" dirty="0"/>
              <a:t> з </a:t>
            </a:r>
            <a:r>
              <a:rPr lang="en-US" sz="2000" dirty="0" err="1"/>
              <a:t>технічної</a:t>
            </a:r>
            <a:r>
              <a:rPr lang="en-US" sz="2000" dirty="0"/>
              <a:t> </a:t>
            </a:r>
            <a:r>
              <a:rPr lang="en-US" sz="2000" dirty="0" err="1"/>
              <a:t>точки</a:t>
            </a:r>
            <a:r>
              <a:rPr lang="en-US" sz="2000" dirty="0"/>
              <a:t> </a:t>
            </a:r>
            <a:r>
              <a:rPr lang="en-US" sz="2000" dirty="0" err="1"/>
              <a:t>зору</a:t>
            </a:r>
            <a:r>
              <a:rPr lang="en-US" sz="2000" dirty="0"/>
              <a:t>, </a:t>
            </a:r>
            <a:r>
              <a:rPr lang="en-US" sz="2000" dirty="0" err="1"/>
              <a:t>бо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вимагає</a:t>
            </a:r>
            <a:r>
              <a:rPr lang="en-US" sz="2000" dirty="0"/>
              <a:t> </a:t>
            </a:r>
            <a:r>
              <a:rPr lang="en-US" sz="2000" dirty="0" err="1"/>
              <a:t>кардинальної</a:t>
            </a:r>
            <a:r>
              <a:rPr lang="en-US" sz="2000" dirty="0"/>
              <a:t> </a:t>
            </a:r>
            <a:r>
              <a:rPr lang="en-US" sz="2000" dirty="0" err="1"/>
              <a:t>заміни</a:t>
            </a:r>
            <a:r>
              <a:rPr lang="en-US" sz="2000" dirty="0"/>
              <a:t> </a:t>
            </a:r>
            <a:r>
              <a:rPr lang="en-US" sz="2000" dirty="0" err="1"/>
              <a:t>автопарку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6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28971">
            <a:off x="1902854" y="4242635"/>
            <a:ext cx="2304256" cy="2094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71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98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Загальні відомості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Рідке АП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Газове АП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Тверде АП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Цікаві Факти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Ярослав\Desktop\biotoplivo-vred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38">
            <a:off x="3774994" y="2026787"/>
            <a:ext cx="4655115" cy="2909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01255" cy="4536504"/>
          </a:xfrm>
        </p:spPr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наш час зменшення забруднення атмосферного повітря токсичними речовинами, що виділяються автомобільними транспортом, є однією з найважливіших проблем, що стоять перед людством. </a:t>
            </a:r>
            <a:endParaRPr lang="uk-UA" dirty="0" smtClean="0"/>
          </a:p>
          <a:p>
            <a:r>
              <a:rPr lang="uk-UA" dirty="0" smtClean="0"/>
              <a:t>Матеріальний </a:t>
            </a:r>
            <a:r>
              <a:rPr lang="uk-UA" dirty="0"/>
              <a:t>збиток, що викликається забрудненням повітря, важко оцінити, проте навіть за неповними даними він достатньо великий. Тому питання про двигун внутрішнього згорання залишається основною рушійною силою автомобіля.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зв'язку з цим, єдиний шлях рішення енергетичної проблеми автомобільного транспорту – це створення альтернативних видів палива.</a:t>
            </a:r>
          </a:p>
        </p:txBody>
      </p:sp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Загальні Відомості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144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vi-VN" b="1" dirty="0" smtClean="0">
                <a:solidFill>
                  <a:srgbClr val="B61616"/>
                </a:solidFill>
              </a:rPr>
              <a:t>Паливо альтернативне</a:t>
            </a:r>
            <a:r>
              <a:rPr lang="uk-UA" b="1" dirty="0" smtClean="0">
                <a:solidFill>
                  <a:srgbClr val="B61616"/>
                </a:solidFill>
              </a:rPr>
              <a:t> </a:t>
            </a:r>
            <a:r>
              <a:rPr lang="vi-VN" b="1" dirty="0" smtClean="0"/>
              <a:t>— </a:t>
            </a:r>
            <a:r>
              <a:rPr lang="vi-VN" b="1" dirty="0"/>
              <a:t>це паливо, що є альтернативою (заміною) відповідним традиційним видам палива і яке виробляється (видобувається) з нетрадиційних джерел та видів енергетичної сировини.</a:t>
            </a:r>
            <a:endParaRPr lang="uk-UA" dirty="0"/>
          </a:p>
        </p:txBody>
      </p:sp>
      <p:pic>
        <p:nvPicPr>
          <p:cNvPr id="5" name="Shape 35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165829">
            <a:off x="1628107" y="2784694"/>
            <a:ext cx="5671762" cy="343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606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10" y="47667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Альтернативне паливо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B61616"/>
                </a:solidFill>
              </a:rPr>
              <a:t>Нетрадиційні джерела та види енергетичної сировини </a:t>
            </a:r>
            <a:r>
              <a:rPr lang="uk-UA" dirty="0"/>
              <a:t>— речовини рослинного походження, відходи, тверді горючі речовини, інші природні та штучні джерела та види енергетичної сировини, у тому числі нафтові, газові, газоконденсатні і </a:t>
            </a:r>
            <a:r>
              <a:rPr lang="uk-UA" dirty="0" err="1"/>
              <a:t>нафтогазоконденсатні</a:t>
            </a:r>
            <a:r>
              <a:rPr lang="uk-UA" dirty="0"/>
              <a:t> </a:t>
            </a:r>
            <a:r>
              <a:rPr lang="uk-UA" dirty="0" smtClean="0"/>
              <a:t>вичерпані, непромислового </a:t>
            </a:r>
            <a:r>
              <a:rPr lang="uk-UA" dirty="0"/>
              <a:t>значення та техногенні родовища, важкі сорти нафти, природні бітуми, газонасичені води, газогідрати тощо, виробництво (видобуток) і переробка яких потребує застосування новітніх технологій і які не використовуються для виробництва (видобутку) традиційних видів палива.</a:t>
            </a:r>
          </a:p>
        </p:txBody>
      </p:sp>
      <p:pic>
        <p:nvPicPr>
          <p:cNvPr id="2051" name="Picture 3" descr="C:\Users\Ярослав\Desktop\biofuels.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819">
            <a:off x="4928629" y="3648702"/>
            <a:ext cx="3931828" cy="2758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34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14759">
            <a:off x="463424" y="3977256"/>
            <a:ext cx="3794469" cy="229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293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Рідке Альтернативне паливо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554461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   До 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рідкого альтернативного палива належать: </a:t>
            </a:r>
            <a:endParaRPr lang="uk-UA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1800" dirty="0" smtClean="0"/>
              <a:t>горючі </a:t>
            </a:r>
            <a:r>
              <a:rPr lang="uk-UA" sz="1800" dirty="0"/>
              <a:t>рідини, одержані під час переробки твердих видів палива (вугілля, торфу, сланців); </a:t>
            </a:r>
            <a:endParaRPr lang="uk-UA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1800" dirty="0" smtClean="0"/>
              <a:t>спирти </a:t>
            </a:r>
            <a:r>
              <a:rPr lang="uk-UA" sz="1800" dirty="0"/>
              <a:t>та їх суміші, олії, інше рідке біологічне паливо, одержане з біологічної сировини (у тому числі з поновлюваних відходів сільського та лісового господарства, інших біологічних відходів); </a:t>
            </a:r>
            <a:endParaRPr lang="uk-UA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1800" dirty="0" smtClean="0"/>
              <a:t>горючі </a:t>
            </a:r>
            <a:r>
              <a:rPr lang="uk-UA" sz="1800" dirty="0"/>
              <a:t>рідини, одержані з промислових відходів, у тому числі газових викидів, стічних вод, виливів та інших відходів промислового виробництва; </a:t>
            </a:r>
            <a:endParaRPr lang="uk-UA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uk-UA" sz="1800" dirty="0" smtClean="0"/>
              <a:t>паливо</a:t>
            </a:r>
            <a:r>
              <a:rPr lang="uk-UA" sz="1800" dirty="0"/>
              <a:t>, одержане з нафти і газового конденсату нафтових, газових та газоконденсатних родовищ непромислового значення та вичерпаних родовищ з важких сортів нафти та природних бітумів.</a:t>
            </a:r>
          </a:p>
        </p:txBody>
      </p:sp>
      <p:pic>
        <p:nvPicPr>
          <p:cNvPr id="6" name="Shape 43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339148">
            <a:off x="5763015" y="1094686"/>
            <a:ext cx="3192198" cy="2207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32544">
            <a:off x="5866107" y="3887294"/>
            <a:ext cx="2986016" cy="2328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 smtClean="0"/>
              <a:t>Газове Альтернативне паливо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51125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газового альтернативного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палива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належать: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метан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газ, </a:t>
            </a:r>
            <a:r>
              <a:rPr lang="ru-RU" dirty="0" err="1"/>
              <a:t>одержаний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підземної</a:t>
            </a:r>
            <a:r>
              <a:rPr lang="ru-RU" dirty="0"/>
              <a:t> </a:t>
            </a:r>
            <a:r>
              <a:rPr lang="ru-RU" dirty="0" err="1"/>
              <a:t>газифікації</a:t>
            </a:r>
            <a:r>
              <a:rPr lang="ru-RU" dirty="0"/>
              <a:t> та </a:t>
            </a:r>
            <a:r>
              <a:rPr lang="ru-RU" dirty="0" err="1"/>
              <a:t>підземного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вугільних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газ</a:t>
            </a:r>
            <a:r>
              <a:rPr lang="ru-RU" dirty="0"/>
              <a:t>, </a:t>
            </a:r>
            <a:r>
              <a:rPr lang="ru-RU" dirty="0" err="1"/>
              <a:t>одержаний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переробки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кам'яне</a:t>
            </a:r>
            <a:r>
              <a:rPr lang="ru-RU" dirty="0"/>
              <a:t> та буре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горючі</a:t>
            </a:r>
            <a:r>
              <a:rPr lang="ru-RU" dirty="0"/>
              <a:t> </a:t>
            </a:r>
            <a:r>
              <a:rPr lang="ru-RU" dirty="0" err="1"/>
              <a:t>сланці</a:t>
            </a:r>
            <a:r>
              <a:rPr lang="ru-RU" dirty="0"/>
              <a:t>, торф),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бітумів</a:t>
            </a:r>
            <a:r>
              <a:rPr lang="ru-RU" dirty="0"/>
              <a:t>,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газ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водоносних</a:t>
            </a:r>
            <a:r>
              <a:rPr lang="ru-RU" dirty="0"/>
              <a:t> пластах </a:t>
            </a:r>
            <a:r>
              <a:rPr lang="ru-RU" dirty="0" err="1"/>
              <a:t>нафтогазових</a:t>
            </a:r>
            <a:r>
              <a:rPr lang="ru-RU" dirty="0"/>
              <a:t> </a:t>
            </a:r>
            <a:r>
              <a:rPr lang="ru-RU" dirty="0" err="1"/>
              <a:t>басейнів</a:t>
            </a:r>
            <a:r>
              <a:rPr lang="ru-RU" dirty="0"/>
              <a:t> з аномально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пластовим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,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</a:t>
            </a:r>
            <a:r>
              <a:rPr lang="ru-RU" dirty="0" err="1"/>
              <a:t>газонасичених</a:t>
            </a:r>
            <a:r>
              <a:rPr lang="ru-RU" dirty="0"/>
              <a:t> водах,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газонасичених</a:t>
            </a:r>
            <a:r>
              <a:rPr lang="ru-RU" dirty="0"/>
              <a:t> </a:t>
            </a:r>
            <a:r>
              <a:rPr lang="ru-RU" dirty="0" err="1"/>
              <a:t>водоймищах</a:t>
            </a:r>
            <a:r>
              <a:rPr lang="ru-RU" dirty="0"/>
              <a:t> і болотах; </a:t>
            </a:r>
            <a:endParaRPr lang="ru-RU" dirty="0" smtClean="0"/>
          </a:p>
        </p:txBody>
      </p:sp>
      <p:pic>
        <p:nvPicPr>
          <p:cNvPr id="6" name="Shape 51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394317">
            <a:off x="5364089" y="1340768"/>
            <a:ext cx="3456384" cy="2586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87580">
            <a:off x="6561708" y="4482604"/>
            <a:ext cx="1715119" cy="171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/>
              <a:t>Газове Альтернативне паливо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12776"/>
            <a:ext cx="5508104" cy="50405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газ</a:t>
            </a:r>
            <a:r>
              <a:rPr lang="uk-UA" dirty="0"/>
              <a:t>, одержаний з природних газових гідратів, та </a:t>
            </a:r>
            <a:r>
              <a:rPr lang="uk-UA" dirty="0" err="1"/>
              <a:t>підгідратний</a:t>
            </a:r>
            <a:r>
              <a:rPr lang="uk-UA" dirty="0"/>
              <a:t> газ; </a:t>
            </a:r>
            <a:endParaRPr lang="uk-UA" dirty="0" smtClean="0"/>
          </a:p>
          <a:p>
            <a:r>
              <a:rPr lang="uk-UA" dirty="0" smtClean="0"/>
              <a:t>біогаз</a:t>
            </a:r>
            <a:r>
              <a:rPr lang="uk-UA" dirty="0"/>
              <a:t>, генераторний газ, інше газове паливо, одержане з біологічної сировини, у тому числі з біологічних відходів; </a:t>
            </a:r>
            <a:endParaRPr lang="uk-UA" dirty="0" smtClean="0"/>
          </a:p>
          <a:p>
            <a:r>
              <a:rPr lang="uk-UA" dirty="0" smtClean="0"/>
              <a:t>газ</a:t>
            </a:r>
            <a:r>
              <a:rPr lang="uk-UA" dirty="0"/>
              <a:t>, одержаний з промислових відходів (газових викидів, стічних вод промислової каналізації, вентиляційних викидів, відходів вугільних збагачувальних фабрик тощо); </a:t>
            </a:r>
            <a:endParaRPr lang="uk-UA" dirty="0" smtClean="0"/>
          </a:p>
          <a:p>
            <a:r>
              <a:rPr lang="uk-UA" dirty="0" smtClean="0"/>
              <a:t>стиснений </a:t>
            </a:r>
            <a:r>
              <a:rPr lang="uk-UA" dirty="0"/>
              <a:t>та зріджений природний газ, зріджений нафтовий газ, супутній нафтовий газ, вільний газ метан, якщо вони одержані з газових, газоконденсатних та нафтових родовищ непромислового значення та вичерпаних родовищ.</a:t>
            </a:r>
          </a:p>
        </p:txBody>
      </p:sp>
      <p:pic>
        <p:nvPicPr>
          <p:cNvPr id="5123" name="Picture 3" descr="C:\Users\Ярослав\Desktop\200px-Pflanzenoel_am_Docht_verbrennen_2009-01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10">
            <a:off x="636502" y="1831821"/>
            <a:ext cx="254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14400"/>
          </a:xfrm>
        </p:spPr>
        <p:txBody>
          <a:bodyPr/>
          <a:lstStyle/>
          <a:p>
            <a:r>
              <a:rPr lang="uk-UA" dirty="0" smtClean="0"/>
              <a:t>Тверде Альтернативне паливо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" y="1340768"/>
            <a:ext cx="8229600" cy="41449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Прикладом твердого альтернативного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палива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гранули</a:t>
            </a:r>
            <a:r>
              <a:rPr lang="ru-RU" dirty="0"/>
              <a:t> — </a:t>
            </a:r>
            <a:r>
              <a:rPr lang="ru-RU" dirty="0" err="1"/>
              <a:t>пресовані</a:t>
            </a:r>
            <a:r>
              <a:rPr lang="ru-RU" dirty="0"/>
              <a:t> </a:t>
            </a:r>
            <a:r>
              <a:rPr lang="ru-RU" dirty="0" err="1"/>
              <a:t>горючі</a:t>
            </a:r>
            <a:r>
              <a:rPr lang="ru-RU" dirty="0"/>
              <a:t> </a:t>
            </a:r>
            <a:r>
              <a:rPr lang="ru-RU" dirty="0" err="1" smtClean="0"/>
              <a:t>біовідходи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Shape 60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21366955">
            <a:off x="5401225" y="1889110"/>
            <a:ext cx="3507069" cy="2165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247415">
            <a:off x="405111" y="2453466"/>
            <a:ext cx="3092398" cy="2380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hape 61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204798">
            <a:off x="3855735" y="4379217"/>
            <a:ext cx="2952328" cy="199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64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55</TotalTime>
  <Words>611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Macro</vt:lpstr>
      <vt:lpstr>Альтернативні Види Палива</vt:lpstr>
      <vt:lpstr>План</vt:lpstr>
      <vt:lpstr>Загальні Відомості</vt:lpstr>
      <vt:lpstr>Загальні Відомості </vt:lpstr>
      <vt:lpstr>Альтернативне паливо </vt:lpstr>
      <vt:lpstr>Рідке Альтернативне паливо </vt:lpstr>
      <vt:lpstr>Газове Альтернативне паливо</vt:lpstr>
      <vt:lpstr>Газове Альтернативне паливо</vt:lpstr>
      <vt:lpstr>Тверде Альтернативне паливо</vt:lpstr>
      <vt:lpstr>Цікаві Факти</vt:lpstr>
      <vt:lpstr>Цікаві Факти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Альтернативні Види Палива</dc:title>
  <dc:creator>Ярослав</dc:creator>
  <cp:lastModifiedBy>Ярослав</cp:lastModifiedBy>
  <cp:revision>7</cp:revision>
  <dcterms:created xsi:type="dcterms:W3CDTF">2013-12-24T16:08:40Z</dcterms:created>
  <dcterms:modified xsi:type="dcterms:W3CDTF">2013-12-24T17:30:03Z</dcterms:modified>
</cp:coreProperties>
</file>