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07AE-27D6-4C35-B269-FF417D3D617E}" type="datetimeFigureOut">
              <a:rPr lang="ru-RU" smtClean="0"/>
              <a:t>07.03.2014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EEBAF-F082-4471-B4D3-4A564C7D408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EEBAF-F082-4471-B4D3-4A564C7D4083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928934"/>
            <a:ext cx="5738816" cy="363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696" y="500042"/>
            <a:ext cx="771530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Національний</a:t>
            </a:r>
            <a:r>
              <a:rPr lang="ru-RU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4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дендрологічний</a:t>
            </a:r>
            <a:r>
              <a:rPr lang="ru-RU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парк «</a:t>
            </a:r>
            <a:r>
              <a:rPr lang="ru-RU" sz="4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Софіївка</a:t>
            </a:r>
            <a:r>
              <a:rPr lang="ru-RU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»</a:t>
            </a:r>
            <a:endParaRPr lang="ru-RU" sz="4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467600" cy="846158"/>
          </a:xfrm>
        </p:spPr>
        <p:txBody>
          <a:bodyPr>
            <a:normAutofit/>
          </a:bodyPr>
          <a:lstStyle/>
          <a:p>
            <a:r>
              <a:rPr lang="ru-RU" dirty="0" err="1" smtClean="0"/>
              <a:t>підземна</a:t>
            </a:r>
            <a:r>
              <a:rPr lang="ru-RU" dirty="0" smtClean="0"/>
              <a:t> </a:t>
            </a:r>
            <a:r>
              <a:rPr lang="ru-RU" dirty="0" err="1" smtClean="0"/>
              <a:t>річка</a:t>
            </a:r>
            <a:r>
              <a:rPr lang="ru-RU" dirty="0" smtClean="0"/>
              <a:t> </a:t>
            </a:r>
            <a:r>
              <a:rPr lang="ru-RU" dirty="0" err="1" smtClean="0"/>
              <a:t>Ахеронт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000108"/>
            <a:ext cx="5286412" cy="5857892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Ї</a:t>
            </a:r>
            <a:r>
              <a:rPr lang="ru-RU" dirty="0" err="1" smtClean="0"/>
              <a:t>ї</a:t>
            </a:r>
            <a:r>
              <a:rPr lang="ru-RU" dirty="0" smtClean="0"/>
              <a:t> </a:t>
            </a: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землею - 211 м, ширина З </a:t>
            </a:r>
            <a:r>
              <a:rPr lang="ru-RU" dirty="0" smtClean="0"/>
              <a:t>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висота</a:t>
            </a:r>
            <a:r>
              <a:rPr lang="ru-RU" dirty="0" smtClean="0"/>
              <a:t> 3 м; </a:t>
            </a:r>
            <a:r>
              <a:rPr lang="ru-RU" dirty="0" err="1" smtClean="0"/>
              <a:t>глибина</a:t>
            </a:r>
            <a:r>
              <a:rPr lang="ru-RU" dirty="0" smtClean="0"/>
              <a:t> води в </a:t>
            </a:r>
            <a:r>
              <a:rPr lang="ru-RU" dirty="0" err="1" smtClean="0"/>
              <a:t>каналі</a:t>
            </a:r>
            <a:r>
              <a:rPr lang="ru-RU" dirty="0" smtClean="0"/>
              <a:t> </a:t>
            </a:r>
            <a:r>
              <a:rPr lang="ru-RU" dirty="0" err="1" smtClean="0"/>
              <a:t>досягає</a:t>
            </a:r>
            <a:r>
              <a:rPr lang="ru-RU" dirty="0" smtClean="0"/>
              <a:t> 1 м.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підземного</a:t>
            </a:r>
            <a:r>
              <a:rPr lang="ru-RU" dirty="0" smtClean="0"/>
              <a:t> каналу </a:t>
            </a:r>
            <a:r>
              <a:rPr lang="ru-RU" dirty="0" err="1" smtClean="0"/>
              <a:t>влаштовано</a:t>
            </a:r>
            <a:r>
              <a:rPr lang="ru-RU" dirty="0" smtClean="0"/>
              <a:t> 4 люки,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частково</a:t>
            </a:r>
            <a:r>
              <a:rPr lang="ru-RU" dirty="0" smtClean="0"/>
              <a:t> </a:t>
            </a:r>
            <a:r>
              <a:rPr lang="ru-RU" dirty="0" err="1" smtClean="0"/>
              <a:t>забезпечується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освітлення</a:t>
            </a:r>
            <a:r>
              <a:rPr lang="ru-RU" dirty="0" smtClean="0"/>
              <a:t>. </a:t>
            </a:r>
            <a:r>
              <a:rPr lang="ru-RU" dirty="0" smtClean="0"/>
              <a:t>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вражає</a:t>
            </a:r>
            <a:r>
              <a:rPr lang="ru-RU" dirty="0" smtClean="0"/>
              <a:t> </a:t>
            </a:r>
            <a:r>
              <a:rPr lang="ru-RU" dirty="0" err="1" smtClean="0"/>
              <a:t>геніальність</a:t>
            </a:r>
            <a:r>
              <a:rPr lang="ru-RU" dirty="0" smtClean="0"/>
              <a:t> </a:t>
            </a:r>
            <a:r>
              <a:rPr lang="ru-RU" dirty="0" err="1" smtClean="0"/>
              <a:t>інженерного</a:t>
            </a:r>
            <a:r>
              <a:rPr lang="ru-RU" dirty="0" smtClean="0"/>
              <a:t> </a:t>
            </a:r>
            <a:r>
              <a:rPr lang="ru-RU" dirty="0" err="1" smtClean="0"/>
              <a:t>розрахунку</a:t>
            </a:r>
            <a:r>
              <a:rPr lang="ru-RU" dirty="0" smtClean="0"/>
              <a:t> в </a:t>
            </a:r>
            <a:r>
              <a:rPr lang="ru-RU" dirty="0" err="1" smtClean="0"/>
              <a:t>поєднанні</a:t>
            </a:r>
            <a:r>
              <a:rPr lang="ru-RU" dirty="0" smtClean="0"/>
              <a:t> </a:t>
            </a:r>
            <a:r>
              <a:rPr lang="ru-RU" dirty="0" err="1" smtClean="0"/>
              <a:t>вибору</a:t>
            </a:r>
            <a:r>
              <a:rPr lang="ru-RU" dirty="0" smtClean="0"/>
              <a:t> </a:t>
            </a:r>
            <a:r>
              <a:rPr lang="ru-RU" dirty="0" err="1" smtClean="0"/>
              <a:t>віддалі</a:t>
            </a:r>
            <a:r>
              <a:rPr lang="ru-RU" dirty="0" smtClean="0"/>
              <a:t> при </a:t>
            </a:r>
            <a:r>
              <a:rPr lang="ru-RU" dirty="0" err="1" smtClean="0"/>
              <a:t>влаштуванні</a:t>
            </a:r>
            <a:r>
              <a:rPr lang="ru-RU" dirty="0" smtClean="0"/>
              <a:t> </a:t>
            </a:r>
            <a:r>
              <a:rPr lang="ru-RU" dirty="0" err="1" smtClean="0"/>
              <a:t>люків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вигинів</a:t>
            </a:r>
            <a:r>
              <a:rPr lang="ru-RU" dirty="0" smtClean="0"/>
              <a:t> каналу,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передбачає</a:t>
            </a:r>
            <a:r>
              <a:rPr lang="ru-RU" dirty="0" smtClean="0"/>
              <a:t> </a:t>
            </a:r>
            <a:r>
              <a:rPr lang="ru-RU" dirty="0" err="1" smtClean="0"/>
              <a:t>абсолютну</a:t>
            </a:r>
            <a:r>
              <a:rPr lang="ru-RU" dirty="0" smtClean="0"/>
              <a:t> </a:t>
            </a:r>
            <a:r>
              <a:rPr lang="ru-RU" dirty="0" err="1" smtClean="0"/>
              <a:t>відсутність</a:t>
            </a:r>
            <a:r>
              <a:rPr lang="ru-RU" dirty="0" smtClean="0"/>
              <a:t> </a:t>
            </a:r>
            <a:r>
              <a:rPr lang="ru-RU" dirty="0" err="1" smtClean="0"/>
              <a:t>протягу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убезпечує</a:t>
            </a:r>
            <a:r>
              <a:rPr lang="ru-RU" dirty="0" smtClean="0"/>
              <a:t> </a:t>
            </a:r>
            <a:r>
              <a:rPr lang="ru-RU" dirty="0" err="1" smtClean="0"/>
              <a:t>відвідувачів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застуди </a:t>
            </a:r>
            <a:r>
              <a:rPr lang="ru-RU" dirty="0" err="1" smtClean="0"/>
              <a:t>навіть</a:t>
            </a:r>
            <a:r>
              <a:rPr lang="ru-RU" dirty="0" smtClean="0"/>
              <a:t> в </a:t>
            </a:r>
            <a:r>
              <a:rPr lang="ru-RU" dirty="0" err="1" smtClean="0"/>
              <a:t>найжаркішу</a:t>
            </a:r>
            <a:r>
              <a:rPr lang="ru-RU" dirty="0" smtClean="0"/>
              <a:t> погоду;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85728"/>
            <a:ext cx="323373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643182"/>
            <a:ext cx="3499979" cy="262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214950"/>
            <a:ext cx="2286016" cy="152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Анти-Цирцеї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Кохання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357298"/>
            <a:ext cx="7467600" cy="4873752"/>
          </a:xfrm>
        </p:spPr>
        <p:txBody>
          <a:bodyPr/>
          <a:lstStyle/>
          <a:p>
            <a:pPr marL="6350" indent="-6350">
              <a:buNone/>
            </a:pP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створений</a:t>
            </a:r>
            <a:r>
              <a:rPr lang="ru-RU" dirty="0" smtClean="0"/>
              <a:t> в перший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будівництва</a:t>
            </a:r>
            <a:r>
              <a:rPr lang="ru-RU" dirty="0" smtClean="0"/>
              <a:t> парку в </a:t>
            </a:r>
            <a:r>
              <a:rPr lang="ru-RU" dirty="0" err="1" smtClean="0"/>
              <a:t>розширеній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Верхнього</a:t>
            </a:r>
            <a:r>
              <a:rPr lang="ru-RU" dirty="0" smtClean="0"/>
              <a:t> ставу,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Чаруючого</a:t>
            </a:r>
            <a:r>
              <a:rPr lang="ru-RU" dirty="0" smtClean="0"/>
              <a:t> моря. </a:t>
            </a:r>
            <a:r>
              <a:rPr lang="ru-RU" dirty="0" err="1" smtClean="0"/>
              <a:t>Зв'язок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островом </a:t>
            </a:r>
            <a:r>
              <a:rPr lang="ru-RU" dirty="0" err="1" smtClean="0"/>
              <a:t>спочатку</a:t>
            </a:r>
            <a:r>
              <a:rPr lang="ru-RU" dirty="0" smtClean="0"/>
              <a:t> </a:t>
            </a:r>
            <a:r>
              <a:rPr lang="ru-RU" dirty="0" err="1" smtClean="0"/>
              <a:t>здійснювався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порому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човна</a:t>
            </a:r>
            <a:r>
              <a:rPr lang="ru-RU" dirty="0" smtClean="0"/>
              <a:t>, а 1853 р.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північним</a:t>
            </a:r>
            <a:r>
              <a:rPr lang="ru-RU" dirty="0" smtClean="0"/>
              <a:t> берегом </a:t>
            </a:r>
            <a:r>
              <a:rPr lang="ru-RU" dirty="0" err="1" smtClean="0"/>
              <a:t>і</a:t>
            </a:r>
            <a:r>
              <a:rPr lang="ru-RU" dirty="0" smtClean="0"/>
              <a:t> островом </a:t>
            </a:r>
            <a:r>
              <a:rPr lang="ru-RU" dirty="0" err="1" smtClean="0"/>
              <a:t>розкинувся</a:t>
            </a:r>
            <a:r>
              <a:rPr lang="ru-RU" dirty="0" smtClean="0"/>
              <a:t> на </a:t>
            </a:r>
            <a:r>
              <a:rPr lang="ru-RU" dirty="0" err="1" smtClean="0"/>
              <a:t>кам'яних</a:t>
            </a:r>
            <a:r>
              <a:rPr lang="ru-RU" dirty="0" smtClean="0"/>
              <a:t> опорах </a:t>
            </a:r>
            <a:r>
              <a:rPr lang="ru-RU" dirty="0" err="1" smtClean="0"/>
              <a:t>дерев'яний</a:t>
            </a:r>
            <a:r>
              <a:rPr lang="ru-RU" dirty="0" smtClean="0"/>
              <a:t> </a:t>
            </a:r>
            <a:r>
              <a:rPr lang="ru-RU" dirty="0" err="1" smtClean="0"/>
              <a:t>місток</a:t>
            </a:r>
            <a:r>
              <a:rPr lang="ru-RU" dirty="0" smtClean="0"/>
              <a:t> для </a:t>
            </a:r>
            <a:r>
              <a:rPr lang="ru-RU" dirty="0" err="1" smtClean="0"/>
              <a:t>пішоходів</a:t>
            </a:r>
            <a:r>
              <a:rPr lang="ru-RU" dirty="0" smtClean="0"/>
              <a:t>;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714752"/>
            <a:ext cx="4000501" cy="30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143380"/>
            <a:ext cx="1928826" cy="256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467600" cy="917596"/>
          </a:xfrm>
        </p:spPr>
        <p:txBody>
          <a:bodyPr/>
          <a:lstStyle/>
          <a:p>
            <a:r>
              <a:rPr lang="ru-RU" dirty="0" smtClean="0"/>
              <a:t>Грот </a:t>
            </a:r>
            <a:r>
              <a:rPr lang="ru-RU" dirty="0" err="1" smtClean="0"/>
              <a:t>Каліпсо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000108"/>
            <a:ext cx="4500594" cy="5857892"/>
          </a:xfrm>
        </p:spPr>
        <p:txBody>
          <a:bodyPr/>
          <a:lstStyle/>
          <a:p>
            <a:pPr marL="6350" indent="-6350">
              <a:buNone/>
            </a:pPr>
            <a:r>
              <a:rPr lang="ru-RU" dirty="0" smtClean="0"/>
              <a:t>Грот </a:t>
            </a:r>
            <a:r>
              <a:rPr lang="ru-RU" dirty="0" err="1" smtClean="0"/>
              <a:t>Каліпсо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здається</a:t>
            </a:r>
            <a:r>
              <a:rPr lang="ru-RU" dirty="0" smtClean="0"/>
              <a:t> </a:t>
            </a:r>
            <a:r>
              <a:rPr lang="ru-RU" dirty="0" err="1" smtClean="0"/>
              <a:t>створений</a:t>
            </a:r>
            <a:r>
              <a:rPr lang="ru-RU" dirty="0" smtClean="0"/>
              <a:t> самою природою. </a:t>
            </a:r>
            <a:r>
              <a:rPr lang="ru-RU" dirty="0" err="1" smtClean="0"/>
              <a:t>Вхід</a:t>
            </a:r>
            <a:r>
              <a:rPr lang="ru-RU" dirty="0" smtClean="0"/>
              <a:t> до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розділений</a:t>
            </a:r>
            <a:r>
              <a:rPr lang="ru-RU" dirty="0" smtClean="0"/>
              <a:t> на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половини</a:t>
            </a:r>
            <a:r>
              <a:rPr lang="ru-RU" dirty="0" smtClean="0"/>
              <a:t> </a:t>
            </a:r>
            <a:r>
              <a:rPr lang="ru-RU" dirty="0" err="1" smtClean="0"/>
              <a:t>гранітною</a:t>
            </a:r>
            <a:r>
              <a:rPr lang="ru-RU" dirty="0" smtClean="0"/>
              <a:t>, </a:t>
            </a:r>
            <a:r>
              <a:rPr lang="ru-RU" dirty="0" err="1" smtClean="0"/>
              <a:t>грубої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підпорою</a:t>
            </a:r>
            <a:r>
              <a:rPr lang="ru-RU" dirty="0" smtClean="0"/>
              <a:t>, яка </a:t>
            </a:r>
            <a:r>
              <a:rPr lang="ru-RU" dirty="0" err="1" smtClean="0"/>
              <a:t>ніби</a:t>
            </a:r>
            <a:r>
              <a:rPr lang="ru-RU" dirty="0" smtClean="0"/>
              <a:t> </a:t>
            </a:r>
            <a:r>
              <a:rPr lang="ru-RU" dirty="0" err="1" smtClean="0"/>
              <a:t>підтримує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цілком</a:t>
            </a:r>
            <a:r>
              <a:rPr lang="ru-RU" dirty="0" smtClean="0"/>
              <a:t> природного </a:t>
            </a:r>
            <a:r>
              <a:rPr lang="ru-RU" dirty="0" err="1" smtClean="0"/>
              <a:t>вигляду</a:t>
            </a:r>
            <a:r>
              <a:rPr lang="ru-RU" dirty="0" smtClean="0"/>
              <a:t>. В правому кутку гроту </a:t>
            </a:r>
            <a:r>
              <a:rPr lang="ru-RU" dirty="0" err="1" smtClean="0"/>
              <a:t>влаштований</a:t>
            </a:r>
            <a:r>
              <a:rPr lang="ru-RU" dirty="0" smtClean="0"/>
              <a:t> невеликий </a:t>
            </a:r>
            <a:r>
              <a:rPr lang="ru-RU" dirty="0" err="1" smtClean="0"/>
              <a:t>водоспад</a:t>
            </a:r>
            <a:r>
              <a:rPr lang="ru-RU" dirty="0" smtClean="0"/>
              <a:t>, </a:t>
            </a:r>
            <a:r>
              <a:rPr lang="ru-RU" dirty="0" err="1" smtClean="0"/>
              <a:t>гомін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, очевидно, </a:t>
            </a:r>
            <a:r>
              <a:rPr lang="ru-RU" dirty="0" err="1" smtClean="0"/>
              <a:t>і</a:t>
            </a:r>
            <a:r>
              <a:rPr lang="ru-RU" dirty="0" smtClean="0"/>
              <a:t> став приводом для </a:t>
            </a:r>
            <a:r>
              <a:rPr lang="ru-RU" dirty="0" err="1" smtClean="0"/>
              <a:t>назви</a:t>
            </a:r>
            <a:r>
              <a:rPr lang="ru-RU" dirty="0" smtClean="0"/>
              <a:t> гроту </a:t>
            </a:r>
            <a:r>
              <a:rPr lang="ru-RU" dirty="0" err="1" smtClean="0"/>
              <a:t>Левовий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Громовий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142984"/>
            <a:ext cx="3929058" cy="295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786322"/>
            <a:ext cx="312541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7467600" cy="917596"/>
          </a:xfrm>
        </p:spPr>
        <p:txBody>
          <a:bodyPr>
            <a:normAutofit/>
          </a:bodyPr>
          <a:lstStyle/>
          <a:p>
            <a:r>
              <a:rPr lang="ru-RU" dirty="0" err="1" smtClean="0"/>
              <a:t>Темпейська</a:t>
            </a:r>
            <a:r>
              <a:rPr lang="ru-RU" dirty="0" smtClean="0"/>
              <a:t> долина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000108"/>
            <a:ext cx="8643998" cy="1828800"/>
          </a:xfrm>
        </p:spPr>
        <p:txBody>
          <a:bodyPr/>
          <a:lstStyle/>
          <a:p>
            <a:pPr marL="6350" indent="-6350">
              <a:buNone/>
            </a:pPr>
            <a:r>
              <a:rPr lang="ru-RU" dirty="0" err="1" smtClean="0"/>
              <a:t>Темпейську</a:t>
            </a:r>
            <a:r>
              <a:rPr lang="ru-RU" dirty="0" smtClean="0"/>
              <a:t> долину, </a:t>
            </a:r>
            <a:r>
              <a:rPr lang="ru-RU" dirty="0" err="1" smtClean="0"/>
              <a:t>багату</a:t>
            </a:r>
            <a:r>
              <a:rPr lang="ru-RU" dirty="0" smtClean="0"/>
              <a:t> </a:t>
            </a:r>
            <a:r>
              <a:rPr lang="ru-RU" dirty="0" err="1" smtClean="0"/>
              <a:t>своєю</a:t>
            </a:r>
            <a:r>
              <a:rPr lang="ru-RU" dirty="0" smtClean="0"/>
              <a:t> романтичною </a:t>
            </a:r>
            <a:r>
              <a:rPr lang="ru-RU" dirty="0" err="1" smtClean="0"/>
              <a:t>історією</a:t>
            </a:r>
            <a:r>
              <a:rPr lang="ru-RU" dirty="0" smtClean="0"/>
              <a:t>. </a:t>
            </a:r>
            <a:r>
              <a:rPr lang="ru-RU" dirty="0" err="1" smtClean="0"/>
              <a:t>Темпейська</a:t>
            </a:r>
            <a:r>
              <a:rPr lang="ru-RU" dirty="0" smtClean="0"/>
              <a:t> долина </a:t>
            </a:r>
            <a:r>
              <a:rPr lang="ru-RU" dirty="0" err="1" smtClean="0"/>
              <a:t>багата</a:t>
            </a:r>
            <a:r>
              <a:rPr lang="ru-RU" dirty="0" smtClean="0"/>
              <a:t> </a:t>
            </a:r>
            <a:r>
              <a:rPr lang="ru-RU" dirty="0" err="1" smtClean="0"/>
              <a:t>символікою</a:t>
            </a:r>
            <a:r>
              <a:rPr lang="ru-RU" dirty="0" smtClean="0"/>
              <a:t>, яка повинна </a:t>
            </a:r>
            <a:r>
              <a:rPr lang="ru-RU" dirty="0" err="1" smtClean="0"/>
              <a:t>навіювати</a:t>
            </a:r>
            <a:r>
              <a:rPr lang="ru-RU" dirty="0" smtClean="0"/>
              <a:t> </a:t>
            </a:r>
            <a:r>
              <a:rPr lang="ru-RU" dirty="0" err="1" smtClean="0"/>
              <a:t>відвідувачам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журби</a:t>
            </a:r>
            <a:r>
              <a:rPr lang="ru-RU" dirty="0" smtClean="0"/>
              <a:t> та </a:t>
            </a:r>
            <a:r>
              <a:rPr lang="ru-RU" dirty="0" err="1" smtClean="0"/>
              <a:t>роздумів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429000"/>
            <a:ext cx="4429124" cy="33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85992"/>
            <a:ext cx="4185652" cy="281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467600" cy="1143000"/>
          </a:xfrm>
        </p:spPr>
        <p:txBody>
          <a:bodyPr/>
          <a:lstStyle/>
          <a:p>
            <a:r>
              <a:rPr lang="ru-RU" dirty="0" err="1" smtClean="0"/>
              <a:t>старий</a:t>
            </a:r>
            <a:r>
              <a:rPr lang="ru-RU" dirty="0" smtClean="0"/>
              <a:t> дуб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471858" cy="4900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</a:t>
            </a:r>
            <a:r>
              <a:rPr lang="ru-RU" dirty="0" smtClean="0"/>
              <a:t>уб </a:t>
            </a:r>
            <a:r>
              <a:rPr lang="ru-RU" dirty="0" err="1" smtClean="0"/>
              <a:t>віком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400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r>
              <a:rPr lang="ru-RU" dirty="0" err="1" smtClean="0"/>
              <a:t>Німий</a:t>
            </a:r>
            <a:r>
              <a:rPr lang="ru-RU" dirty="0" smtClean="0"/>
              <a:t> </a:t>
            </a:r>
            <a:r>
              <a:rPr lang="ru-RU" dirty="0" err="1" smtClean="0"/>
              <a:t>свідок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подій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відбувалися</a:t>
            </a:r>
            <a:r>
              <a:rPr lang="ru-RU" dirty="0" smtClean="0"/>
              <a:t> у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місцях</a:t>
            </a:r>
            <a:r>
              <a:rPr lang="ru-RU" dirty="0" smtClean="0"/>
              <a:t>. За </a:t>
            </a:r>
            <a:r>
              <a:rPr lang="ru-RU" dirty="0" err="1" smtClean="0"/>
              <a:t>народними</a:t>
            </a:r>
            <a:r>
              <a:rPr lang="ru-RU" dirty="0" smtClean="0"/>
              <a:t> </a:t>
            </a:r>
            <a:r>
              <a:rPr lang="ru-RU" dirty="0" err="1" smtClean="0"/>
              <a:t>переказами</a:t>
            </a:r>
            <a:r>
              <a:rPr lang="ru-RU" dirty="0" smtClean="0"/>
              <a:t>,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цим</a:t>
            </a:r>
            <a:r>
              <a:rPr lang="ru-RU" dirty="0" smtClean="0"/>
              <a:t> дубом </a:t>
            </a:r>
            <a:r>
              <a:rPr lang="ru-RU" dirty="0" err="1" smtClean="0"/>
              <a:t>збиралися</a:t>
            </a:r>
            <a:r>
              <a:rPr lang="ru-RU" dirty="0" smtClean="0"/>
              <a:t> на </a:t>
            </a:r>
            <a:r>
              <a:rPr lang="ru-RU" dirty="0" err="1" smtClean="0"/>
              <a:t>наради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козаками</a:t>
            </a:r>
            <a:r>
              <a:rPr lang="ru-RU" dirty="0" smtClean="0"/>
              <a:t> </a:t>
            </a:r>
            <a:r>
              <a:rPr lang="ru-RU" dirty="0" err="1" smtClean="0"/>
              <a:t>легендарні</a:t>
            </a:r>
            <a:r>
              <a:rPr lang="ru-RU" dirty="0" smtClean="0"/>
              <a:t> </a:t>
            </a:r>
            <a:r>
              <a:rPr lang="ru-RU" dirty="0" err="1" smtClean="0"/>
              <a:t>українські</a:t>
            </a:r>
            <a:r>
              <a:rPr lang="ru-RU" dirty="0" smtClean="0"/>
              <a:t> ватажки Максим </a:t>
            </a:r>
            <a:r>
              <a:rPr lang="ru-RU" dirty="0" err="1" smtClean="0"/>
              <a:t>Залізняк</a:t>
            </a:r>
            <a:r>
              <a:rPr lang="ru-RU" dirty="0" smtClean="0"/>
              <a:t> та </a:t>
            </a:r>
            <a:r>
              <a:rPr lang="ru-RU" dirty="0" err="1" smtClean="0"/>
              <a:t>Іван</a:t>
            </a:r>
            <a:r>
              <a:rPr lang="ru-RU" dirty="0" smtClean="0"/>
              <a:t> Гонта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714356"/>
            <a:ext cx="4321984" cy="57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4543428" cy="774720"/>
          </a:xfrm>
        </p:spPr>
        <p:txBody>
          <a:bodyPr/>
          <a:lstStyle/>
          <a:p>
            <a:r>
              <a:rPr lang="ru-RU" dirty="0" err="1" smtClean="0"/>
              <a:t>Англійський</a:t>
            </a:r>
            <a:r>
              <a:rPr lang="ru-RU" dirty="0" smtClean="0"/>
              <a:t> парк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785794"/>
            <a:ext cx="5786478" cy="5715040"/>
          </a:xfrm>
        </p:spPr>
        <p:txBody>
          <a:bodyPr>
            <a:normAutofit fontScale="85000" lnSpcReduction="10000"/>
          </a:bodyPr>
          <a:lstStyle/>
          <a:p>
            <a:pPr marL="6350" indent="-6350">
              <a:buNone/>
            </a:pPr>
            <a:r>
              <a:rPr lang="ru-RU" dirty="0" err="1" smtClean="0"/>
              <a:t>Англійський</a:t>
            </a:r>
            <a:r>
              <a:rPr lang="ru-RU" dirty="0" smtClean="0"/>
              <a:t> парк </a:t>
            </a:r>
            <a:r>
              <a:rPr lang="ru-RU" dirty="0" smtClean="0"/>
              <a:t>—</a:t>
            </a:r>
            <a:r>
              <a:rPr lang="ru-RU" dirty="0" err="1" smtClean="0"/>
              <a:t>розташований</a:t>
            </a:r>
            <a:r>
              <a:rPr lang="ru-RU" dirty="0" smtClean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парку.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невелику</a:t>
            </a:r>
            <a:r>
              <a:rPr lang="ru-RU" dirty="0" smtClean="0"/>
              <a:t> </a:t>
            </a:r>
            <a:r>
              <a:rPr lang="ru-RU" dirty="0" err="1" smtClean="0"/>
              <a:t>територію</a:t>
            </a:r>
            <a:r>
              <a:rPr lang="ru-RU" dirty="0" smtClean="0"/>
              <a:t> у </a:t>
            </a:r>
            <a:r>
              <a:rPr lang="ru-RU" dirty="0" err="1" smtClean="0"/>
              <a:t>формі</a:t>
            </a:r>
            <a:r>
              <a:rPr lang="ru-RU" dirty="0" smtClean="0"/>
              <a:t> </a:t>
            </a:r>
            <a:r>
              <a:rPr lang="ru-RU" dirty="0" err="1" smtClean="0"/>
              <a:t>трикутника</a:t>
            </a:r>
            <a:r>
              <a:rPr lang="ru-RU" dirty="0" smtClean="0"/>
              <a:t>,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2 га. </a:t>
            </a:r>
            <a:r>
              <a:rPr lang="ru-RU" dirty="0" err="1" smtClean="0"/>
              <a:t>Його</a:t>
            </a:r>
            <a:r>
              <a:rPr lang="ru-RU" dirty="0" smtClean="0"/>
              <a:t> вершина </a:t>
            </a:r>
            <a:r>
              <a:rPr lang="ru-RU" dirty="0" err="1" smtClean="0"/>
              <a:t>торкається</a:t>
            </a:r>
            <a:r>
              <a:rPr lang="ru-RU" dirty="0" smtClean="0"/>
              <a:t> </a:t>
            </a:r>
            <a:r>
              <a:rPr lang="ru-RU" dirty="0" err="1" smtClean="0"/>
              <a:t>воріт</a:t>
            </a:r>
            <a:r>
              <a:rPr lang="ru-RU" dirty="0" smtClean="0"/>
              <a:t> </a:t>
            </a:r>
            <a:r>
              <a:rPr lang="ru-RU" dirty="0" err="1" smtClean="0"/>
              <a:t>Уманської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сільськогосподарської</a:t>
            </a:r>
            <a:r>
              <a:rPr lang="ru-RU" dirty="0" smtClean="0"/>
              <a:t> </a:t>
            </a:r>
            <a:r>
              <a:rPr lang="ru-RU" dirty="0" err="1" smtClean="0"/>
              <a:t>академії</a:t>
            </a:r>
            <a:r>
              <a:rPr lang="ru-RU" dirty="0" smtClean="0"/>
              <a:t>. </a:t>
            </a:r>
            <a:r>
              <a:rPr lang="ru-RU" dirty="0" err="1" smtClean="0"/>
              <a:t>Територія</a:t>
            </a:r>
            <a:r>
              <a:rPr lang="ru-RU" dirty="0" smtClean="0"/>
              <a:t> </a:t>
            </a:r>
            <a:r>
              <a:rPr lang="ru-RU" dirty="0" smtClean="0"/>
              <a:t>арборетума густо </a:t>
            </a:r>
            <a:r>
              <a:rPr lang="ru-RU" dirty="0" err="1" smtClean="0"/>
              <a:t>порізана</a:t>
            </a:r>
            <a:r>
              <a:rPr lang="ru-RU" dirty="0" smtClean="0"/>
              <a:t>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складним</a:t>
            </a:r>
            <a:r>
              <a:rPr lang="ru-RU" dirty="0" smtClean="0"/>
              <a:t> </a:t>
            </a:r>
            <a:r>
              <a:rPr lang="ru-RU" dirty="0" err="1" smtClean="0"/>
              <a:t>лабіринтом</a:t>
            </a:r>
            <a:r>
              <a:rPr lang="ru-RU" dirty="0" smtClean="0"/>
              <a:t> стежок. Тут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басейн</a:t>
            </a:r>
            <a:r>
              <a:rPr lang="ru-RU" dirty="0" smtClean="0"/>
              <a:t>, де колись </a:t>
            </a:r>
            <a:r>
              <a:rPr lang="ru-RU" dirty="0" err="1" smtClean="0"/>
              <a:t>розміщалась</a:t>
            </a:r>
            <a:r>
              <a:rPr lang="ru-RU" dirty="0" smtClean="0"/>
              <a:t> </a:t>
            </a:r>
            <a:r>
              <a:rPr lang="ru-RU" dirty="0" err="1" smtClean="0"/>
              <a:t>колекція</a:t>
            </a:r>
            <a:r>
              <a:rPr lang="ru-RU" dirty="0" smtClean="0"/>
              <a:t> </a:t>
            </a:r>
            <a:r>
              <a:rPr lang="ru-RU" dirty="0" err="1" smtClean="0"/>
              <a:t>водяних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кам'яниста</a:t>
            </a:r>
            <a:r>
              <a:rPr lang="ru-RU" dirty="0" smtClean="0"/>
              <a:t> </a:t>
            </a:r>
            <a:r>
              <a:rPr lang="ru-RU" dirty="0" err="1" smtClean="0"/>
              <a:t>гірка</a:t>
            </a:r>
            <a:r>
              <a:rPr lang="ru-RU" dirty="0" smtClean="0"/>
              <a:t>, </a:t>
            </a:r>
            <a:r>
              <a:rPr lang="ru-RU" dirty="0" err="1" smtClean="0"/>
              <a:t>покрита</a:t>
            </a:r>
            <a:r>
              <a:rPr lang="ru-RU" dirty="0" smtClean="0"/>
              <a:t> колись </a:t>
            </a:r>
            <a:r>
              <a:rPr lang="ru-RU" dirty="0" err="1" smtClean="0"/>
              <a:t>рослинами-сукулентами</a:t>
            </a:r>
            <a:r>
              <a:rPr lang="ru-RU" dirty="0" smtClean="0"/>
              <a:t> — </a:t>
            </a:r>
            <a:r>
              <a:rPr lang="ru-RU" dirty="0" err="1" smtClean="0"/>
              <a:t>багаторічними</a:t>
            </a:r>
            <a:r>
              <a:rPr lang="ru-RU" dirty="0" smtClean="0"/>
              <a:t> </a:t>
            </a:r>
            <a:r>
              <a:rPr lang="ru-RU" dirty="0" err="1" smtClean="0"/>
              <a:t>рослинами</a:t>
            </a:r>
            <a:r>
              <a:rPr lang="ru-RU" dirty="0" smtClean="0"/>
              <a:t>, </a:t>
            </a:r>
            <a:r>
              <a:rPr lang="ru-RU" dirty="0" err="1" smtClean="0"/>
              <a:t>вегетативні</a:t>
            </a:r>
            <a:r>
              <a:rPr lang="ru-RU" dirty="0" smtClean="0"/>
              <a:t> </a:t>
            </a:r>
            <a:r>
              <a:rPr lang="ru-RU" dirty="0" err="1" smtClean="0"/>
              <a:t>органи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здатні</a:t>
            </a:r>
            <a:r>
              <a:rPr lang="ru-RU" dirty="0" smtClean="0"/>
              <a:t> </a:t>
            </a:r>
            <a:r>
              <a:rPr lang="ru-RU" dirty="0" err="1" smtClean="0"/>
              <a:t>накопичувати</a:t>
            </a:r>
            <a:r>
              <a:rPr lang="ru-RU" dirty="0" smtClean="0"/>
              <a:t> </a:t>
            </a:r>
            <a:r>
              <a:rPr lang="ru-RU" dirty="0" err="1" smtClean="0"/>
              <a:t>вологу</a:t>
            </a:r>
            <a:r>
              <a:rPr lang="ru-RU" dirty="0" smtClean="0"/>
              <a:t>, </a:t>
            </a:r>
            <a:r>
              <a:rPr lang="ru-RU" dirty="0" err="1" smtClean="0"/>
              <a:t>дякуючи</a:t>
            </a:r>
            <a:r>
              <a:rPr lang="ru-RU" dirty="0" smtClean="0"/>
              <a:t> </a:t>
            </a:r>
            <a:r>
              <a:rPr lang="ru-RU" dirty="0" err="1" smtClean="0"/>
              <a:t>чому</a:t>
            </a:r>
            <a:r>
              <a:rPr lang="ru-RU" dirty="0" smtClean="0"/>
              <a:t> вони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рости</a:t>
            </a:r>
            <a:r>
              <a:rPr lang="ru-RU" dirty="0" smtClean="0"/>
              <a:t> в </a:t>
            </a:r>
            <a:r>
              <a:rPr lang="ru-RU" dirty="0" err="1" smtClean="0"/>
              <a:t>пустелях</a:t>
            </a:r>
            <a:r>
              <a:rPr lang="ru-RU" dirty="0" smtClean="0"/>
              <a:t>, на </a:t>
            </a:r>
            <a:r>
              <a:rPr lang="ru-RU" dirty="0" err="1" smtClean="0"/>
              <a:t>камінні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пісках</a:t>
            </a:r>
            <a:r>
              <a:rPr lang="ru-RU" dirty="0" smtClean="0"/>
              <a:t>.</a:t>
            </a:r>
            <a:endParaRPr lang="ru-RU" dirty="0" smtClean="0"/>
          </a:p>
          <a:p>
            <a:pPr marL="6350" indent="-6350">
              <a:buNone/>
            </a:pPr>
            <a:r>
              <a:rPr lang="ru-RU" dirty="0" smtClean="0"/>
              <a:t>На </a:t>
            </a:r>
            <a:r>
              <a:rPr lang="ru-RU" dirty="0" err="1" smtClean="0"/>
              <a:t>ділянках</a:t>
            </a:r>
            <a:r>
              <a:rPr lang="ru-RU" dirty="0" smtClean="0"/>
              <a:t> арборетума росте </a:t>
            </a:r>
            <a:r>
              <a:rPr lang="ru-RU" dirty="0" err="1" smtClean="0"/>
              <a:t>найбільша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екзотичних</a:t>
            </a:r>
            <a:r>
              <a:rPr lang="ru-RU" dirty="0" smtClean="0"/>
              <a:t> </a:t>
            </a:r>
            <a:r>
              <a:rPr lang="ru-RU" dirty="0" err="1" smtClean="0"/>
              <a:t>деревних</a:t>
            </a:r>
            <a:r>
              <a:rPr lang="ru-RU" dirty="0" smtClean="0"/>
              <a:t> та </a:t>
            </a:r>
            <a:r>
              <a:rPr lang="ru-RU" dirty="0" err="1" smtClean="0"/>
              <a:t>кущових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цінних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декоративному,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лісогосподарському</a:t>
            </a:r>
            <a:r>
              <a:rPr lang="ru-RU" dirty="0" smtClean="0"/>
              <a:t> </a:t>
            </a:r>
            <a:r>
              <a:rPr lang="ru-RU" dirty="0" err="1" smtClean="0"/>
              <a:t>відношенні</a:t>
            </a:r>
            <a:r>
              <a:rPr lang="ru-RU" dirty="0" smtClean="0"/>
              <a:t>,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1987 </a:t>
            </a:r>
            <a:r>
              <a:rPr lang="ru-RU" dirty="0" err="1" smtClean="0"/>
              <a:t>році</a:t>
            </a:r>
            <a:r>
              <a:rPr lang="ru-RU" dirty="0" smtClean="0"/>
              <a:t> становила </a:t>
            </a:r>
            <a:r>
              <a:rPr lang="ru-RU" dirty="0" err="1" smtClean="0"/>
              <a:t>понад</a:t>
            </a:r>
            <a:r>
              <a:rPr lang="ru-RU" dirty="0" smtClean="0"/>
              <a:t> 100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smtClean="0"/>
              <a:t>форм.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14290"/>
            <a:ext cx="2381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785926"/>
            <a:ext cx="23812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357562"/>
            <a:ext cx="23812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5500702"/>
            <a:ext cx="23812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4357718" cy="539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440648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2010384" cy="279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143248"/>
            <a:ext cx="235745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71480"/>
            <a:ext cx="2571753" cy="342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000372"/>
            <a:ext cx="241103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1472" y="3000372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Бюст Сократа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00298" y="2357430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Бюст Платона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357686" y="0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Бюст </a:t>
            </a:r>
            <a:r>
              <a:rPr lang="ru-RU" dirty="0" err="1" smtClean="0"/>
              <a:t>Арістотеля</a:t>
            </a:r>
            <a:r>
              <a:rPr lang="ru-RU" dirty="0" smtClean="0"/>
              <a:t> </a:t>
            </a:r>
          </a:p>
          <a:p>
            <a:endParaRPr lang="ru-RU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572264" y="6072206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Бюст Гомера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9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42679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71480"/>
            <a:ext cx="432609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4558777" cy="341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28604"/>
            <a:ext cx="305397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14338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695821"/>
            <a:ext cx="2880646" cy="216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67600" cy="703282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Історія заснування</a:t>
            </a:r>
            <a:endParaRPr lang="ru-RU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142984"/>
            <a:ext cx="5357850" cy="5072098"/>
          </a:xfrm>
        </p:spPr>
        <p:txBody>
          <a:bodyPr>
            <a:normAutofit lnSpcReduction="10000"/>
          </a:bodyPr>
          <a:lstStyle/>
          <a:p>
            <a:pPr marL="6350" indent="-6350"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історії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заснування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будівництва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розвитку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"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Софіївки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"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виділяють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шість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окремих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періодів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80975" indent="-9525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1.</a:t>
            </a:r>
            <a:r>
              <a:rPr lang="ru-RU" dirty="0" smtClean="0"/>
              <a:t>1796-1831</a:t>
            </a:r>
            <a:r>
              <a:rPr lang="ru-RU" dirty="0" smtClean="0"/>
              <a:t>. </a:t>
            </a:r>
            <a:r>
              <a:rPr lang="ru-RU" dirty="0" err="1" smtClean="0"/>
              <a:t>Заснування</a:t>
            </a:r>
            <a:r>
              <a:rPr lang="ru-RU" dirty="0" smtClean="0"/>
              <a:t>.</a:t>
            </a:r>
          </a:p>
          <a:p>
            <a:pPr marL="0" indent="171450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2.</a:t>
            </a:r>
            <a:r>
              <a:rPr lang="ru-RU" dirty="0" smtClean="0"/>
              <a:t>1831-1859</a:t>
            </a:r>
            <a:r>
              <a:rPr lang="ru-RU" dirty="0" smtClean="0"/>
              <a:t>. </a:t>
            </a:r>
            <a:r>
              <a:rPr lang="ru-RU" dirty="0" err="1" smtClean="0"/>
              <a:t>Царицин</a:t>
            </a:r>
            <a:r>
              <a:rPr lang="ru-RU" dirty="0" smtClean="0"/>
              <a:t> сад.</a:t>
            </a:r>
          </a:p>
          <a:p>
            <a:pPr marL="180975" indent="-9525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3.</a:t>
            </a:r>
            <a:r>
              <a:rPr lang="ru-RU" dirty="0" smtClean="0"/>
              <a:t>1859-1929</a:t>
            </a:r>
            <a:r>
              <a:rPr lang="ru-RU" dirty="0" smtClean="0"/>
              <a:t>. Училище </a:t>
            </a:r>
            <a:r>
              <a:rPr lang="ru-RU" dirty="0" err="1" smtClean="0"/>
              <a:t>садівництва</a:t>
            </a:r>
            <a:r>
              <a:rPr lang="ru-RU" dirty="0" smtClean="0"/>
              <a:t>.</a:t>
            </a:r>
          </a:p>
          <a:p>
            <a:pPr marL="180975" indent="-9525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4.</a:t>
            </a:r>
            <a:r>
              <a:rPr lang="ru-RU" dirty="0" smtClean="0"/>
              <a:t>1929-1955</a:t>
            </a:r>
            <a:r>
              <a:rPr lang="ru-RU" dirty="0" smtClean="0"/>
              <a:t>. </a:t>
            </a:r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.</a:t>
            </a:r>
          </a:p>
          <a:p>
            <a:pPr marL="180975" indent="-9525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5.</a:t>
            </a:r>
            <a:r>
              <a:rPr lang="ru-RU" dirty="0" smtClean="0"/>
              <a:t>1955-1980</a:t>
            </a:r>
            <a:r>
              <a:rPr lang="ru-RU" dirty="0" smtClean="0"/>
              <a:t>. </a:t>
            </a:r>
            <a:r>
              <a:rPr lang="ru-RU" dirty="0" err="1" smtClean="0"/>
              <a:t>Академія</a:t>
            </a:r>
            <a:r>
              <a:rPr lang="ru-RU" dirty="0" smtClean="0"/>
              <a:t> Наук.</a:t>
            </a:r>
          </a:p>
          <a:p>
            <a:pPr marL="180975" indent="-9525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6.</a:t>
            </a:r>
            <a:r>
              <a:rPr lang="ru-RU" dirty="0" smtClean="0"/>
              <a:t>1980 </a:t>
            </a:r>
            <a:r>
              <a:rPr lang="ru-RU" dirty="0" smtClean="0"/>
              <a:t>по </a:t>
            </a:r>
            <a:r>
              <a:rPr lang="ru-RU" dirty="0" err="1" smtClean="0"/>
              <a:t>теперішній</a:t>
            </a:r>
            <a:r>
              <a:rPr lang="ru-RU" dirty="0" smtClean="0"/>
              <a:t> час. </a:t>
            </a:r>
            <a:r>
              <a:rPr lang="ru-RU" dirty="0" err="1" smtClean="0"/>
              <a:t>Відновлення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85728"/>
            <a:ext cx="309552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85992"/>
            <a:ext cx="2867232" cy="191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286256"/>
            <a:ext cx="2881333" cy="216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0384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-214338"/>
            <a:ext cx="4905389" cy="367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143248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143380"/>
            <a:ext cx="3809999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857232"/>
            <a:ext cx="5857916" cy="5857916"/>
          </a:xfrm>
        </p:spPr>
        <p:txBody>
          <a:bodyPr>
            <a:normAutofit fontScale="92500" lnSpcReduction="10000"/>
          </a:bodyPr>
          <a:lstStyle/>
          <a:p>
            <a:pPr marL="6350" indent="-6350">
              <a:buNone/>
            </a:pPr>
            <a:r>
              <a:rPr lang="ru-RU" dirty="0" smtClean="0"/>
              <a:t>Парк «</a:t>
            </a:r>
            <a:r>
              <a:rPr lang="ru-RU" dirty="0" err="1" smtClean="0"/>
              <a:t>Софіївка</a:t>
            </a:r>
            <a:r>
              <a:rPr lang="ru-RU" dirty="0" smtClean="0"/>
              <a:t>» </a:t>
            </a:r>
            <a:r>
              <a:rPr lang="ru-RU" dirty="0" err="1" smtClean="0"/>
              <a:t>заснований</a:t>
            </a:r>
            <a:r>
              <a:rPr lang="ru-RU" dirty="0" smtClean="0"/>
              <a:t> у 1796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власником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</a:t>
            </a:r>
            <a:r>
              <a:rPr lang="ru-RU" dirty="0" err="1" smtClean="0"/>
              <a:t>Умані</a:t>
            </a:r>
            <a:r>
              <a:rPr lang="ru-RU" dirty="0" smtClean="0"/>
              <a:t>, магнатом </a:t>
            </a:r>
            <a:r>
              <a:rPr lang="ru-RU" dirty="0" err="1" smtClean="0"/>
              <a:t>Станіславом</a:t>
            </a:r>
            <a:r>
              <a:rPr lang="ru-RU" dirty="0" smtClean="0"/>
              <a:t> </a:t>
            </a:r>
            <a:r>
              <a:rPr lang="ru-RU" dirty="0" err="1" smtClean="0"/>
              <a:t>Щенсним</a:t>
            </a:r>
            <a:r>
              <a:rPr lang="ru-RU" dirty="0" smtClean="0"/>
              <a:t> </a:t>
            </a:r>
            <a:r>
              <a:rPr lang="ru-RU" dirty="0" err="1" smtClean="0"/>
              <a:t>Потоцьким</a:t>
            </a:r>
            <a:r>
              <a:rPr lang="ru-RU" dirty="0" smtClean="0"/>
              <a:t> та названий на честь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дружини</a:t>
            </a:r>
            <a:r>
              <a:rPr lang="ru-RU" dirty="0" smtClean="0"/>
              <a:t> </a:t>
            </a:r>
            <a:r>
              <a:rPr lang="ru-RU" dirty="0" err="1" smtClean="0"/>
              <a:t>Софії</a:t>
            </a:r>
            <a:r>
              <a:rPr lang="ru-RU" dirty="0" smtClean="0"/>
              <a:t> </a:t>
            </a:r>
            <a:r>
              <a:rPr lang="ru-RU" dirty="0" err="1" smtClean="0"/>
              <a:t>Вітт-Потоцької</a:t>
            </a:r>
            <a:r>
              <a:rPr lang="ru-RU" dirty="0" smtClean="0"/>
              <a:t>. </a:t>
            </a:r>
            <a:r>
              <a:rPr lang="ru-RU" dirty="0" err="1" smtClean="0"/>
              <a:t>Архітектор</a:t>
            </a:r>
            <a:r>
              <a:rPr lang="ru-RU" dirty="0" smtClean="0"/>
              <a:t>  </a:t>
            </a:r>
            <a:r>
              <a:rPr lang="ru-RU" dirty="0" err="1" smtClean="0"/>
              <a:t>Людвіг</a:t>
            </a:r>
            <a:r>
              <a:rPr lang="ru-RU" dirty="0" smtClean="0"/>
              <a:t> </a:t>
            </a:r>
            <a:r>
              <a:rPr lang="ru-RU" dirty="0" err="1" smtClean="0"/>
              <a:t>Метцель</a:t>
            </a:r>
            <a:r>
              <a:rPr lang="ru-RU" dirty="0" smtClean="0"/>
              <a:t>.</a:t>
            </a:r>
            <a:endParaRPr lang="ru-RU" dirty="0" smtClean="0"/>
          </a:p>
          <a:p>
            <a:pPr marL="6350" indent="-6350">
              <a:buNone/>
            </a:pPr>
            <a:r>
              <a:rPr lang="ru-RU" dirty="0" smtClean="0"/>
              <a:t>Парк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створений</a:t>
            </a:r>
            <a:r>
              <a:rPr lang="ru-RU" dirty="0" smtClean="0"/>
              <a:t> у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безлісій</a:t>
            </a:r>
            <a:r>
              <a:rPr lang="ru-RU" dirty="0" smtClean="0"/>
              <a:t> </a:t>
            </a:r>
            <a:r>
              <a:rPr lang="ru-RU" dirty="0" err="1" smtClean="0"/>
              <a:t>місцевості</a:t>
            </a:r>
            <a:r>
              <a:rPr lang="ru-RU" dirty="0" smtClean="0"/>
              <a:t>, </a:t>
            </a:r>
            <a:r>
              <a:rPr lang="ru-RU" dirty="0" err="1" smtClean="0"/>
              <a:t>розчленованій</a:t>
            </a:r>
            <a:r>
              <a:rPr lang="ru-RU" dirty="0" smtClean="0"/>
              <a:t> </a:t>
            </a:r>
            <a:r>
              <a:rPr lang="ru-RU" dirty="0" err="1" smtClean="0"/>
              <a:t>річкою</a:t>
            </a:r>
            <a:r>
              <a:rPr lang="ru-RU" dirty="0" smtClean="0"/>
              <a:t> </a:t>
            </a:r>
            <a:r>
              <a:rPr lang="ru-RU" dirty="0" err="1" smtClean="0"/>
              <a:t>Кам'янкою</a:t>
            </a:r>
            <a:r>
              <a:rPr lang="ru-RU" dirty="0" smtClean="0"/>
              <a:t>, балками та </a:t>
            </a:r>
            <a:r>
              <a:rPr lang="ru-RU" dirty="0" smtClean="0"/>
              <a:t>ярами. </a:t>
            </a:r>
            <a:endParaRPr lang="ru-RU" dirty="0" smtClean="0"/>
          </a:p>
          <a:p>
            <a:pPr marL="6350" indent="-6350">
              <a:buNone/>
            </a:pPr>
            <a:r>
              <a:rPr lang="ru-RU" dirty="0" smtClean="0"/>
              <a:t>Головна </a:t>
            </a:r>
            <a:r>
              <a:rPr lang="ru-RU" dirty="0" err="1" smtClean="0"/>
              <a:t>композиційна</a:t>
            </a:r>
            <a:r>
              <a:rPr lang="ru-RU" dirty="0" smtClean="0"/>
              <a:t> </a:t>
            </a:r>
            <a:r>
              <a:rPr lang="ru-RU" dirty="0" err="1" smtClean="0"/>
              <a:t>вісь</a:t>
            </a:r>
            <a:r>
              <a:rPr lang="ru-RU" dirty="0" smtClean="0"/>
              <a:t> парку проходить по </a:t>
            </a:r>
            <a:r>
              <a:rPr lang="ru-RU" dirty="0" err="1" smtClean="0"/>
              <a:t>річищу</a:t>
            </a:r>
            <a:r>
              <a:rPr lang="ru-RU" dirty="0" smtClean="0"/>
              <a:t> </a:t>
            </a:r>
            <a:r>
              <a:rPr lang="ru-RU" dirty="0" err="1" smtClean="0"/>
              <a:t>Кам'янки</a:t>
            </a:r>
            <a:r>
              <a:rPr lang="ru-RU" dirty="0" smtClean="0"/>
              <a:t>, де </a:t>
            </a:r>
            <a:r>
              <a:rPr lang="ru-RU" dirty="0" err="1" smtClean="0"/>
              <a:t>споруджено</a:t>
            </a:r>
            <a:r>
              <a:rPr lang="ru-RU" dirty="0" smtClean="0"/>
              <a:t> ряд </a:t>
            </a:r>
            <a:r>
              <a:rPr lang="ru-RU" dirty="0" err="1" smtClean="0"/>
              <a:t>штучних</a:t>
            </a:r>
            <a:r>
              <a:rPr lang="ru-RU" dirty="0" smtClean="0"/>
              <a:t> </a:t>
            </a:r>
            <a:r>
              <a:rPr lang="ru-RU" dirty="0" err="1" smtClean="0"/>
              <a:t>басейнів</a:t>
            </a:r>
            <a:r>
              <a:rPr lang="ru-RU" dirty="0" smtClean="0"/>
              <a:t> та </a:t>
            </a:r>
            <a:r>
              <a:rPr lang="ru-RU" dirty="0" err="1" smtClean="0"/>
              <a:t>ставів</a:t>
            </a:r>
            <a:r>
              <a:rPr lang="ru-RU" dirty="0" smtClean="0"/>
              <a:t>: </a:t>
            </a:r>
            <a:r>
              <a:rPr lang="ru-RU" dirty="0" err="1" smtClean="0"/>
              <a:t>Верхній</a:t>
            </a:r>
            <a:r>
              <a:rPr lang="ru-RU" dirty="0" smtClean="0"/>
              <a:t> — </a:t>
            </a:r>
            <a:r>
              <a:rPr lang="ru-RU" dirty="0" err="1" smtClean="0"/>
              <a:t>понад</a:t>
            </a:r>
            <a:r>
              <a:rPr lang="ru-RU" dirty="0" smtClean="0"/>
              <a:t> 8 га, </a:t>
            </a:r>
            <a:r>
              <a:rPr lang="ru-RU" dirty="0" err="1" smtClean="0"/>
              <a:t>Нижній</a:t>
            </a:r>
            <a:r>
              <a:rPr lang="ru-RU" dirty="0" smtClean="0"/>
              <a:t> — </a:t>
            </a:r>
            <a:r>
              <a:rPr lang="ru-RU" dirty="0" err="1" smtClean="0"/>
              <a:t>близько</a:t>
            </a:r>
            <a:r>
              <a:rPr lang="ru-RU" dirty="0" smtClean="0"/>
              <a:t> 1,5 га та </a:t>
            </a:r>
            <a:r>
              <a:rPr lang="ru-RU" dirty="0" err="1" smtClean="0"/>
              <a:t>інші</a:t>
            </a:r>
            <a:r>
              <a:rPr lang="ru-RU" dirty="0" smtClean="0"/>
              <a:t>, </a:t>
            </a:r>
            <a:r>
              <a:rPr lang="ru-RU" dirty="0" err="1" smtClean="0"/>
              <a:t>водоспади</a:t>
            </a:r>
            <a:r>
              <a:rPr lang="ru-RU" dirty="0" smtClean="0"/>
              <a:t> (один </a:t>
            </a:r>
            <a:r>
              <a:rPr lang="ru-RU" dirty="0" err="1" smtClean="0"/>
              <a:t>з</a:t>
            </a:r>
            <a:r>
              <a:rPr lang="ru-RU" dirty="0" smtClean="0"/>
              <a:t> них 14 м </a:t>
            </a:r>
            <a:r>
              <a:rPr lang="ru-RU" dirty="0" err="1" smtClean="0"/>
              <a:t>висотою</a:t>
            </a:r>
            <a:r>
              <a:rPr lang="ru-RU" dirty="0" smtClean="0"/>
              <a:t>), </a:t>
            </a:r>
            <a:r>
              <a:rPr lang="ru-RU" dirty="0" err="1" smtClean="0"/>
              <a:t>шлюзи</a:t>
            </a:r>
            <a:r>
              <a:rPr lang="ru-RU" dirty="0" smtClean="0"/>
              <a:t>, </a:t>
            </a:r>
            <a:r>
              <a:rPr lang="ru-RU" dirty="0" err="1" smtClean="0"/>
              <a:t>каскади</a:t>
            </a:r>
            <a:r>
              <a:rPr lang="ru-RU" dirty="0" smtClean="0"/>
              <a:t>, </a:t>
            </a:r>
            <a:r>
              <a:rPr lang="ru-RU" dirty="0" err="1" smtClean="0"/>
              <a:t>підземну</a:t>
            </a:r>
            <a:r>
              <a:rPr lang="ru-RU" dirty="0" smtClean="0"/>
              <a:t> </a:t>
            </a:r>
            <a:r>
              <a:rPr lang="ru-RU" dirty="0" err="1" smtClean="0"/>
              <a:t>ріку</a:t>
            </a:r>
            <a:r>
              <a:rPr lang="ru-RU" dirty="0" smtClean="0"/>
              <a:t> </a:t>
            </a:r>
            <a:r>
              <a:rPr lang="ru-RU" dirty="0" err="1" smtClean="0"/>
              <a:t>Ахеронт</a:t>
            </a:r>
            <a:r>
              <a:rPr lang="ru-RU" dirty="0" smtClean="0"/>
              <a:t> (</a:t>
            </a:r>
            <a:r>
              <a:rPr lang="ru-RU" dirty="0" err="1" smtClean="0"/>
              <a:t>завдовжки</a:t>
            </a:r>
            <a:r>
              <a:rPr lang="ru-RU" dirty="0" smtClean="0"/>
              <a:t> 224 м), </a:t>
            </a:r>
            <a:r>
              <a:rPr lang="ru-RU" dirty="0" err="1" smtClean="0"/>
              <a:t>водограї</a:t>
            </a:r>
            <a:r>
              <a:rPr lang="ru-RU" dirty="0" smtClean="0"/>
              <a:t> (</a:t>
            </a:r>
            <a:r>
              <a:rPr lang="ru-RU" dirty="0" err="1" smtClean="0"/>
              <a:t>найбільший</a:t>
            </a:r>
            <a:r>
              <a:rPr lang="ru-RU" dirty="0" smtClean="0"/>
              <a:t> — до 20 м)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286124"/>
            <a:ext cx="1905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285728"/>
            <a:ext cx="19050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500826" y="5572140"/>
            <a:ext cx="2000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Станіслав</a:t>
            </a:r>
            <a:r>
              <a:rPr lang="ru-RU" sz="2000" dirty="0" smtClean="0"/>
              <a:t> </a:t>
            </a:r>
            <a:r>
              <a:rPr lang="ru-RU" sz="2000" dirty="0" err="1" smtClean="0"/>
              <a:t>Щенсний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Потоцький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72264" y="2643182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Софія</a:t>
            </a:r>
            <a:r>
              <a:rPr lang="ru-RU" sz="2000" dirty="0" smtClean="0"/>
              <a:t> </a:t>
            </a:r>
            <a:r>
              <a:rPr lang="ru-RU" sz="2000" dirty="0" err="1" smtClean="0"/>
              <a:t>Вітт</a:t>
            </a:r>
            <a:endParaRPr lang="ru-RU" sz="20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2757478" cy="868346"/>
          </a:xfrm>
        </p:spPr>
        <p:txBody>
          <a:bodyPr/>
          <a:lstStyle/>
          <a:p>
            <a:r>
              <a:rPr lang="uk-UA" dirty="0" smtClean="0"/>
              <a:t>Заснування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29510" cy="79690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Царицин</a:t>
            </a:r>
            <a:r>
              <a:rPr lang="ru-RU" dirty="0" smtClean="0"/>
              <a:t> сад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642918"/>
            <a:ext cx="8072494" cy="4714908"/>
          </a:xfrm>
        </p:spPr>
        <p:txBody>
          <a:bodyPr>
            <a:normAutofit fontScale="70000" lnSpcReduction="20000"/>
          </a:bodyPr>
          <a:lstStyle/>
          <a:p>
            <a:pPr marL="6350" indent="-6350">
              <a:buNone/>
            </a:pP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У 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1832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році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після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польського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повстання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частина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правобережних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володінь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родини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Потоцьких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а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серед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них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Уманські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землі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парком «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Софіївкою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»,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були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конфісковані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й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передані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Київській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казенній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палаті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 Того ж року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Микола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І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подарував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Уманський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парк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своїй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дружині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—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Олександрі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Федорівні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Протягом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цього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часу парк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зазнає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значних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змін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порівняно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тим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зробив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у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ньому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Людвіг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Метцель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самого початку:</a:t>
            </a:r>
          </a:p>
          <a:p>
            <a:pPr marL="263525" indent="-63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 1838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році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виникла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вулиця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Садова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 Вона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з'єднала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парк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містом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263525" indent="-6350">
              <a:buFont typeface="Arial" pitchFamily="34" charset="0"/>
              <a:buChar char="•"/>
            </a:pP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Розширилася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була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викладена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бруківкою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Головна алея,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одночасно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виводиться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вода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центру парку до Головного входу.</a:t>
            </a:r>
          </a:p>
          <a:p>
            <a:pPr marL="263525" indent="-63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1844 року тут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будуються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дві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башти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готичному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стилі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які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за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вказівкою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Миколи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були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знесена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поббудовані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башти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 античному 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стилі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263525" indent="-635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В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1841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році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побудовано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альтанку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«Грибок» та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Китайську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альтанку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 marL="263525" indent="-635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У 1842 — 1845 роках за проектом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архітектора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Раппонета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будується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Павільйон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Флори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 marL="263525" indent="-635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В 1843 — 1845 роках на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острові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Анти-Цирцеї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будується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Рожевий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павільйон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 marL="6350" indent="-6350">
              <a:buNone/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У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цей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період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Софіївка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називається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Царициним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садом».</a:t>
            </a:r>
          </a:p>
          <a:p>
            <a:pPr marL="6350" indent="-6350">
              <a:buNone/>
            </a:pPr>
            <a:endParaRPr lang="ru-RU" dirty="0" smtClean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929198"/>
            <a:ext cx="26384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786322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357694"/>
            <a:ext cx="1590679" cy="237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1143000"/>
          </a:xfrm>
        </p:spPr>
        <p:txBody>
          <a:bodyPr/>
          <a:lstStyle/>
          <a:p>
            <a:r>
              <a:rPr lang="ru-RU" dirty="0" smtClean="0"/>
              <a:t>Училище </a:t>
            </a:r>
            <a:r>
              <a:rPr lang="ru-RU" dirty="0" err="1" smtClean="0"/>
              <a:t>садівництва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642918"/>
            <a:ext cx="8329610" cy="3429024"/>
          </a:xfrm>
        </p:spPr>
        <p:txBody>
          <a:bodyPr>
            <a:normAutofit fontScale="85000" lnSpcReduction="20000"/>
          </a:bodyPr>
          <a:lstStyle/>
          <a:p>
            <a:pPr marL="6350" indent="-6350">
              <a:buNone/>
            </a:pPr>
            <a:endParaRPr lang="ru-RU" dirty="0" smtClean="0"/>
          </a:p>
          <a:p>
            <a:pPr marL="6350" indent="-6350">
              <a:buNone/>
            </a:pPr>
            <a:r>
              <a:rPr lang="ru-RU" dirty="0" smtClean="0"/>
              <a:t>30 </a:t>
            </a:r>
            <a:r>
              <a:rPr lang="ru-RU" dirty="0" err="1" smtClean="0"/>
              <a:t>березня</a:t>
            </a:r>
            <a:r>
              <a:rPr lang="ru-RU" dirty="0" smtClean="0"/>
              <a:t> 1859 року </a:t>
            </a:r>
            <a:r>
              <a:rPr lang="ru-RU" dirty="0" err="1" smtClean="0"/>
              <a:t>царським</a:t>
            </a:r>
            <a:r>
              <a:rPr lang="ru-RU" dirty="0" smtClean="0"/>
              <a:t> указом «</a:t>
            </a:r>
            <a:r>
              <a:rPr lang="ru-RU" dirty="0" err="1" smtClean="0"/>
              <a:t>Софіївку</a:t>
            </a:r>
            <a:r>
              <a:rPr lang="ru-RU" dirty="0" smtClean="0"/>
              <a:t>» передано у </a:t>
            </a:r>
            <a:r>
              <a:rPr lang="ru-RU" dirty="0" err="1" smtClean="0"/>
              <a:t>відання</a:t>
            </a:r>
            <a:r>
              <a:rPr lang="ru-RU" dirty="0" smtClean="0"/>
              <a:t> Головного училища </a:t>
            </a:r>
            <a:r>
              <a:rPr lang="ru-RU" dirty="0" err="1" smtClean="0"/>
              <a:t>садівництва</a:t>
            </a:r>
            <a:r>
              <a:rPr lang="ru-RU" dirty="0" smtClean="0"/>
              <a:t> </a:t>
            </a:r>
            <a:r>
              <a:rPr lang="ru-RU" dirty="0" err="1" smtClean="0"/>
              <a:t>Росії</a:t>
            </a:r>
            <a:r>
              <a:rPr lang="ru-RU" dirty="0" smtClean="0"/>
              <a:t>, </a:t>
            </a:r>
            <a:r>
              <a:rPr lang="ru-RU" dirty="0" err="1" smtClean="0"/>
              <a:t>переведеного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Одеси</a:t>
            </a:r>
            <a:r>
              <a:rPr lang="ru-RU" dirty="0" smtClean="0"/>
              <a:t> до </a:t>
            </a:r>
            <a:r>
              <a:rPr lang="ru-RU" dirty="0" err="1" smtClean="0"/>
              <a:t>Умані</a:t>
            </a:r>
            <a:r>
              <a:rPr lang="ru-RU" dirty="0" smtClean="0"/>
              <a:t>. Парк </a:t>
            </a:r>
            <a:r>
              <a:rPr lang="ru-RU" dirty="0" err="1" smtClean="0"/>
              <a:t>продовжував</a:t>
            </a:r>
            <a:r>
              <a:rPr lang="ru-RU" dirty="0" smtClean="0"/>
              <a:t> </a:t>
            </a:r>
            <a:r>
              <a:rPr lang="ru-RU" dirty="0" err="1" smtClean="0"/>
              <a:t>називатися</a:t>
            </a:r>
            <a:r>
              <a:rPr lang="ru-RU" dirty="0" smtClean="0"/>
              <a:t> «</a:t>
            </a:r>
            <a:r>
              <a:rPr lang="ru-RU" dirty="0" err="1" smtClean="0"/>
              <a:t>Царициним</a:t>
            </a:r>
            <a:r>
              <a:rPr lang="ru-RU" dirty="0" smtClean="0"/>
              <a:t> садом», </a:t>
            </a:r>
            <a:r>
              <a:rPr lang="ru-RU" dirty="0" err="1" smtClean="0"/>
              <a:t>хоч</a:t>
            </a:r>
            <a:r>
              <a:rPr lang="ru-RU" dirty="0" smtClean="0"/>
              <a:t> указом царя </a:t>
            </a:r>
            <a:r>
              <a:rPr lang="ru-RU" dirty="0" err="1" smtClean="0"/>
              <a:t>його</a:t>
            </a:r>
            <a:r>
              <a:rPr lang="ru-RU" dirty="0" smtClean="0"/>
              <a:t> названо «</a:t>
            </a:r>
            <a:r>
              <a:rPr lang="ru-RU" dirty="0" err="1" smtClean="0"/>
              <a:t>Уманським</a:t>
            </a:r>
            <a:r>
              <a:rPr lang="ru-RU" dirty="0" smtClean="0"/>
              <a:t> садом Головного училища </a:t>
            </a:r>
            <a:r>
              <a:rPr lang="ru-RU" dirty="0" err="1" smtClean="0"/>
              <a:t>садівництва</a:t>
            </a:r>
            <a:r>
              <a:rPr lang="ru-RU" dirty="0" smtClean="0"/>
              <a:t>».</a:t>
            </a:r>
          </a:p>
          <a:p>
            <a:pPr marL="6350" indent="-6350">
              <a:buNone/>
            </a:pPr>
            <a:endParaRPr lang="ru-RU" dirty="0" smtClean="0"/>
          </a:p>
          <a:p>
            <a:pPr marL="6350" indent="-6350">
              <a:buNone/>
            </a:pPr>
            <a:r>
              <a:rPr lang="ru-RU" dirty="0" smtClean="0"/>
              <a:t>З 1899 року,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керівництвом</a:t>
            </a:r>
            <a:r>
              <a:rPr lang="ru-RU" dirty="0" smtClean="0"/>
              <a:t> </a:t>
            </a:r>
            <a:r>
              <a:rPr lang="ru-RU" dirty="0" err="1" smtClean="0"/>
              <a:t>професора</a:t>
            </a:r>
            <a:r>
              <a:rPr lang="ru-RU" dirty="0" smtClean="0"/>
              <a:t> В. В. Пашкевича, парк </a:t>
            </a:r>
            <a:r>
              <a:rPr lang="ru-RU" dirty="0" err="1" smtClean="0"/>
              <a:t>поповнився</a:t>
            </a:r>
            <a:r>
              <a:rPr lang="ru-RU" dirty="0" smtClean="0"/>
              <a:t> </a:t>
            </a:r>
            <a:r>
              <a:rPr lang="ru-RU" dirty="0" err="1" smtClean="0"/>
              <a:t>новими</a:t>
            </a:r>
            <a:r>
              <a:rPr lang="ru-RU" dirty="0" smtClean="0"/>
              <a:t> </a:t>
            </a:r>
            <a:r>
              <a:rPr lang="ru-RU" dirty="0" err="1" smtClean="0"/>
              <a:t>насадженнями</a:t>
            </a:r>
            <a:r>
              <a:rPr lang="ru-RU" dirty="0" smtClean="0"/>
              <a:t>, </a:t>
            </a:r>
            <a:r>
              <a:rPr lang="ru-RU" dirty="0" smtClean="0"/>
              <a:t>де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зібрано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сто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форм </a:t>
            </a:r>
            <a:r>
              <a:rPr lang="ru-RU" dirty="0" err="1" smtClean="0"/>
              <a:t>рідкісних</a:t>
            </a:r>
            <a:r>
              <a:rPr lang="ru-RU" dirty="0" smtClean="0"/>
              <a:t> дерев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чагарників</a:t>
            </a:r>
            <a:r>
              <a:rPr lang="ru-RU" dirty="0" smtClean="0"/>
              <a:t>. </a:t>
            </a:r>
          </a:p>
          <a:p>
            <a:pPr marL="6350" indent="-6350">
              <a:buNone/>
            </a:pP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революції</a:t>
            </a:r>
            <a:r>
              <a:rPr lang="ru-RU" dirty="0" smtClean="0"/>
              <a:t> «</a:t>
            </a:r>
            <a:r>
              <a:rPr lang="ru-RU" dirty="0" err="1" smtClean="0"/>
              <a:t>Софіївку</a:t>
            </a:r>
            <a:r>
              <a:rPr lang="ru-RU" dirty="0" smtClean="0"/>
              <a:t>» стали </a:t>
            </a:r>
            <a:r>
              <a:rPr lang="ru-RU" dirty="0" err="1" smtClean="0"/>
              <a:t>називати</a:t>
            </a:r>
            <a:r>
              <a:rPr lang="ru-RU" dirty="0" smtClean="0"/>
              <a:t> «Садом </a:t>
            </a:r>
            <a:r>
              <a:rPr lang="en-US" dirty="0" smtClean="0"/>
              <a:t>III </a:t>
            </a:r>
            <a:r>
              <a:rPr lang="ru-RU" dirty="0" err="1" smtClean="0"/>
              <a:t>Інтернаціоналу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4000504"/>
            <a:ext cx="3167068" cy="209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14810" y="6072206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Водограй</a:t>
            </a:r>
            <a:r>
              <a:rPr lang="ru-RU" dirty="0" smtClean="0"/>
              <a:t> у «</a:t>
            </a:r>
            <a:r>
              <a:rPr lang="ru-RU" dirty="0" err="1" smtClean="0"/>
              <a:t>Софіївці</a:t>
            </a:r>
            <a:r>
              <a:rPr lang="ru-RU" dirty="0" smtClean="0"/>
              <a:t>». Початок ХХ ст.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143380"/>
            <a:ext cx="2857499" cy="214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/>
          <a:lstStyle/>
          <a:p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428604"/>
            <a:ext cx="4857784" cy="5572164"/>
          </a:xfrm>
        </p:spPr>
        <p:txBody>
          <a:bodyPr>
            <a:noAutofit/>
          </a:bodyPr>
          <a:lstStyle/>
          <a:p>
            <a:pPr marL="6350" indent="-635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6350" indent="-6350">
              <a:buNone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Постановою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Раднаркому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УРСР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1929 року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Софіївка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оголошена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державним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заповідником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6350" indent="-635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1945 року — парку дано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повну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назву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Уманський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заповідник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Софіївка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6350" indent="-635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1946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Міністрів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УРСР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прийняла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спеціальну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постанову «Про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відновлення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благоустрій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Уманського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заповідника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Софіївка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»». На ремонт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реставрацію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парку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виділяється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мільйон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карбованців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6350" indent="-635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1948 року —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затверджується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генеральний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план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відновлення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заповідника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Софіївка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6350" indent="-635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1949 року —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створюється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декоративний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розсадник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площі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 га. Активно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проводяться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ремонту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реставрації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малих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архітектурних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форм,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дорожньо-алейної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скульптур парку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втрачено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оригінали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мармурових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скульптур Аполлона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Бельведерського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Венери-купальниці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Меркурія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залишилися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копії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органічному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склі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 статуя Амура, як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бюст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Станіслава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Трембецького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безслідно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зникли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пізніше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знайдено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мармурові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крильця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статуї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Амура,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зараз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музеї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642918"/>
            <a:ext cx="3148483" cy="263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181352"/>
            <a:ext cx="2828191" cy="36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7496" y="2071678"/>
            <a:ext cx="316650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467600" cy="1082660"/>
          </a:xfrm>
        </p:spPr>
        <p:txBody>
          <a:bodyPr/>
          <a:lstStyle/>
          <a:p>
            <a:r>
              <a:rPr lang="ru-RU" dirty="0" err="1" smtClean="0"/>
              <a:t>Академія</a:t>
            </a:r>
            <a:r>
              <a:rPr lang="ru-RU" dirty="0" smtClean="0"/>
              <a:t> наук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428604"/>
            <a:ext cx="6143668" cy="6215106"/>
          </a:xfrm>
        </p:spPr>
        <p:txBody>
          <a:bodyPr>
            <a:normAutofit fontScale="92500" lnSpcReduction="10000"/>
          </a:bodyPr>
          <a:lstStyle/>
          <a:p>
            <a:pPr marL="6350" indent="-6350">
              <a:buNone/>
            </a:pPr>
            <a:endParaRPr lang="ru-RU" dirty="0" smtClean="0"/>
          </a:p>
          <a:p>
            <a:pPr marL="6350" indent="-6350">
              <a:buNone/>
            </a:pPr>
            <a:r>
              <a:rPr lang="ru-RU" dirty="0" smtClean="0"/>
              <a:t>26 </a:t>
            </a:r>
            <a:r>
              <a:rPr lang="ru-RU" dirty="0" err="1" smtClean="0"/>
              <a:t>вересня</a:t>
            </a:r>
            <a:r>
              <a:rPr lang="ru-RU" dirty="0" smtClean="0"/>
              <a:t> 1955 року </a:t>
            </a:r>
            <a:r>
              <a:rPr lang="ru-RU" dirty="0" err="1" smtClean="0"/>
              <a:t>дендрозаповідник</a:t>
            </a:r>
            <a:r>
              <a:rPr lang="ru-RU" dirty="0" smtClean="0"/>
              <a:t> «</a:t>
            </a:r>
            <a:r>
              <a:rPr lang="ru-RU" dirty="0" err="1" smtClean="0"/>
              <a:t>Софіївка</a:t>
            </a:r>
            <a:r>
              <a:rPr lang="ru-RU" dirty="0" smtClean="0"/>
              <a:t>» на </a:t>
            </a:r>
            <a:r>
              <a:rPr lang="ru-RU" dirty="0" err="1" smtClean="0"/>
              <a:t>підставі</a:t>
            </a:r>
            <a:r>
              <a:rPr lang="ru-RU" dirty="0" smtClean="0"/>
              <a:t> Постанови Ради </a:t>
            </a:r>
            <a:r>
              <a:rPr lang="ru-RU" dirty="0" err="1" smtClean="0"/>
              <a:t>Міністрів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smtClean="0"/>
              <a:t>переводиться </a:t>
            </a:r>
            <a:r>
              <a:rPr lang="ru-RU" dirty="0" smtClean="0"/>
              <a:t>в систему </a:t>
            </a:r>
            <a:r>
              <a:rPr lang="ru-RU" dirty="0" err="1" smtClean="0"/>
              <a:t>Академії</a:t>
            </a:r>
            <a:r>
              <a:rPr lang="ru-RU" dirty="0" smtClean="0"/>
              <a:t> наук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підпорядковується</a:t>
            </a:r>
            <a:r>
              <a:rPr lang="ru-RU" dirty="0" smtClean="0"/>
              <a:t> в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науковій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Центральному </a:t>
            </a:r>
            <a:r>
              <a:rPr lang="ru-RU" dirty="0" err="1" smtClean="0"/>
              <a:t>республіканському</a:t>
            </a:r>
            <a:r>
              <a:rPr lang="ru-RU" dirty="0" smtClean="0"/>
              <a:t> </a:t>
            </a:r>
            <a:r>
              <a:rPr lang="ru-RU" dirty="0" err="1" smtClean="0"/>
              <a:t>ботанічному</a:t>
            </a:r>
            <a:r>
              <a:rPr lang="ru-RU" dirty="0" smtClean="0"/>
              <a:t> саду АН </a:t>
            </a:r>
            <a:r>
              <a:rPr lang="ru-RU" dirty="0" err="1" smtClean="0"/>
              <a:t>України</a:t>
            </a:r>
            <a:r>
              <a:rPr lang="ru-RU" dirty="0" smtClean="0"/>
              <a:t>. В </a:t>
            </a:r>
            <a:r>
              <a:rPr lang="ru-RU" dirty="0" err="1" smtClean="0"/>
              <a:t>підпорядкуванні</a:t>
            </a:r>
            <a:endParaRPr lang="ru-RU" dirty="0" smtClean="0"/>
          </a:p>
          <a:p>
            <a:pPr marL="6350" indent="-6350">
              <a:buNone/>
            </a:pPr>
            <a:r>
              <a:rPr lang="ru-RU" dirty="0" smtClean="0"/>
              <a:t>В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проводяться</a:t>
            </a:r>
            <a:r>
              <a:rPr lang="ru-RU" dirty="0" smtClean="0"/>
              <a:t> </a:t>
            </a:r>
            <a:r>
              <a:rPr lang="ru-RU" dirty="0" err="1" smtClean="0"/>
              <a:t>значні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реставрації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r>
              <a:rPr lang="ru-RU" dirty="0" smtClean="0"/>
              <a:t> парку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їхнього</a:t>
            </a:r>
            <a:r>
              <a:rPr lang="ru-RU" dirty="0" smtClean="0"/>
              <a:t> </a:t>
            </a:r>
            <a:r>
              <a:rPr lang="ru-RU" dirty="0" err="1" smtClean="0"/>
              <a:t>відновлення</a:t>
            </a:r>
            <a:r>
              <a:rPr lang="ru-RU" dirty="0" smtClean="0"/>
              <a:t>, </a:t>
            </a:r>
            <a:r>
              <a:rPr lang="ru-RU" dirty="0" err="1" smtClean="0"/>
              <a:t>розширення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парку</a:t>
            </a:r>
            <a:r>
              <a:rPr lang="ru-RU" dirty="0" smtClean="0"/>
              <a:t>. </a:t>
            </a:r>
          </a:p>
          <a:p>
            <a:pPr marL="6350" indent="-6350">
              <a:buNone/>
            </a:pPr>
            <a:r>
              <a:rPr lang="ru-RU" dirty="0" smtClean="0"/>
              <a:t>В 1972 </a:t>
            </a:r>
            <a:r>
              <a:rPr lang="ru-RU" dirty="0" err="1" smtClean="0"/>
              <a:t>році</a:t>
            </a:r>
            <a:r>
              <a:rPr lang="ru-RU" dirty="0" smtClean="0"/>
              <a:t> до «</a:t>
            </a:r>
            <a:r>
              <a:rPr lang="ru-RU" dirty="0" err="1" smtClean="0"/>
              <a:t>Софіївки</a:t>
            </a:r>
            <a:r>
              <a:rPr lang="ru-RU" dirty="0" smtClean="0"/>
              <a:t>» </a:t>
            </a:r>
            <a:r>
              <a:rPr lang="ru-RU" dirty="0" err="1" smtClean="0"/>
              <a:t>приєднують</a:t>
            </a:r>
            <a:r>
              <a:rPr lang="ru-RU" dirty="0" smtClean="0"/>
              <a:t> </a:t>
            </a:r>
            <a:r>
              <a:rPr lang="ru-RU" dirty="0" err="1" smtClean="0"/>
              <a:t>територію</a:t>
            </a:r>
            <a:r>
              <a:rPr lang="ru-RU" dirty="0" smtClean="0"/>
              <a:t> </a:t>
            </a:r>
            <a:r>
              <a:rPr lang="ru-RU" dirty="0" err="1" smtClean="0"/>
              <a:t>площею</a:t>
            </a:r>
            <a:r>
              <a:rPr lang="ru-RU" dirty="0" smtClean="0"/>
              <a:t> 5,1 га, яка </a:t>
            </a:r>
            <a:r>
              <a:rPr lang="ru-RU" dirty="0" err="1" smtClean="0"/>
              <a:t>раніше</a:t>
            </a:r>
            <a:r>
              <a:rPr lang="ru-RU" dirty="0" smtClean="0"/>
              <a:t> належала </a:t>
            </a:r>
            <a:r>
              <a:rPr lang="ru-RU" dirty="0" err="1" smtClean="0"/>
              <a:t>військовій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. </a:t>
            </a:r>
            <a:r>
              <a:rPr lang="ru-RU" dirty="0" smtClean="0"/>
              <a:t>Проводиться </a:t>
            </a:r>
            <a:r>
              <a:rPr lang="ru-RU" dirty="0" err="1" smtClean="0"/>
              <a:t>капітальний</a:t>
            </a:r>
            <a:r>
              <a:rPr lang="ru-RU" dirty="0" smtClean="0"/>
              <a:t> ремонт </a:t>
            </a:r>
            <a:r>
              <a:rPr lang="ru-RU" dirty="0" err="1" smtClean="0"/>
              <a:t>Рожевого</a:t>
            </a:r>
            <a:r>
              <a:rPr lang="ru-RU" dirty="0" smtClean="0"/>
              <a:t> </a:t>
            </a:r>
            <a:r>
              <a:rPr lang="ru-RU" dirty="0" err="1" smtClean="0"/>
              <a:t>павільйону</a:t>
            </a:r>
            <a:r>
              <a:rPr lang="ru-RU" dirty="0" smtClean="0"/>
              <a:t>. На </a:t>
            </a:r>
            <a:r>
              <a:rPr lang="ru-RU" dirty="0" err="1" smtClean="0"/>
              <a:t>Головній</a:t>
            </a:r>
            <a:r>
              <a:rPr lang="ru-RU" dirty="0" smtClean="0"/>
              <a:t> </a:t>
            </a:r>
            <a:r>
              <a:rPr lang="ru-RU" dirty="0" err="1" smtClean="0"/>
              <a:t>алеї</a:t>
            </a:r>
            <a:r>
              <a:rPr lang="ru-RU" dirty="0" smtClean="0"/>
              <a:t> за проектом Є. </a:t>
            </a:r>
            <a:r>
              <a:rPr lang="ru-RU" dirty="0" err="1" smtClean="0"/>
              <a:t>Лопушинської</a:t>
            </a:r>
            <a:r>
              <a:rPr lang="ru-RU" dirty="0" smtClean="0"/>
              <a:t> </a:t>
            </a:r>
            <a:r>
              <a:rPr lang="ru-RU" dirty="0" err="1" smtClean="0"/>
              <a:t>будується</a:t>
            </a:r>
            <a:r>
              <a:rPr lang="ru-RU" dirty="0" smtClean="0"/>
              <a:t> в 1974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джерело</a:t>
            </a:r>
            <a:r>
              <a:rPr lang="ru-RU" dirty="0" smtClean="0"/>
              <a:t> «</a:t>
            </a:r>
            <a:r>
              <a:rPr lang="ru-RU" dirty="0" err="1" smtClean="0"/>
              <a:t>Срібні</a:t>
            </a:r>
            <a:r>
              <a:rPr lang="ru-RU" dirty="0" smtClean="0"/>
              <a:t> </a:t>
            </a:r>
            <a:r>
              <a:rPr lang="ru-RU" dirty="0" err="1" smtClean="0"/>
              <a:t>струмки</a:t>
            </a:r>
            <a:r>
              <a:rPr lang="ru-RU" dirty="0" smtClean="0"/>
              <a:t>».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85728"/>
            <a:ext cx="23812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6681782" cy="1142984"/>
          </a:xfrm>
        </p:spPr>
        <p:txBody>
          <a:bodyPr/>
          <a:lstStyle/>
          <a:p>
            <a:r>
              <a:rPr lang="ru-RU" dirty="0" err="1" smtClean="0"/>
              <a:t>Відновлення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142984"/>
            <a:ext cx="5500726" cy="5500726"/>
          </a:xfrm>
        </p:spPr>
        <p:txBody>
          <a:bodyPr>
            <a:normAutofit fontScale="70000" lnSpcReduction="20000"/>
          </a:bodyPr>
          <a:lstStyle/>
          <a:p>
            <a:pPr marL="273050" indent="-6350">
              <a:buNone/>
            </a:pPr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 smtClean="0"/>
              <a:t>реставраційні</a:t>
            </a:r>
            <a:r>
              <a:rPr lang="ru-RU" dirty="0" smtClean="0"/>
              <a:t>, </a:t>
            </a:r>
            <a:r>
              <a:rPr lang="ru-RU" dirty="0" err="1" smtClean="0"/>
              <a:t>ремонтні</a:t>
            </a:r>
            <a:r>
              <a:rPr lang="ru-RU" dirty="0" smtClean="0"/>
              <a:t> та </a:t>
            </a:r>
            <a:r>
              <a:rPr lang="ru-RU" dirty="0" err="1" smtClean="0"/>
              <a:t>відновлювальні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в «</a:t>
            </a:r>
            <a:r>
              <a:rPr lang="ru-RU" dirty="0" err="1" smtClean="0"/>
              <a:t>Софіївці</a:t>
            </a:r>
            <a:r>
              <a:rPr lang="ru-RU" dirty="0" smtClean="0"/>
              <a:t>» </a:t>
            </a:r>
            <a:r>
              <a:rPr lang="ru-RU" dirty="0" err="1" smtClean="0"/>
              <a:t>було</a:t>
            </a:r>
            <a:r>
              <a:rPr lang="ru-RU" dirty="0" smtClean="0"/>
              <a:t> проведено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стихійного</a:t>
            </a:r>
            <a:r>
              <a:rPr lang="ru-RU" dirty="0" smtClean="0"/>
              <a:t> лиха в 1980 </a:t>
            </a:r>
            <a:r>
              <a:rPr lang="ru-RU" dirty="0" err="1" smtClean="0"/>
              <a:t>році</a:t>
            </a:r>
            <a:r>
              <a:rPr lang="ru-RU" dirty="0" smtClean="0"/>
              <a:t>, коли за </a:t>
            </a:r>
            <a:r>
              <a:rPr lang="ru-RU" dirty="0" err="1" smtClean="0"/>
              <a:t>чотири</a:t>
            </a:r>
            <a:r>
              <a:rPr lang="ru-RU" dirty="0" smtClean="0"/>
              <a:t> </a:t>
            </a:r>
            <a:r>
              <a:rPr lang="ru-RU" dirty="0" err="1" smtClean="0"/>
              <a:t>місяці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реставровано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п'ятдесяти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r>
              <a:rPr lang="ru-RU" dirty="0" smtClean="0"/>
              <a:t>. За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1980 по 1993 </a:t>
            </a:r>
            <a:r>
              <a:rPr lang="ru-RU" dirty="0" err="1" smtClean="0"/>
              <a:t>рік</a:t>
            </a:r>
            <a:r>
              <a:rPr lang="ru-RU" dirty="0" smtClean="0"/>
              <a:t> за проектом Є. </a:t>
            </a:r>
            <a:r>
              <a:rPr lang="ru-RU" dirty="0" err="1" smtClean="0"/>
              <a:t>Лопушинської</a:t>
            </a:r>
            <a:r>
              <a:rPr lang="ru-RU" dirty="0" smtClean="0"/>
              <a:t> </a:t>
            </a:r>
            <a:r>
              <a:rPr lang="ru-RU" dirty="0" err="1" smtClean="0"/>
              <a:t>упорядковано</a:t>
            </a:r>
            <a:r>
              <a:rPr lang="ru-RU" dirty="0" smtClean="0"/>
              <a:t> </a:t>
            </a:r>
            <a:r>
              <a:rPr lang="ru-RU" dirty="0" err="1" smtClean="0"/>
              <a:t>Ахеронтійське</a:t>
            </a:r>
            <a:r>
              <a:rPr lang="ru-RU" dirty="0" smtClean="0"/>
              <a:t> озеро, </a:t>
            </a:r>
            <a:r>
              <a:rPr lang="ru-RU" dirty="0" err="1" smtClean="0"/>
              <a:t>збудовано</a:t>
            </a:r>
            <a:r>
              <a:rPr lang="ru-RU" dirty="0" smtClean="0"/>
              <a:t> </a:t>
            </a:r>
            <a:r>
              <a:rPr lang="ru-RU" dirty="0" err="1" smtClean="0"/>
              <a:t>альтанку</a:t>
            </a:r>
            <a:r>
              <a:rPr lang="ru-RU" dirty="0" smtClean="0"/>
              <a:t> Грибок. </a:t>
            </a:r>
            <a:endParaRPr lang="ru-RU" dirty="0" smtClean="0"/>
          </a:p>
          <a:p>
            <a:pPr marL="273050" indent="-6350">
              <a:buNone/>
            </a:pPr>
            <a:r>
              <a:rPr lang="ru-RU" dirty="0" err="1" smtClean="0"/>
              <a:t>Із</a:t>
            </a:r>
            <a:r>
              <a:rPr lang="ru-RU" dirty="0" smtClean="0"/>
              <a:t> 1991 року парку </a:t>
            </a:r>
            <a:r>
              <a:rPr lang="ru-RU" dirty="0" err="1" smtClean="0"/>
              <a:t>надається</a:t>
            </a:r>
            <a:r>
              <a:rPr lang="ru-RU" dirty="0" smtClean="0"/>
              <a:t> статус </a:t>
            </a:r>
            <a:r>
              <a:rPr lang="ru-RU" dirty="0" err="1" smtClean="0"/>
              <a:t>самостійної</a:t>
            </a:r>
            <a:r>
              <a:rPr lang="ru-RU" dirty="0" smtClean="0"/>
              <a:t> </a:t>
            </a:r>
            <a:r>
              <a:rPr lang="ru-RU" dirty="0" err="1" smtClean="0"/>
              <a:t>науково-дослідної</a:t>
            </a:r>
            <a:r>
              <a:rPr lang="ru-RU" dirty="0" smtClean="0"/>
              <a:t> установи НАН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</a:p>
          <a:p>
            <a:pPr marL="273050" indent="-6350">
              <a:buNone/>
            </a:pPr>
            <a:endParaRPr lang="ru-RU" dirty="0" smtClean="0"/>
          </a:p>
          <a:p>
            <a:pPr marL="273050" indent="-6350">
              <a:buNone/>
            </a:pPr>
            <a:r>
              <a:rPr lang="ru-RU" dirty="0" smtClean="0"/>
              <a:t>У 1995 </a:t>
            </a:r>
            <a:r>
              <a:rPr lang="ru-RU" dirty="0" err="1" smtClean="0"/>
              <a:t>році</a:t>
            </a:r>
            <a:r>
              <a:rPr lang="ru-RU" dirty="0" smtClean="0"/>
              <a:t> «</a:t>
            </a:r>
            <a:r>
              <a:rPr lang="ru-RU" dirty="0" err="1" smtClean="0"/>
              <a:t>Софіївка</a:t>
            </a:r>
            <a:r>
              <a:rPr lang="ru-RU" dirty="0" smtClean="0"/>
              <a:t>» брала участь в </a:t>
            </a:r>
            <a:r>
              <a:rPr lang="ru-RU" dirty="0" err="1" smtClean="0"/>
              <a:t>міжнародній</a:t>
            </a:r>
            <a:r>
              <a:rPr lang="ru-RU" dirty="0" smtClean="0"/>
              <a:t> </a:t>
            </a:r>
            <a:r>
              <a:rPr lang="ru-RU" dirty="0" err="1" smtClean="0"/>
              <a:t>конференції</a:t>
            </a:r>
            <a:r>
              <a:rPr lang="ru-RU" dirty="0" smtClean="0"/>
              <a:t> «</a:t>
            </a:r>
            <a:r>
              <a:rPr lang="ru-RU" dirty="0" err="1" smtClean="0"/>
              <a:t>Європа</a:t>
            </a:r>
            <a:r>
              <a:rPr lang="ru-RU" dirty="0" smtClean="0"/>
              <a:t> </a:t>
            </a:r>
            <a:r>
              <a:rPr lang="ru-RU" dirty="0" err="1" smtClean="0"/>
              <a:t>Ностра</a:t>
            </a:r>
            <a:r>
              <a:rPr lang="ru-RU" dirty="0" smtClean="0"/>
              <a:t>»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отримала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відзнаки</a:t>
            </a:r>
            <a:r>
              <a:rPr lang="ru-RU" dirty="0" smtClean="0"/>
              <a:t>: медаль, диплом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барельєфну</a:t>
            </a:r>
            <a:r>
              <a:rPr lang="ru-RU" dirty="0" smtClean="0"/>
              <a:t> </a:t>
            </a:r>
            <a:r>
              <a:rPr lang="ru-RU" dirty="0" err="1" smtClean="0"/>
              <a:t>дошку</a:t>
            </a:r>
            <a:r>
              <a:rPr lang="ru-RU" dirty="0" smtClean="0"/>
              <a:t> за </a:t>
            </a:r>
            <a:r>
              <a:rPr lang="ru-RU" dirty="0" err="1" smtClean="0"/>
              <a:t>відновлення</a:t>
            </a:r>
            <a:r>
              <a:rPr lang="ru-RU" dirty="0" smtClean="0"/>
              <a:t> парку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стихійного</a:t>
            </a:r>
            <a:r>
              <a:rPr lang="ru-RU" dirty="0" smtClean="0"/>
              <a:t> лиха 1980 року, а </a:t>
            </a:r>
            <a:r>
              <a:rPr lang="ru-RU" dirty="0" err="1" smtClean="0"/>
              <a:t>також</a:t>
            </a:r>
            <a:r>
              <a:rPr lang="ru-RU" dirty="0" smtClean="0"/>
              <a:t> за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пам'яток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та </a:t>
            </a:r>
            <a:r>
              <a:rPr lang="ru-RU" dirty="0" err="1" smtClean="0"/>
              <a:t>культури</a:t>
            </a:r>
            <a:r>
              <a:rPr lang="ru-RU" dirty="0" smtClean="0"/>
              <a:t>.</a:t>
            </a:r>
          </a:p>
          <a:p>
            <a:pPr marL="273050" indent="-6350">
              <a:buNone/>
            </a:pPr>
            <a:r>
              <a:rPr lang="ru-RU" dirty="0" smtClean="0"/>
              <a:t>28 лютого 2004 року Указом Президента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дендрологічному</a:t>
            </a:r>
            <a:r>
              <a:rPr lang="ru-RU" dirty="0" smtClean="0"/>
              <a:t> </a:t>
            </a:r>
            <a:r>
              <a:rPr lang="ru-RU" dirty="0" smtClean="0"/>
              <a:t>парку </a:t>
            </a:r>
            <a:r>
              <a:rPr lang="ru-RU" dirty="0" err="1" smtClean="0"/>
              <a:t>надано</a:t>
            </a:r>
            <a:r>
              <a:rPr lang="ru-RU" dirty="0" smtClean="0"/>
              <a:t> статус </a:t>
            </a:r>
            <a:r>
              <a:rPr lang="ru-RU" dirty="0" err="1" smtClean="0"/>
              <a:t>національної</a:t>
            </a:r>
            <a:r>
              <a:rPr lang="ru-RU" dirty="0" smtClean="0"/>
              <a:t> установи,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став </a:t>
            </a:r>
            <a:r>
              <a:rPr lang="ru-RU" dirty="0" err="1" smtClean="0"/>
              <a:t>іменуватися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дендрологічний</a:t>
            </a:r>
            <a:r>
              <a:rPr lang="ru-RU" dirty="0" smtClean="0"/>
              <a:t> парк «</a:t>
            </a:r>
            <a:r>
              <a:rPr lang="ru-RU" dirty="0" err="1" smtClean="0"/>
              <a:t>Софіївка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571744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57166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929322" y="2143117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Альтанка</a:t>
            </a:r>
            <a:r>
              <a:rPr lang="ru-RU" dirty="0" smtClean="0"/>
              <a:t> «Грибок»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000760" y="442913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Ахеронтійське</a:t>
            </a:r>
            <a:r>
              <a:rPr lang="ru-RU" dirty="0" smtClean="0"/>
              <a:t> озеро</a:t>
            </a:r>
            <a:endParaRPr lang="ru-RU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15008" y="5072074"/>
            <a:ext cx="285750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467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Фонтан "</a:t>
            </a:r>
            <a:r>
              <a:rPr lang="ru-RU" dirty="0" err="1" smtClean="0"/>
              <a:t>Змія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600200"/>
            <a:ext cx="4357718" cy="5114948"/>
          </a:xfrm>
        </p:spPr>
        <p:txBody>
          <a:bodyPr>
            <a:normAutofit fontScale="92500" lnSpcReduction="10000"/>
          </a:bodyPr>
          <a:lstStyle/>
          <a:p>
            <a:pPr marL="6350" indent="-6350">
              <a:buNone/>
            </a:pPr>
            <a:r>
              <a:rPr lang="ru-RU" dirty="0" smtClean="0"/>
              <a:t>Фонтан </a:t>
            </a:r>
            <a:r>
              <a:rPr lang="ru-RU" dirty="0" smtClean="0"/>
              <a:t>"</a:t>
            </a:r>
            <a:r>
              <a:rPr lang="ru-RU" dirty="0" err="1" smtClean="0"/>
              <a:t>Змія</a:t>
            </a:r>
            <a:r>
              <a:rPr lang="ru-RU" dirty="0" smtClean="0"/>
              <a:t>" - </a:t>
            </a:r>
            <a:r>
              <a:rPr lang="ru-RU" dirty="0" err="1" smtClean="0"/>
              <a:t>посеред</a:t>
            </a:r>
            <a:r>
              <a:rPr lang="ru-RU" dirty="0" smtClean="0"/>
              <a:t> </a:t>
            </a:r>
            <a:r>
              <a:rPr lang="ru-RU" dirty="0" err="1" smtClean="0"/>
              <a:t>просторої</a:t>
            </a:r>
            <a:r>
              <a:rPr lang="ru-RU" dirty="0" smtClean="0"/>
              <a:t> </a:t>
            </a:r>
            <a:r>
              <a:rPr lang="ru-RU" dirty="0" err="1" smtClean="0"/>
              <a:t>дзеркальної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Нижнього</a:t>
            </a:r>
            <a:r>
              <a:rPr lang="ru-RU" dirty="0" smtClean="0"/>
              <a:t> ставу </a:t>
            </a:r>
            <a:r>
              <a:rPr lang="ru-RU" dirty="0" err="1" smtClean="0"/>
              <a:t>з</a:t>
            </a:r>
            <a:r>
              <a:rPr lang="ru-RU" dirty="0" smtClean="0"/>
              <a:t> широко </a:t>
            </a:r>
            <a:r>
              <a:rPr lang="ru-RU" dirty="0" err="1" smtClean="0"/>
              <a:t>роззявленої</a:t>
            </a:r>
            <a:r>
              <a:rPr lang="ru-RU" dirty="0" smtClean="0"/>
              <a:t> </a:t>
            </a:r>
            <a:r>
              <a:rPr lang="ru-RU" dirty="0" err="1" smtClean="0"/>
              <a:t>пащі</a:t>
            </a:r>
            <a:r>
              <a:rPr lang="ru-RU" dirty="0" smtClean="0"/>
              <a:t> </a:t>
            </a:r>
            <a:r>
              <a:rPr lang="ru-RU" dirty="0" err="1" smtClean="0"/>
              <a:t>змії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звивається</a:t>
            </a:r>
            <a:r>
              <a:rPr lang="ru-RU" dirty="0" smtClean="0"/>
              <a:t> на </a:t>
            </a:r>
            <a:r>
              <a:rPr lang="ru-RU" dirty="0" err="1" smtClean="0"/>
              <a:t>камені</a:t>
            </a:r>
            <a:r>
              <a:rPr lang="ru-RU" dirty="0" smtClean="0"/>
              <a:t>, </a:t>
            </a:r>
            <a:r>
              <a:rPr lang="ru-RU" dirty="0" err="1" smtClean="0"/>
              <a:t>стрімко</a:t>
            </a:r>
            <a:r>
              <a:rPr lang="ru-RU" dirty="0" smtClean="0"/>
              <a:t> </a:t>
            </a:r>
            <a:r>
              <a:rPr lang="ru-RU" dirty="0" err="1" smtClean="0"/>
              <a:t>б'ється</a:t>
            </a:r>
            <a:r>
              <a:rPr lang="ru-RU" dirty="0" smtClean="0"/>
              <a:t> 12-16-метровий </a:t>
            </a:r>
            <a:r>
              <a:rPr lang="ru-RU" dirty="0" err="1" smtClean="0"/>
              <a:t>стовп</a:t>
            </a:r>
            <a:r>
              <a:rPr lang="ru-RU" dirty="0" smtClean="0"/>
              <a:t> води. Вода </a:t>
            </a:r>
            <a:r>
              <a:rPr lang="ru-RU" dirty="0" err="1" smtClean="0"/>
              <a:t>надходить</a:t>
            </a:r>
            <a:r>
              <a:rPr lang="ru-RU" dirty="0" smtClean="0"/>
              <a:t> до фонтану по </a:t>
            </a:r>
            <a:r>
              <a:rPr lang="ru-RU" dirty="0" err="1" smtClean="0"/>
              <a:t>самопливному</a:t>
            </a:r>
            <a:r>
              <a:rPr lang="ru-RU" dirty="0" smtClean="0"/>
              <a:t> </a:t>
            </a:r>
            <a:r>
              <a:rPr lang="ru-RU" dirty="0" err="1" smtClean="0"/>
              <a:t>підземному</a:t>
            </a:r>
            <a:r>
              <a:rPr lang="ru-RU" dirty="0" smtClean="0"/>
              <a:t> </a:t>
            </a:r>
            <a:r>
              <a:rPr lang="ru-RU" dirty="0" err="1" smtClean="0"/>
              <a:t>водогону</a:t>
            </a:r>
            <a:r>
              <a:rPr lang="ru-RU" dirty="0" smtClean="0"/>
              <a:t>, </a:t>
            </a:r>
            <a:r>
              <a:rPr lang="ru-RU" dirty="0" err="1" smtClean="0"/>
              <a:t>викладеному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гранітного</a:t>
            </a:r>
            <a:r>
              <a:rPr lang="ru-RU" dirty="0" smtClean="0"/>
              <a:t> тесаного </a:t>
            </a:r>
            <a:r>
              <a:rPr lang="ru-RU" dirty="0" err="1" smtClean="0"/>
              <a:t>каменю</a:t>
            </a:r>
            <a:r>
              <a:rPr lang="ru-RU" dirty="0" smtClean="0"/>
              <a:t> </a:t>
            </a:r>
            <a:r>
              <a:rPr lang="ru-RU" dirty="0" err="1" smtClean="0"/>
              <a:t>вздовж</a:t>
            </a:r>
            <a:r>
              <a:rPr lang="ru-RU" dirty="0" smtClean="0"/>
              <a:t> дороги, яка </a:t>
            </a:r>
            <a:r>
              <a:rPr lang="ru-RU" dirty="0" err="1" smtClean="0"/>
              <a:t>веде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академії</a:t>
            </a:r>
            <a:r>
              <a:rPr lang="ru-RU" dirty="0" smtClean="0"/>
              <a:t> та </a:t>
            </a:r>
            <a:r>
              <a:rPr lang="ru-RU" dirty="0" err="1" smtClean="0"/>
              <a:t>оранжереї</a:t>
            </a:r>
            <a:r>
              <a:rPr lang="ru-RU" dirty="0" smtClean="0"/>
              <a:t> до </a:t>
            </a:r>
            <a:r>
              <a:rPr lang="ru-RU" dirty="0" err="1" smtClean="0"/>
              <a:t>павільйону</a:t>
            </a:r>
            <a:r>
              <a:rPr lang="ru-RU" dirty="0" smtClean="0"/>
              <a:t> </a:t>
            </a:r>
            <a:r>
              <a:rPr lang="ru-RU" dirty="0" err="1" smtClean="0"/>
              <a:t>Флори</a:t>
            </a:r>
            <a:r>
              <a:rPr lang="ru-RU" dirty="0" smtClean="0"/>
              <a:t>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42918"/>
            <a:ext cx="4286281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Аспект">
      <a:dk1>
        <a:sysClr val="windowText" lastClr="000000"/>
      </a:dk1>
      <a:lt1>
        <a:sysClr val="window" lastClr="F4F4F4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111</TotalTime>
  <Words>1259</Words>
  <Application>Microsoft Office PowerPoint</Application>
  <PresentationFormat>Экран (4:3)</PresentationFormat>
  <Paragraphs>76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Эркер</vt:lpstr>
      <vt:lpstr>Слайд 1</vt:lpstr>
      <vt:lpstr>Історія заснування</vt:lpstr>
      <vt:lpstr>Заснування </vt:lpstr>
      <vt:lpstr>Царицин сад </vt:lpstr>
      <vt:lpstr>Училище садівництва </vt:lpstr>
      <vt:lpstr>Державний заповідник </vt:lpstr>
      <vt:lpstr>Академія наук </vt:lpstr>
      <vt:lpstr>Відновлення</vt:lpstr>
      <vt:lpstr>Фонтан "Змія"</vt:lpstr>
      <vt:lpstr>підземна річка Ахеронт</vt:lpstr>
      <vt:lpstr>Острів Анти-Цирцеї, або острів Кохання.</vt:lpstr>
      <vt:lpstr>Грот Каліпсо</vt:lpstr>
      <vt:lpstr>Темпейська долина</vt:lpstr>
      <vt:lpstr>старий дуб</vt:lpstr>
      <vt:lpstr>Англійський парк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Customer</cp:lastModifiedBy>
  <cp:revision>13</cp:revision>
  <dcterms:modified xsi:type="dcterms:W3CDTF">2014-03-07T20:45:57Z</dcterms:modified>
</cp:coreProperties>
</file>