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18A8-B093-43CD-A3C3-2F1804965BD2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3A33-6A56-452D-AB2C-C3AAB3F5B4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785794"/>
            <a:ext cx="2845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Таїланд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</a:rPr>
              <a:t>Літочислення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Таїланді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відрізняється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світового</a:t>
            </a:r>
            <a:r>
              <a:rPr lang="ru-RU" sz="2000" dirty="0">
                <a:solidFill>
                  <a:schemeClr val="bg1"/>
                </a:solidFill>
              </a:rPr>
              <a:t>. Зараз там 2555 </a:t>
            </a:r>
            <a:r>
              <a:rPr lang="ru-RU" sz="2000" dirty="0" err="1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bg1"/>
                </a:solidFill>
              </a:rPr>
              <a:t>П'яних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вулицях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Таїланду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зазвичай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зустрінеш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Тайці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майже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ніколи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напиваються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напідпитку</a:t>
            </a:r>
            <a:r>
              <a:rPr lang="ru-RU" sz="2000" dirty="0">
                <a:solidFill>
                  <a:schemeClr val="bg1"/>
                </a:solidFill>
              </a:rPr>
              <a:t>, то </a:t>
            </a:r>
            <a:r>
              <a:rPr lang="ru-RU" sz="2000" dirty="0" err="1">
                <a:solidFill>
                  <a:schemeClr val="bg1"/>
                </a:solidFill>
              </a:rPr>
              <a:t>поводяться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спокійно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буянять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Звичайний</a:t>
            </a:r>
            <a:r>
              <a:rPr lang="ru-RU" sz="2000" dirty="0">
                <a:solidFill>
                  <a:schemeClr val="bg1"/>
                </a:solidFill>
              </a:rPr>
              <a:t> стан </a:t>
            </a:r>
            <a:r>
              <a:rPr lang="ru-RU" sz="2000" dirty="0" err="1">
                <a:solidFill>
                  <a:schemeClr val="bg1"/>
                </a:solidFill>
              </a:rPr>
              <a:t>п'яного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тайця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 err="1">
                <a:solidFill>
                  <a:schemeClr val="bg1"/>
                </a:solidFill>
              </a:rPr>
              <a:t>сидіти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усміхатися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dirty="0" err="1">
                <a:solidFill>
                  <a:schemeClr val="bg1"/>
                </a:solidFill>
              </a:rPr>
              <a:t>Тайський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міліціонер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виряджений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денді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користується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глибокою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повагою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місцевих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жителів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м'яко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кажучи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безмежні</a:t>
            </a:r>
            <a:r>
              <a:rPr lang="ru-RU" sz="2000" dirty="0">
                <a:solidFill>
                  <a:schemeClr val="bg1"/>
                </a:solidFill>
              </a:rPr>
              <a:t> права. </a:t>
            </a:r>
            <a:r>
              <a:rPr lang="ru-RU" sz="2000" dirty="0" err="1">
                <a:solidFill>
                  <a:schemeClr val="bg1"/>
                </a:solidFill>
              </a:rPr>
              <a:t>Він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побити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будь-якого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неслухняного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громадянина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</a:rPr>
              <a:t>Розмовляти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цій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країні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підвищених</a:t>
            </a:r>
            <a:r>
              <a:rPr lang="ru-RU" sz="2000" dirty="0">
                <a:solidFill>
                  <a:schemeClr val="bg1"/>
                </a:solidFill>
              </a:rPr>
              <a:t> тонах - негоже. А на </a:t>
            </a:r>
            <a:r>
              <a:rPr lang="ru-RU" sz="2000" dirty="0" err="1">
                <a:solidFill>
                  <a:schemeClr val="bg1"/>
                </a:solidFill>
              </a:rPr>
              <a:t>усміхнену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людину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зовсім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дивляться</a:t>
            </a:r>
            <a:r>
              <a:rPr lang="ru-RU" sz="2000" dirty="0">
                <a:solidFill>
                  <a:schemeClr val="bg1"/>
                </a:solidFill>
              </a:rPr>
              <a:t>, як на дурника, </a:t>
            </a:r>
            <a:r>
              <a:rPr lang="ru-RU" sz="2000" dirty="0" err="1">
                <a:solidFill>
                  <a:schemeClr val="bg1"/>
                </a:solidFill>
              </a:rPr>
              <a:t>усмішка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відповідь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Таїланді</a:t>
            </a:r>
            <a:r>
              <a:rPr lang="ru-RU" sz="2000" dirty="0">
                <a:solidFill>
                  <a:schemeClr val="bg1"/>
                </a:solidFill>
              </a:rPr>
              <a:t> - норма. </a:t>
            </a:r>
            <a:r>
              <a:rPr lang="ru-RU" sz="2000" dirty="0" err="1">
                <a:solidFill>
                  <a:schemeClr val="bg1"/>
                </a:solidFill>
              </a:rPr>
              <a:t>Саме</a:t>
            </a:r>
            <a:r>
              <a:rPr lang="ru-RU" sz="2000" dirty="0">
                <a:solidFill>
                  <a:schemeClr val="bg1"/>
                </a:solidFill>
              </a:rPr>
              <a:t> тому </a:t>
            </a:r>
            <a:r>
              <a:rPr lang="ru-RU" sz="2000" dirty="0" err="1">
                <a:solidFill>
                  <a:schemeClr val="bg1"/>
                </a:solidFill>
              </a:rPr>
              <a:t>цю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країну</a:t>
            </a:r>
            <a:r>
              <a:rPr lang="ru-RU" sz="2000" dirty="0">
                <a:solidFill>
                  <a:schemeClr val="bg1"/>
                </a:solidFill>
              </a:rPr>
              <a:t> часто </a:t>
            </a:r>
            <a:r>
              <a:rPr lang="ru-RU" sz="2000" dirty="0" err="1">
                <a:solidFill>
                  <a:schemeClr val="bg1"/>
                </a:solidFill>
              </a:rPr>
              <a:t>називають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усмішок</a:t>
            </a:r>
            <a:r>
              <a:rPr lang="ru-RU" sz="2000" dirty="0">
                <a:solidFill>
                  <a:schemeClr val="bg1"/>
                </a:solidFill>
              </a:rPr>
              <a:t>.  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</a:rPr>
              <a:t>Тайці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люблять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їздити</a:t>
            </a:r>
            <a:r>
              <a:rPr lang="ru-RU" sz="2000" dirty="0" smtClean="0">
                <a:solidFill>
                  <a:schemeClr val="bg1"/>
                </a:solidFill>
              </a:rPr>
              <a:t>, а не </a:t>
            </a:r>
            <a:r>
              <a:rPr lang="ru-RU" sz="2000" dirty="0" err="1" smtClean="0">
                <a:solidFill>
                  <a:schemeClr val="bg1"/>
                </a:solidFill>
              </a:rPr>
              <a:t>пересуватися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пішки</a:t>
            </a:r>
            <a:r>
              <a:rPr lang="ru-RU" sz="2000" dirty="0" smtClean="0">
                <a:solidFill>
                  <a:schemeClr val="bg1"/>
                </a:solidFill>
              </a:rPr>
              <a:t>. А </a:t>
            </a:r>
            <a:r>
              <a:rPr lang="ru-RU" sz="2000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dirty="0" smtClean="0">
                <a:solidFill>
                  <a:schemeClr val="bg1"/>
                </a:solidFill>
              </a:rPr>
              <a:t> вони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в машинах, </a:t>
            </a:r>
            <a:r>
              <a:rPr lang="ru-RU" sz="2000" dirty="0" err="1" smtClean="0">
                <a:solidFill>
                  <a:schemeClr val="bg1"/>
                </a:solidFill>
              </a:rPr>
              <a:t>тук-туках</a:t>
            </a:r>
            <a:r>
              <a:rPr lang="ru-RU" sz="2000" dirty="0" smtClean="0">
                <a:solidFill>
                  <a:schemeClr val="bg1"/>
                </a:solidFill>
              </a:rPr>
              <a:t> (вид </a:t>
            </a:r>
            <a:r>
              <a:rPr lang="ru-RU" sz="2000" dirty="0" err="1" smtClean="0">
                <a:solidFill>
                  <a:schemeClr val="bg1"/>
                </a:solidFill>
              </a:rPr>
              <a:t>мотобайка</a:t>
            </a:r>
            <a:r>
              <a:rPr lang="ru-RU" sz="2000" dirty="0" smtClean="0">
                <a:solidFill>
                  <a:schemeClr val="bg1"/>
                </a:solidFill>
              </a:rPr>
              <a:t>), автобусах, метро, скутерах, </a:t>
            </a:r>
            <a:r>
              <a:rPr lang="ru-RU" sz="2000" dirty="0" err="1" smtClean="0">
                <a:solidFill>
                  <a:schemeClr val="bg1"/>
                </a:solidFill>
              </a:rPr>
              <a:t>скай-трейнах</a:t>
            </a:r>
            <a:r>
              <a:rPr lang="ru-RU" sz="2000" dirty="0" smtClean="0">
                <a:solidFill>
                  <a:schemeClr val="bg1"/>
                </a:solidFill>
              </a:rPr>
              <a:t>, катерах, </a:t>
            </a:r>
            <a:r>
              <a:rPr lang="ru-RU" sz="2000" dirty="0" err="1" smtClean="0">
                <a:solidFill>
                  <a:schemeClr val="bg1"/>
                </a:solidFill>
              </a:rPr>
              <a:t>човнах</a:t>
            </a:r>
            <a:r>
              <a:rPr lang="ru-RU" sz="2000" dirty="0" smtClean="0">
                <a:solidFill>
                  <a:schemeClr val="bg1"/>
                </a:solidFill>
              </a:rPr>
              <a:t>, а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саморобних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візках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Як </a:t>
            </a:r>
            <a:r>
              <a:rPr lang="ru-RU" sz="2000" dirty="0" err="1" smtClean="0">
                <a:solidFill>
                  <a:schemeClr val="bg1"/>
                </a:solidFill>
              </a:rPr>
              <a:t>зазначено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Книзі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рекордів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Гіннесса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тайський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алфавіт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другий</a:t>
            </a:r>
            <a:r>
              <a:rPr lang="ru-RU" sz="2000" dirty="0" smtClean="0">
                <a:solidFill>
                  <a:schemeClr val="bg1"/>
                </a:solidFill>
              </a:rPr>
              <a:t> за величиною в </a:t>
            </a:r>
            <a:r>
              <a:rPr lang="ru-RU" sz="2000" dirty="0" err="1" smtClean="0">
                <a:solidFill>
                  <a:schemeClr val="bg1"/>
                </a:solidFill>
              </a:rPr>
              <a:t>світі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поступається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кхмерському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Тайська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загальна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всього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000" dirty="0" smtClean="0">
                <a:solidFill>
                  <a:schemeClr val="bg1"/>
                </a:solidFill>
              </a:rPr>
              <a:t>,  </a:t>
            </a:r>
            <a:r>
              <a:rPr lang="ru-RU" sz="2000" dirty="0" err="1" smtClean="0">
                <a:solidFill>
                  <a:schemeClr val="bg1"/>
                </a:solidFill>
              </a:rPr>
              <a:t>однак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східних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провінціях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існує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ісаанський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діалект</a:t>
            </a:r>
            <a:r>
              <a:rPr lang="ru-RU" sz="2000" dirty="0" smtClean="0">
                <a:solidFill>
                  <a:schemeClr val="bg1"/>
                </a:solidFill>
              </a:rPr>
              <a:t>, схожий на </a:t>
            </a:r>
            <a:r>
              <a:rPr lang="ru-RU" sz="2000" dirty="0" err="1" smtClean="0">
                <a:solidFill>
                  <a:schemeClr val="bg1"/>
                </a:solidFill>
              </a:rPr>
              <a:t>лаоську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мову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uk-UA" sz="2000" dirty="0" smtClean="0"/>
          </a:p>
          <a:p>
            <a:pPr marL="514350" indent="-514350"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0"/>
            <a:ext cx="55007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 цікавих фактів</a:t>
            </a:r>
          </a:p>
          <a:p>
            <a:pPr algn="ctr"/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uk-U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 Таїланд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8992" cy="2571744"/>
          </a:xfrm>
          <a:prstGeom prst="rect">
            <a:avLst/>
          </a:prstGeom>
        </p:spPr>
      </p:pic>
      <p:pic>
        <p:nvPicPr>
          <p:cNvPr id="6" name="Рисунок 5" descr="abc-pos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-142900"/>
            <a:ext cx="3105150" cy="4429125"/>
          </a:xfrm>
          <a:prstGeom prst="rect">
            <a:avLst/>
          </a:prstGeom>
        </p:spPr>
      </p:pic>
      <p:pic>
        <p:nvPicPr>
          <p:cNvPr id="8" name="Рисунок 7" descr="IMG_7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7158" y="4077868"/>
            <a:ext cx="3706842" cy="2780132"/>
          </a:xfrm>
          <a:prstGeom prst="rect">
            <a:avLst/>
          </a:prstGeom>
        </p:spPr>
      </p:pic>
      <p:pic>
        <p:nvPicPr>
          <p:cNvPr id="9" name="Рисунок 8" descr="moto-tax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0"/>
            <a:ext cx="2786082" cy="2892556"/>
          </a:xfrm>
          <a:prstGeom prst="rect">
            <a:avLst/>
          </a:prstGeom>
        </p:spPr>
      </p:pic>
      <p:pic>
        <p:nvPicPr>
          <p:cNvPr id="10" name="Рисунок 9" descr="fbwkthwngmnvkkq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00372"/>
            <a:ext cx="560717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тайці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вивчають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англійську</a:t>
            </a:r>
            <a:r>
              <a:rPr lang="ru-RU" dirty="0">
                <a:solidFill>
                  <a:schemeClr val="bg1"/>
                </a:solidFill>
              </a:rPr>
              <a:t> в школах,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часто </a:t>
            </a:r>
            <a:r>
              <a:rPr lang="ru-RU" dirty="0" err="1">
                <a:solidFill>
                  <a:schemeClr val="bg1"/>
                </a:solidFill>
              </a:rPr>
              <a:t>соромляться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використовувати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часто в </a:t>
            </a:r>
            <a:r>
              <a:rPr lang="ru-RU" dirty="0" err="1">
                <a:solidFill>
                  <a:schemeClr val="bg1"/>
                </a:solidFill>
              </a:rPr>
              <a:t>найбільш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несподіваних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місцях</a:t>
            </a:r>
            <a:r>
              <a:rPr lang="ru-RU" dirty="0">
                <a:solidFill>
                  <a:schemeClr val="bg1"/>
                </a:solidFill>
              </a:rPr>
              <a:t> можете </a:t>
            </a:r>
            <a:r>
              <a:rPr lang="ru-RU" dirty="0" err="1">
                <a:solidFill>
                  <a:schemeClr val="bg1"/>
                </a:solidFill>
              </a:rPr>
              <a:t>зустріти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тайця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прекрасно </a:t>
            </a:r>
            <a:r>
              <a:rPr lang="ru-RU" dirty="0" err="1">
                <a:solidFill>
                  <a:schemeClr val="bg1"/>
                </a:solidFill>
              </a:rPr>
              <a:t>володіє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англійською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російською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8.Приблизно </a:t>
            </a:r>
            <a:r>
              <a:rPr lang="ru-RU" dirty="0">
                <a:solidFill>
                  <a:schemeClr val="bg1"/>
                </a:solidFill>
              </a:rPr>
              <a:t>6000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тому рис як </a:t>
            </a:r>
            <a:r>
              <a:rPr lang="ru-RU" dirty="0" err="1">
                <a:solidFill>
                  <a:schemeClr val="bg1"/>
                </a:solidFill>
              </a:rPr>
              <a:t>культурну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рослину</a:t>
            </a:r>
            <a:r>
              <a:rPr lang="ru-RU" dirty="0">
                <a:solidFill>
                  <a:schemeClr val="bg1"/>
                </a:solidFill>
              </a:rPr>
              <a:t>  </a:t>
            </a:r>
            <a:r>
              <a:rPr lang="ru-RU" dirty="0" err="1">
                <a:solidFill>
                  <a:schemeClr val="bg1"/>
                </a:solidFill>
              </a:rPr>
              <a:t>вивели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Таїланді</a:t>
            </a:r>
            <a:r>
              <a:rPr lang="ru-RU" dirty="0">
                <a:solidFill>
                  <a:schemeClr val="bg1"/>
                </a:solidFill>
              </a:rPr>
              <a:t>. І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найбільшим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експортером</a:t>
            </a:r>
            <a:r>
              <a:rPr lang="ru-RU" dirty="0">
                <a:solidFill>
                  <a:schemeClr val="bg1"/>
                </a:solidFill>
              </a:rPr>
              <a:t> рису  в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9.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відміну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Камбоджі</a:t>
            </a:r>
            <a:r>
              <a:rPr lang="ru-RU" dirty="0">
                <a:solidFill>
                  <a:schemeClr val="bg1"/>
                </a:solidFill>
              </a:rPr>
              <a:t>, Лаосу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 </a:t>
            </a:r>
            <a:r>
              <a:rPr lang="ru-RU" dirty="0" err="1">
                <a:solidFill>
                  <a:schemeClr val="bg1"/>
                </a:solidFill>
              </a:rPr>
              <a:t>В'єтнаму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Таїланд</a:t>
            </a:r>
            <a:r>
              <a:rPr lang="ru-RU" dirty="0">
                <a:solidFill>
                  <a:schemeClr val="bg1"/>
                </a:solidFill>
              </a:rPr>
              <a:t> не входить до списку </a:t>
            </a:r>
            <a:r>
              <a:rPr lang="ru-RU" dirty="0" err="1">
                <a:solidFill>
                  <a:schemeClr val="bg1"/>
                </a:solidFill>
              </a:rPr>
              <a:t>найбідніших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Азії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10.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далеко за межами </a:t>
            </a:r>
            <a:r>
              <a:rPr lang="ru-RU" dirty="0" err="1">
                <a:solidFill>
                  <a:schemeClr val="bg1"/>
                </a:solidFill>
              </a:rPr>
              <a:t>столиці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нормальне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явище</a:t>
            </a:r>
            <a:r>
              <a:rPr lang="ru-RU" dirty="0">
                <a:solidFill>
                  <a:schemeClr val="bg1"/>
                </a:solidFill>
              </a:rPr>
              <a:t>, коли дороги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3 </a:t>
            </a:r>
            <a:r>
              <a:rPr lang="ru-RU" dirty="0" err="1">
                <a:solidFill>
                  <a:schemeClr val="bg1"/>
                </a:solidFill>
              </a:rPr>
              <a:t>смуги</a:t>
            </a:r>
            <a:r>
              <a:rPr lang="ru-RU" dirty="0">
                <a:solidFill>
                  <a:schemeClr val="bg1"/>
                </a:solidFill>
              </a:rPr>
              <a:t> в один </a:t>
            </a:r>
            <a:r>
              <a:rPr lang="ru-RU" dirty="0" err="1">
                <a:solidFill>
                  <a:schemeClr val="bg1"/>
                </a:solidFill>
              </a:rPr>
              <a:t>бік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розвороти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мостів</a:t>
            </a:r>
            <a:r>
              <a:rPr lang="ru-RU" dirty="0">
                <a:solidFill>
                  <a:schemeClr val="bg1"/>
                </a:solidFill>
              </a:rPr>
              <a:t> над дорогами, </a:t>
            </a:r>
            <a:r>
              <a:rPr lang="ru-RU" dirty="0" err="1">
                <a:solidFill>
                  <a:schemeClr val="bg1"/>
                </a:solidFill>
              </a:rPr>
              <a:t>пішохідні</a:t>
            </a:r>
            <a:r>
              <a:rPr lang="ru-RU" dirty="0">
                <a:solidFill>
                  <a:schemeClr val="bg1"/>
                </a:solidFill>
              </a:rPr>
              <a:t> мости, </a:t>
            </a:r>
            <a:r>
              <a:rPr lang="ru-RU" dirty="0" err="1">
                <a:solidFill>
                  <a:schemeClr val="bg1"/>
                </a:solidFill>
              </a:rPr>
              <a:t>тунелі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багаторівневі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роз'їзди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11.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Тайці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люблять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короля.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жителів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як божество. Тут </a:t>
            </a:r>
            <a:r>
              <a:rPr lang="ru-RU" dirty="0" err="1">
                <a:solidFill>
                  <a:schemeClr val="bg1"/>
                </a:solidFill>
              </a:rPr>
              <a:t>краще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ображати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сім'ю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монархів</a:t>
            </a:r>
            <a:r>
              <a:rPr lang="ru-RU" dirty="0">
                <a:solidFill>
                  <a:schemeClr val="bg1"/>
                </a:solidFill>
              </a:rPr>
              <a:t>, а то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надовго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потрапити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ґрати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12.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Величність</a:t>
            </a:r>
            <a:r>
              <a:rPr lang="ru-RU" dirty="0">
                <a:solidFill>
                  <a:schemeClr val="bg1"/>
                </a:solidFill>
              </a:rPr>
              <a:t> Король </a:t>
            </a:r>
            <a:r>
              <a:rPr lang="ru-RU" dirty="0" err="1">
                <a:solidFill>
                  <a:schemeClr val="bg1"/>
                </a:solidFill>
              </a:rPr>
              <a:t>Таїланду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єдиний</a:t>
            </a:r>
            <a:r>
              <a:rPr lang="ru-RU" dirty="0">
                <a:solidFill>
                  <a:schemeClr val="bg1"/>
                </a:solidFill>
              </a:rPr>
              <a:t> монарх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американське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громадянство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занесений до Книги </a:t>
            </a:r>
            <a:r>
              <a:rPr lang="ru-RU" dirty="0" err="1">
                <a:solidFill>
                  <a:schemeClr val="bg1"/>
                </a:solidFill>
              </a:rPr>
              <a:t>рекордів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Гіннесса</a:t>
            </a:r>
            <a:r>
              <a:rPr lang="ru-RU" dirty="0">
                <a:solidFill>
                  <a:schemeClr val="bg1"/>
                </a:solidFill>
              </a:rPr>
              <a:t> як король,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найдовше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перебуває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владі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13.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аїланд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"землею </a:t>
            </a:r>
            <a:r>
              <a:rPr lang="ru-RU" dirty="0" err="1">
                <a:solidFill>
                  <a:schemeClr val="bg1"/>
                </a:solidFill>
              </a:rPr>
              <a:t>білого</a:t>
            </a:r>
            <a:r>
              <a:rPr lang="ru-RU" dirty="0">
                <a:solidFill>
                  <a:schemeClr val="bg1"/>
                </a:solidFill>
              </a:rPr>
              <a:t> слона". </a:t>
            </a:r>
            <a:r>
              <a:rPr lang="ru-RU" dirty="0" err="1">
                <a:solidFill>
                  <a:schemeClr val="bg1"/>
                </a:solidFill>
              </a:rPr>
              <a:t>Тайські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правителі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білого</a:t>
            </a:r>
            <a:r>
              <a:rPr lang="ru-RU" dirty="0">
                <a:solidFill>
                  <a:schemeClr val="bg1"/>
                </a:solidFill>
              </a:rPr>
              <a:t> слона.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користуються</a:t>
            </a:r>
            <a:r>
              <a:rPr lang="ru-RU" dirty="0">
                <a:solidFill>
                  <a:schemeClr val="bg1"/>
                </a:solidFill>
              </a:rPr>
              <a:t> великою </a:t>
            </a:r>
            <a:r>
              <a:rPr lang="ru-RU" dirty="0" err="1">
                <a:solidFill>
                  <a:schemeClr val="bg1"/>
                </a:solidFill>
              </a:rPr>
              <a:t>повагою</a:t>
            </a:r>
            <a:r>
              <a:rPr lang="ru-RU" dirty="0">
                <a:solidFill>
                  <a:schemeClr val="bg1"/>
                </a:solidFill>
              </a:rPr>
              <a:t>. Вони </a:t>
            </a:r>
            <a:r>
              <a:rPr lang="ru-RU" dirty="0" err="1">
                <a:solidFill>
                  <a:schemeClr val="bg1"/>
                </a:solidFill>
              </a:rPr>
              <a:t>вважаються</a:t>
            </a:r>
            <a:r>
              <a:rPr lang="ru-RU" dirty="0">
                <a:solidFill>
                  <a:schemeClr val="bg1"/>
                </a:solidFill>
              </a:rPr>
              <a:t> символом миру та </a:t>
            </a:r>
            <a:r>
              <a:rPr lang="ru-RU" dirty="0" err="1">
                <a:solidFill>
                  <a:schemeClr val="bg1"/>
                </a:solidFill>
              </a:rPr>
              <a:t>процвітання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14.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варто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торкатися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тайця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зокрема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того,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тайці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люблять</a:t>
            </a:r>
            <a:r>
              <a:rPr lang="ru-RU" dirty="0">
                <a:solidFill>
                  <a:schemeClr val="bg1"/>
                </a:solidFill>
              </a:rPr>
              <a:t>, вони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вірять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душа, яка для них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надсвященною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голові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lcvorupixowdhn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45" y="214290"/>
            <a:ext cx="3963955" cy="3044826"/>
          </a:xfrm>
          <a:prstGeom prst="rect">
            <a:avLst/>
          </a:prstGeom>
        </p:spPr>
      </p:pic>
      <p:pic>
        <p:nvPicPr>
          <p:cNvPr id="5" name="Рисунок 4" descr="rtr2uuz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8285" cy="3786214"/>
          </a:xfrm>
          <a:prstGeom prst="rect">
            <a:avLst/>
          </a:prstGeom>
        </p:spPr>
      </p:pic>
      <p:pic>
        <p:nvPicPr>
          <p:cNvPr id="6" name="Рисунок 5" descr="ind bud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357562"/>
            <a:ext cx="4429124" cy="3500438"/>
          </a:xfrm>
          <a:prstGeom prst="rect">
            <a:avLst/>
          </a:prstGeom>
        </p:spPr>
      </p:pic>
      <p:pic>
        <p:nvPicPr>
          <p:cNvPr id="8" name="Рисунок 7" descr="geo_slon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510682"/>
            <a:ext cx="3500462" cy="33473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15.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Таїланді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нараховується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приблизно</a:t>
            </a:r>
            <a:r>
              <a:rPr lang="ru-RU" sz="2400" dirty="0">
                <a:solidFill>
                  <a:schemeClr val="bg1"/>
                </a:solidFill>
              </a:rPr>
              <a:t> 32 700 </a:t>
            </a:r>
            <a:r>
              <a:rPr lang="ru-RU" sz="2400" dirty="0" err="1">
                <a:solidFill>
                  <a:schemeClr val="bg1"/>
                </a:solidFill>
              </a:rPr>
              <a:t>буддійських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храмів</a:t>
            </a:r>
            <a:r>
              <a:rPr lang="ru-RU" sz="2400" dirty="0">
                <a:solidFill>
                  <a:schemeClr val="bg1"/>
                </a:solidFill>
              </a:rPr>
              <a:t>, де </a:t>
            </a:r>
            <a:r>
              <a:rPr lang="ru-RU" sz="2400" dirty="0" err="1">
                <a:solidFill>
                  <a:schemeClr val="bg1"/>
                </a:solidFill>
              </a:rPr>
              <a:t>проживають</a:t>
            </a:r>
            <a:r>
              <a:rPr lang="ru-RU" sz="2400" dirty="0">
                <a:solidFill>
                  <a:schemeClr val="bg1"/>
                </a:solidFill>
              </a:rPr>
              <a:t> 370 000 </a:t>
            </a:r>
            <a:r>
              <a:rPr lang="ru-RU" sz="2400" dirty="0" err="1">
                <a:solidFill>
                  <a:schemeClr val="bg1"/>
                </a:solidFill>
              </a:rPr>
              <a:t>монахів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16.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Офіційна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столиці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Таїланду</a:t>
            </a:r>
            <a:r>
              <a:rPr lang="ru-RU" sz="2400" dirty="0">
                <a:solidFill>
                  <a:schemeClr val="bg1"/>
                </a:solidFill>
              </a:rPr>
              <a:t> - Бангкок - занесена в Книгу </a:t>
            </a:r>
            <a:r>
              <a:rPr lang="ru-RU" sz="2400" dirty="0" err="1">
                <a:solidFill>
                  <a:schemeClr val="bg1"/>
                </a:solidFill>
              </a:rPr>
              <a:t>рекордів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Гіннесса</a:t>
            </a:r>
            <a:r>
              <a:rPr lang="ru-RU" sz="2400" dirty="0">
                <a:solidFill>
                  <a:schemeClr val="bg1"/>
                </a:solidFill>
              </a:rPr>
              <a:t> як </a:t>
            </a:r>
            <a:r>
              <a:rPr lang="ru-RU" sz="2400" dirty="0" err="1">
                <a:solidFill>
                  <a:schemeClr val="bg1"/>
                </a:solidFill>
              </a:rPr>
              <a:t>найдовша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міста</a:t>
            </a:r>
            <a:r>
              <a:rPr lang="ru-RU" sz="2400" dirty="0">
                <a:solidFill>
                  <a:schemeClr val="bg1"/>
                </a:solidFill>
              </a:rPr>
              <a:t>. Вона </a:t>
            </a:r>
            <a:r>
              <a:rPr lang="ru-RU" sz="2400" dirty="0" err="1">
                <a:solidFill>
                  <a:schemeClr val="bg1"/>
                </a:solidFill>
              </a:rPr>
              <a:t>перекладається</a:t>
            </a:r>
            <a:r>
              <a:rPr lang="ru-RU" sz="2400" dirty="0">
                <a:solidFill>
                  <a:schemeClr val="bg1"/>
                </a:solidFill>
              </a:rPr>
              <a:t> як  "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ангелів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велике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вічний</a:t>
            </a:r>
            <a:r>
              <a:rPr lang="ru-RU" sz="2400" dirty="0">
                <a:solidFill>
                  <a:schemeClr val="bg1"/>
                </a:solidFill>
              </a:rPr>
              <a:t> скарб, </a:t>
            </a:r>
            <a:r>
              <a:rPr lang="ru-RU" sz="2400" dirty="0" err="1">
                <a:solidFill>
                  <a:schemeClr val="bg1"/>
                </a:solidFill>
              </a:rPr>
              <a:t>неприступне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 Бога </a:t>
            </a:r>
            <a:r>
              <a:rPr lang="ru-RU" sz="2400" dirty="0" err="1">
                <a:solidFill>
                  <a:schemeClr val="bg1"/>
                </a:solidFill>
              </a:rPr>
              <a:t>Індри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велична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столиця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обдарована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дев'ятьма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дорогоцінними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каменями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щасливе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сповнений</a:t>
            </a:r>
            <a:r>
              <a:rPr lang="ru-RU" sz="2400" dirty="0">
                <a:solidFill>
                  <a:schemeClr val="bg1"/>
                </a:solidFill>
              </a:rPr>
              <a:t> достатку </a:t>
            </a:r>
            <a:r>
              <a:rPr lang="ru-RU" sz="2400" dirty="0" err="1">
                <a:solidFill>
                  <a:schemeClr val="bg1"/>
                </a:solidFill>
              </a:rPr>
              <a:t>грандіозний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Королівський</a:t>
            </a:r>
            <a:r>
              <a:rPr lang="ru-RU" sz="2400" dirty="0">
                <a:solidFill>
                  <a:schemeClr val="bg1"/>
                </a:solidFill>
              </a:rPr>
              <a:t> Палац,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нагадує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божественний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дім</a:t>
            </a:r>
            <a:r>
              <a:rPr lang="ru-RU" sz="2400" dirty="0">
                <a:solidFill>
                  <a:schemeClr val="bg1"/>
                </a:solidFill>
              </a:rPr>
              <a:t>, де </a:t>
            </a:r>
            <a:r>
              <a:rPr lang="ru-RU" sz="2400" dirty="0" err="1">
                <a:solidFill>
                  <a:schemeClr val="bg1"/>
                </a:solidFill>
              </a:rPr>
              <a:t>царює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перевтілений</a:t>
            </a:r>
            <a:r>
              <a:rPr lang="ru-RU" sz="2400" dirty="0">
                <a:solidFill>
                  <a:schemeClr val="bg1"/>
                </a:solidFill>
              </a:rPr>
              <a:t> бог,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подароване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Індрою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побудоване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Вішнукарном</a:t>
            </a:r>
            <a:r>
              <a:rPr lang="ru-RU" sz="2400" dirty="0" smtClean="0">
                <a:solidFill>
                  <a:schemeClr val="bg1"/>
                </a:solidFill>
              </a:rPr>
              <a:t>".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17.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Міанг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Боран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Стародавнє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місто</a:t>
            </a:r>
            <a:r>
              <a:rPr lang="ru-RU" sz="2400" dirty="0">
                <a:solidFill>
                  <a:schemeClr val="bg1"/>
                </a:solidFill>
              </a:rPr>
              <a:t>) в </a:t>
            </a:r>
            <a:r>
              <a:rPr lang="ru-RU" sz="2400" dirty="0" err="1">
                <a:solidFill>
                  <a:schemeClr val="bg1"/>
                </a:solidFill>
              </a:rPr>
              <a:t>Самут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Пракані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Таїланді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найбільшим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світі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музеєм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відкритим</a:t>
            </a:r>
            <a:r>
              <a:rPr lang="ru-RU" sz="2400" dirty="0">
                <a:solidFill>
                  <a:schemeClr val="bg1"/>
                </a:solidFill>
              </a:rPr>
              <a:t> небом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18.</a:t>
            </a:r>
            <a:r>
              <a:rPr lang="ru-RU" sz="2400" dirty="0">
                <a:solidFill>
                  <a:schemeClr val="bg1"/>
                </a:solidFill>
              </a:rPr>
              <a:t>  </a:t>
            </a:r>
            <a:r>
              <a:rPr lang="ru-RU" sz="2400" dirty="0" err="1">
                <a:solidFill>
                  <a:schemeClr val="bg1"/>
                </a:solidFill>
              </a:rPr>
              <a:t>Більшість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тайців</a:t>
            </a:r>
            <a:r>
              <a:rPr lang="ru-RU" sz="2400" dirty="0">
                <a:solidFill>
                  <a:schemeClr val="bg1"/>
                </a:solidFill>
              </a:rPr>
              <a:t> до 1913 року не </a:t>
            </a:r>
            <a:r>
              <a:rPr lang="ru-RU" sz="2400" dirty="0" err="1">
                <a:solidFill>
                  <a:schemeClr val="bg1"/>
                </a:solidFill>
              </a:rPr>
              <a:t>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прізвищ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імена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19.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Вітатися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тайською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sawatdee</a:t>
            </a:r>
            <a:r>
              <a:rPr lang="ru-RU" sz="2400" dirty="0">
                <a:solidFill>
                  <a:schemeClr val="bg1"/>
                </a:solidFill>
              </a:rPr>
              <a:t> почали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в роки </a:t>
            </a:r>
            <a:r>
              <a:rPr lang="ru-RU" sz="2400" dirty="0" err="1">
                <a:solidFill>
                  <a:schemeClr val="bg1"/>
                </a:solidFill>
              </a:rPr>
              <a:t>Другої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війни</a:t>
            </a:r>
            <a:r>
              <a:rPr lang="ru-RU" sz="2400" dirty="0">
                <a:solidFill>
                  <a:schemeClr val="bg1"/>
                </a:solidFill>
              </a:rPr>
              <a:t>. До </a:t>
            </a:r>
            <a:r>
              <a:rPr lang="ru-RU" sz="2400" dirty="0" err="1">
                <a:solidFill>
                  <a:schemeClr val="bg1"/>
                </a:solidFill>
              </a:rPr>
              <a:t>цього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зустрічали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одне</a:t>
            </a:r>
            <a:r>
              <a:rPr lang="ru-RU" sz="2400" dirty="0">
                <a:solidFill>
                  <a:schemeClr val="bg1"/>
                </a:solidFill>
              </a:rPr>
              <a:t> одного </a:t>
            </a:r>
            <a:r>
              <a:rPr lang="ru-RU" sz="2400" dirty="0" err="1">
                <a:solidFill>
                  <a:schemeClr val="bg1"/>
                </a:solidFill>
              </a:rPr>
              <a:t>запитанням</a:t>
            </a:r>
            <a:r>
              <a:rPr lang="ru-RU" sz="2400" dirty="0">
                <a:solidFill>
                  <a:schemeClr val="bg1"/>
                </a:solidFill>
              </a:rPr>
              <a:t>: "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поїли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</a:t>
            </a:r>
            <a:r>
              <a:rPr lang="ru-RU" sz="2400" dirty="0" smtClean="0">
                <a:solidFill>
                  <a:schemeClr val="bg1"/>
                </a:solidFill>
              </a:rPr>
              <a:t>?«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20.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Таїланд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єдина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країна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Південно-Східній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Азії</a:t>
            </a:r>
            <a:r>
              <a:rPr lang="ru-RU" sz="2400" dirty="0">
                <a:solidFill>
                  <a:schemeClr val="bg1"/>
                </a:solidFill>
              </a:rPr>
              <a:t>, яка </a:t>
            </a:r>
            <a:r>
              <a:rPr lang="ru-RU" sz="2400" dirty="0" err="1">
                <a:solidFill>
                  <a:schemeClr val="bg1"/>
                </a:solidFill>
              </a:rPr>
              <a:t>ніколи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була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нічиєю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колонією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vqmuapcdwhjeu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1322" cy="4065992"/>
          </a:xfrm>
          <a:prstGeom prst="rect">
            <a:avLst/>
          </a:prstGeom>
        </p:spPr>
      </p:pic>
      <p:pic>
        <p:nvPicPr>
          <p:cNvPr id="6" name="Рисунок 5" descr="jxeixgqyjbyvduy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375429"/>
            <a:ext cx="3714744" cy="3482572"/>
          </a:xfrm>
          <a:prstGeom prst="rect">
            <a:avLst/>
          </a:prstGeom>
        </p:spPr>
      </p:pic>
      <p:pic>
        <p:nvPicPr>
          <p:cNvPr id="7" name="Рисунок 6" descr="Tai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0"/>
            <a:ext cx="3714744" cy="3357562"/>
          </a:xfrm>
          <a:prstGeom prst="rect">
            <a:avLst/>
          </a:prstGeom>
        </p:spPr>
      </p:pic>
      <p:pic>
        <p:nvPicPr>
          <p:cNvPr id="8" name="Рисунок 7" descr="tourisme-responsable-thailan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042507"/>
            <a:ext cx="4214810" cy="28154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Дякую за увагу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Королівство Таїланд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h-TH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ราชอาณาจักรไทย</a:t>
            </a:r>
            <a:br>
              <a:rPr lang="th-TH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Ратча Анчак Тай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Flag_of_Thai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3174" cy="1785926"/>
          </a:xfrm>
          <a:prstGeom prst="rect">
            <a:avLst/>
          </a:prstGeom>
        </p:spPr>
      </p:pic>
      <p:pic>
        <p:nvPicPr>
          <p:cNvPr id="7" name="Рисунок 6" descr="Gerb_Thai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"/>
            <a:ext cx="1643074" cy="1905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428868"/>
            <a:ext cx="3496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Столиця - Бангкок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28934"/>
            <a:ext cx="4666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Офіційна мова - тайська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1876"/>
            <a:ext cx="8404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Державний устрій – Конституційна монархія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28802"/>
            <a:ext cx="4017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Площа -</a:t>
            </a:r>
            <a:r>
              <a:rPr lang="ru-RU" sz="3200" dirty="0"/>
              <a:t>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514,000 км²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143380"/>
            <a:ext cx="4621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Населення -</a:t>
            </a:r>
            <a:r>
              <a:rPr lang="ru-RU" sz="3200" dirty="0"/>
              <a:t>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62.828, 706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14884"/>
            <a:ext cx="25506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Валюта – бат</a:t>
            </a:r>
          </a:p>
          <a:p>
            <a:pPr algn="ctr"/>
            <a:endParaRPr lang="uk-UA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6" name="Рисунок 15" descr="b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357694"/>
            <a:ext cx="2191931" cy="13888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5780782"/>
            <a:ext cx="68580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Девіз:</a:t>
            </a:r>
            <a:r>
              <a:rPr lang="th-TH" sz="3200" dirty="0"/>
              <a:t>  </a:t>
            </a:r>
            <a:r>
              <a:rPr lang="th-TH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ชาติ ศาสนา พระมหากษัตริย์</a:t>
            </a:r>
            <a:r>
              <a:rPr lang="th-TH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th-TH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th-TH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Нація, Віра, Король"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214950"/>
            <a:ext cx="5460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 членом ООН, АСЕАН, АТЕК.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Королівство Таїланд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- </a:t>
            </a:r>
            <a:r>
              <a:rPr lang="ru-RU" sz="3600" dirty="0" smtClean="0">
                <a:solidFill>
                  <a:schemeClr val="bg1"/>
                </a:solidFill>
              </a:rPr>
              <a:t>країна </a:t>
            </a:r>
            <a:r>
              <a:rPr lang="ru-RU" sz="3600" dirty="0">
                <a:solidFill>
                  <a:schemeClr val="bg1"/>
                </a:solidFill>
              </a:rPr>
              <a:t>в Південно-Східній Азії, розташована на півостровах Індокитай і Малакка, межує на сході з Лаосом і Камбоджею, півдні з Малайзією, на заході з </a:t>
            </a:r>
            <a:r>
              <a:rPr lang="ru-RU" sz="3600" dirty="0" smtClean="0">
                <a:solidFill>
                  <a:schemeClr val="bg1"/>
                </a:solidFill>
              </a:rPr>
              <a:t>М'янмою. </a:t>
            </a:r>
            <a:r>
              <a:rPr lang="ru-RU" sz="3600" dirty="0">
                <a:solidFill>
                  <a:schemeClr val="bg1"/>
                </a:solidFill>
              </a:rPr>
              <a:t>Загальна протяжність берегової лінії близько 2400 км. Південне узбережжя країни омивається Сіамською затокою, </a:t>
            </a:r>
            <a:r>
              <a:rPr lang="ru-RU" sz="3600" dirty="0" smtClean="0">
                <a:solidFill>
                  <a:schemeClr val="bg1"/>
                </a:solidFill>
              </a:rPr>
              <a:t>південно-західне</a:t>
            </a:r>
            <a:r>
              <a:rPr lang="ru-RU" sz="3600" dirty="0">
                <a:solidFill>
                  <a:schemeClr val="bg1"/>
                </a:solidFill>
              </a:rPr>
              <a:t> — Андаманським морем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0"/>
            <a:ext cx="5715040" cy="6858000"/>
          </a:xfrm>
        </p:spPr>
        <p:txBody>
          <a:bodyPr numCol="2">
            <a:normAutofit lnSpcReduction="1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особливостями рельєфу Таїланд прийнято поділяти на п'ять географічних районів: Північне нагір'я, Центральна рівнина, Північно-Східне плато, південний схід і півострівний Південний район. Найбільші ріки — Менам-Чао-Прая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(на Менамській рівнині)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Меконґ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(на кордоні з Лаосом). Клімат країни тропічний мусонний.</a:t>
            </a:r>
          </a:p>
          <a:p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Рисунок 3" descr="280px-Map_of_Thailand_U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3000396" cy="6418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 numCol="1"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Таїланд — аграрно-промислова країна. Місцева економіка базується на рибальстві і видобутку корисних копалин. Бл. 70% економічно активного населення зайняті в сільському господарстві. Основні галузі промисловості: гірнича (вольфрамова, олов'яна, дорогоцінні камені та ін.), металообробна, машинобудівна, нафтохімічна, харчова, електронна, текстильна, паперова, цементна. Транспорт — автомобільний, залізничний, морський, річковий. Осн. порти: Бангкок, Сонгкхла, Трат, Пхукет, Саттахіп. Міжнародний аеропорт в Бангкоку. Є регулярне авіасполучення з багатьма містами країни.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315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Експортують комп'ютери і комплектуючі, інтегральні схеми, електричні трансформатори, ювелірні вироби, готовий одяг, тканини, різноманітну продукцію з пластику, олово, плавиковий шпат, цинкову руду, сільськогосподарську продукцію (рис, каучук, тапіока, сорго, кенаф, джут), морепродукти.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Імпорт </a:t>
            </a:r>
            <a:r>
              <a:rPr lang="ru-RU" dirty="0">
                <a:solidFill>
                  <a:schemeClr val="bg1"/>
                </a:solidFill>
              </a:rPr>
              <a:t>складається в основному з машин і обладнання, споживчих товарів, нафти і нафтопродуктів.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5116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Експорт - Імпорт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Територія </a:t>
            </a:r>
            <a:r>
              <a:rPr lang="ru-RU" dirty="0">
                <a:solidFill>
                  <a:schemeClr val="bg1"/>
                </a:solidFill>
              </a:rPr>
              <a:t>Таїланду поділяється на 75 провінцій </a:t>
            </a:r>
            <a:r>
              <a:rPr lang="ru-RU" dirty="0" smtClean="0">
                <a:solidFill>
                  <a:schemeClr val="bg1"/>
                </a:solidFill>
              </a:rPr>
              <a:t>та метрополію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Бангкок.Всі </a:t>
            </a:r>
            <a:r>
              <a:rPr lang="ru-RU" dirty="0">
                <a:solidFill>
                  <a:schemeClr val="bg1"/>
                </a:solidFill>
              </a:rPr>
              <a:t>провінції поділяються на </a:t>
            </a:r>
            <a:r>
              <a:rPr lang="ru-RU" dirty="0" smtClean="0">
                <a:solidFill>
                  <a:schemeClr val="bg1"/>
                </a:solidFill>
              </a:rPr>
              <a:t>райони.Кожна </a:t>
            </a:r>
            <a:r>
              <a:rPr lang="ru-RU" dirty="0">
                <a:solidFill>
                  <a:schemeClr val="bg1"/>
                </a:solidFill>
              </a:rPr>
              <a:t>з провінцій має один головний </a:t>
            </a:r>
            <a:r>
              <a:rPr lang="ru-RU" dirty="0" smtClean="0">
                <a:solidFill>
                  <a:schemeClr val="bg1"/>
                </a:solidFill>
              </a:rPr>
              <a:t>район.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Райони </a:t>
            </a:r>
            <a:r>
              <a:rPr lang="ru-RU" dirty="0">
                <a:solidFill>
                  <a:schemeClr val="bg1"/>
                </a:solidFill>
              </a:rPr>
              <a:t>в свою чергу поділяються на </a:t>
            </a:r>
            <a:r>
              <a:rPr lang="ru-RU" dirty="0" smtClean="0">
                <a:solidFill>
                  <a:schemeClr val="bg1"/>
                </a:solidFill>
              </a:rPr>
              <a:t>субрайони. </a:t>
            </a:r>
            <a:r>
              <a:rPr lang="ru-RU" dirty="0">
                <a:solidFill>
                  <a:schemeClr val="bg1"/>
                </a:solidFill>
              </a:rPr>
              <a:t>Субрайони поділяються на </a:t>
            </a:r>
            <a:r>
              <a:rPr lang="ru-RU" dirty="0" smtClean="0">
                <a:solidFill>
                  <a:schemeClr val="bg1"/>
                </a:solidFill>
              </a:rPr>
              <a:t>поселення. </a:t>
            </a:r>
            <a:r>
              <a:rPr lang="ru-RU" dirty="0">
                <a:solidFill>
                  <a:schemeClr val="bg1"/>
                </a:solidFill>
              </a:rPr>
              <a:t>Хоча найменша адміністративна одиниця і називається поселення, але вони можуть об'єднувати кілька селищ.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Метрополія</a:t>
            </a:r>
            <a:r>
              <a:rPr lang="ru-RU" dirty="0">
                <a:solidFill>
                  <a:schemeClr val="bg1"/>
                </a:solidFill>
              </a:rPr>
              <a:t> Бангкок має дещо інший поділ. Столиця поділяється на 50 районів 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які поділяються на 154 </a:t>
            </a:r>
            <a:r>
              <a:rPr lang="ru-RU" dirty="0" smtClean="0">
                <a:solidFill>
                  <a:schemeClr val="bg1"/>
                </a:solidFill>
              </a:rPr>
              <a:t>субрайони.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Всі </a:t>
            </a:r>
            <a:r>
              <a:rPr lang="ru-RU" dirty="0">
                <a:solidFill>
                  <a:schemeClr val="bg1"/>
                </a:solidFill>
              </a:rPr>
              <a:t>провінції, мають паралельно також такі адміністративні одиниці як міські поселення. Вони поділяються на комуни 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які тотожні </a:t>
            </a:r>
            <a:r>
              <a:rPr lang="ru-RU" dirty="0" smtClean="0">
                <a:solidFill>
                  <a:schemeClr val="bg1"/>
                </a:solidFill>
              </a:rPr>
              <a:t>поселенням. </a:t>
            </a:r>
            <a:r>
              <a:rPr lang="ru-RU" dirty="0">
                <a:solidFill>
                  <a:schemeClr val="bg1"/>
                </a:solidFill>
              </a:rPr>
              <a:t>Окрім звичних міст в країні виділяються 2 королівських міста — столиця Бангкок та Паттая.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Міста</a:t>
            </a:r>
            <a:r>
              <a:rPr lang="ru-RU" dirty="0">
                <a:solidFill>
                  <a:schemeClr val="bg1"/>
                </a:solidFill>
              </a:rPr>
              <a:t> в Таїланді існують 3 рівнів:</a:t>
            </a:r>
          </a:p>
          <a:p>
            <a:r>
              <a:rPr lang="ru-RU" dirty="0">
                <a:solidFill>
                  <a:schemeClr val="bg1"/>
                </a:solidFill>
              </a:rPr>
              <a:t>міста (тхесабан-накхон) — населення понад 50 тис. осіб — 23 міста</a:t>
            </a:r>
          </a:p>
          <a:p>
            <a:r>
              <a:rPr lang="ru-RU" dirty="0">
                <a:solidFill>
                  <a:schemeClr val="bg1"/>
                </a:solidFill>
              </a:rPr>
              <a:t>містечка (тхесабан-муенг) — населення понад 10 тис. осіб — 118 містечок</a:t>
            </a:r>
          </a:p>
          <a:p>
            <a:r>
              <a:rPr lang="ru-RU" dirty="0">
                <a:solidFill>
                  <a:schemeClr val="bg1"/>
                </a:solidFill>
              </a:rPr>
              <a:t>міські селища (тхесабан-тамбон) — населення понад 5 тис. осіб — 1456 міських селищ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0"/>
            <a:ext cx="5572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Адміністративний поділ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 numCol="2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Тайланд славиться неповторною культурою, витоки якої йдуть у далеку загадкову старовину. Класичне мистецтво Тайланда найбільш яскраво представлено всім, що асоціюється з буддизмом. Найчастіше, майстри, що створювали ці шедеври, залишилися невідомими. У зв'язку з крайньою релігійністю мистецтва, найяскравішими шедеврами є храми. Їх багатоярусні дахи, незліченні зображення Будди, Нагі і майстерна робота по дереву не залишають байдужості в душі відвідувача. Головні традиційні свята в Таїланді тісно пов'язані з сезонами року. Сонгкхран (Новий рік), який знаменує початок астрономічної весни, припадає на 12-14 квітня, торжества тривають протягом трьох днів і супроводжуються обливанням один одного водою і культовими обрядами на честь Будди.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0"/>
            <a:ext cx="276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Культура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Рисунок 4" descr="songkran-thailan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83" y="4560762"/>
            <a:ext cx="3326317" cy="2297238"/>
          </a:xfrm>
          <a:prstGeom prst="rect">
            <a:avLst/>
          </a:prstGeom>
        </p:spPr>
      </p:pic>
      <p:pic>
        <p:nvPicPr>
          <p:cNvPr id="6" name="Рисунок 5" descr="1491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786058"/>
            <a:ext cx="2643206" cy="1763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0"/>
            <a:ext cx="5572132" cy="6858000"/>
          </a:xfrm>
        </p:spPr>
        <p:txBody>
          <a:bodyPr numCol="2">
            <a:normAutofit fontScale="40000" lnSpcReduction="20000"/>
          </a:bodyPr>
          <a:lstStyle/>
          <a:p>
            <a:r>
              <a:rPr lang="ru-RU" dirty="0" smtClean="0"/>
              <a:t>Тайська література спиралася на класичні джерела, серед яких особливо важливий індійський епос Рамаяна. Тайською мовою з'явилося декілька версій цього твору, яка набула популярність під назвою Рамакіян і перетворилося на сценарну основу для численних оперних і драматичних постановок. Традиційний драматичний театр в країні існує у трьох видах. Перший з них кон - театр пантоміми з акторами-чоловіками в масках; сценічна дія передається за допомогою підкреслено стилізованих рухів, танців і музики. Як правило, сюжет постановок черпається з Рамакіяна. Другий вид - Лаконії, актори грають у гримі, використовуючи жести, яким надається певний сенс, під музичний супровід. Вистави звичайно ставляться на основі поетичної драми Інао і романтичних народних сказань. Третій вид драматичного театру - рабам, балетні інтермедії між актами драматичних постановок кон і Лаконії. На півдні Таїланду поширені також театри маріонеток і т Тайська література спиралася на класичні джерела, серед яких особливо важливий індійський епос Рамаяна. Тайською мовою з'явилося декілька версій цього твору, яка набула популярність під назвою Рамакіян і перетворилося на сценарну основу для численних оперних і драматичних постановок. Традиційний драматичний театр в країні існує у трьох видах. Перший з них кон - театр пантоміми з акторами-чоловіками в масках; сценічна дія передається за допомогою підкреслено стилізованих рухів, танців і музики. Як правило, сюжет постановок черпається з Рамакіяна. Другий вид - Лаконії, актори грають у гримі, використовуючи жести, яким надається певний сенс, під музичний супровід. Вистави звичайно ставляться на основі поетичної драми Інао і романтичних народних сказань. Третій вид драматичного театру - рабам, балетні інтермедії між актами драматичних постановок кон і Лаконії. На півдні Таїланду поширені також театри маріонеток і тіней</a:t>
            </a:r>
            <a:r>
              <a:rPr lang="ru-RU" dirty="0"/>
              <a:t>.</a:t>
            </a:r>
          </a:p>
        </p:txBody>
      </p:sp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3233858" cy="414338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Рисунок 6" descr="10811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86190"/>
            <a:ext cx="2214578" cy="276406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760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 2.0 special for GeniEwgen)</dc:creator>
  <cp:lastModifiedBy>Elli 2.0 special for GeniEwgen)</cp:lastModifiedBy>
  <cp:revision>17</cp:revision>
  <dcterms:created xsi:type="dcterms:W3CDTF">2013-04-11T15:55:55Z</dcterms:created>
  <dcterms:modified xsi:type="dcterms:W3CDTF">2014-05-07T11:43:31Z</dcterms:modified>
</cp:coreProperties>
</file>