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5A7"/>
    <a:srgbClr val="E0D376"/>
    <a:srgbClr val="E8A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56C7E27-939F-47A1-AF9E-0F82E910F0D1}" type="datetimeFigureOut">
              <a:rPr lang="uk-UA" smtClean="0"/>
              <a:t>19.01.2014</a:t>
            </a:fld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6290" cy="2543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</a:t>
            </a:r>
            <a:r>
              <a:rPr lang="uk-UA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ія на тему:</a:t>
            </a:r>
            <a:r>
              <a:rPr lang="en-US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”</a:t>
            </a:r>
            <a:r>
              <a:rPr lang="uk-UA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Франція</a:t>
            </a:r>
            <a:r>
              <a:rPr lang="en-US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”</a:t>
            </a:r>
            <a:endParaRPr lang="uk-UA" sz="6000" b="1" i="1" dirty="0">
              <a:ln w="17780" cmpd="sng">
                <a:solidFill>
                  <a:srgbClr val="E8A244"/>
                </a:solidFill>
                <a:prstDash val="solid"/>
                <a:miter lim="800000"/>
              </a:ln>
              <a:solidFill>
                <a:srgbClr val="EFE5A7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5368" y="4581128"/>
            <a:ext cx="5688632" cy="2060848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ln w="18415" cmpd="sng">
                  <a:noFill/>
                  <a:prstDash val="solid"/>
                </a:ln>
                <a:solidFill>
                  <a:srgbClr val="EFE5A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</a:t>
            </a:r>
          </a:p>
          <a:p>
            <a:pPr algn="ctr"/>
            <a:r>
              <a:rPr lang="uk-UA" sz="2800" b="1" i="1" dirty="0" smtClean="0">
                <a:ln w="18415" cmpd="sng">
                  <a:noFill/>
                  <a:prstDash val="solid"/>
                </a:ln>
                <a:solidFill>
                  <a:srgbClr val="EFE5A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учениці 10 класу</a:t>
            </a:r>
          </a:p>
          <a:p>
            <a:pPr algn="ctr"/>
            <a:r>
              <a:rPr lang="uk-UA" sz="2800" b="1" i="1" dirty="0" smtClean="0">
                <a:ln w="18415" cmpd="sng">
                  <a:noFill/>
                  <a:prstDash val="solid"/>
                </a:ln>
                <a:solidFill>
                  <a:srgbClr val="EFE5A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Вільшанської ЗОШ</a:t>
            </a:r>
          </a:p>
          <a:p>
            <a:pPr algn="ctr"/>
            <a:r>
              <a:rPr lang="uk-UA" sz="2800" b="1" i="1" dirty="0" smtClean="0">
                <a:ln w="18415" cmpd="sng">
                  <a:noFill/>
                  <a:prstDash val="solid"/>
                </a:ln>
                <a:solidFill>
                  <a:srgbClr val="EFE5A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Турчак Марин</a:t>
            </a:r>
            <a:r>
              <a:rPr lang="uk-UA" sz="2800" b="1" i="1" dirty="0" smtClean="0">
                <a:ln w="18415" cmpd="sng">
                  <a:solidFill>
                    <a:srgbClr val="EFE5A7"/>
                  </a:solidFill>
                  <a:prstDash val="solid"/>
                </a:ln>
                <a:solidFill>
                  <a:srgbClr val="E0D37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uk-UA" sz="2800" b="1" i="1" dirty="0">
              <a:ln w="18415" cmpd="sng">
                <a:solidFill>
                  <a:srgbClr val="EFE5A7"/>
                </a:solidFill>
                <a:prstDash val="solid"/>
              </a:ln>
              <a:solidFill>
                <a:srgbClr val="E0D37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0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Природн</a:t>
            </a:r>
            <a:r>
              <a:rPr lang="uk-UA" b="1" i="1" dirty="0" smtClean="0"/>
              <a:t>і</a:t>
            </a:r>
            <a:r>
              <a:rPr lang="ru-RU" b="1" i="1" dirty="0" smtClean="0"/>
              <a:t> умови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1866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     Франція </a:t>
            </a:r>
            <a:r>
              <a:rPr lang="ru-RU" sz="2000" b="1" i="1" dirty="0"/>
              <a:t>розташована в помірному кліматичному поясі. </a:t>
            </a:r>
            <a:r>
              <a:rPr lang="ru-RU" sz="2000" b="1" i="1" dirty="0" smtClean="0"/>
              <a:t>                             На </a:t>
            </a:r>
            <a:r>
              <a:rPr lang="ru-RU" sz="2000" b="1" i="1" dirty="0"/>
              <a:t>півдні — клімат субтропічний середземноморського типу. Країна добре забезпечена водними ресурсами, прісною водою.</a:t>
            </a:r>
          </a:p>
          <a:p>
            <a:endParaRPr lang="uk-UA" b="1" i="1" dirty="0"/>
          </a:p>
        </p:txBody>
      </p:sp>
      <p:pic>
        <p:nvPicPr>
          <p:cNvPr id="3075" name="Picture 3" descr="G:\Фото\el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48" y="2780928"/>
            <a:ext cx="6912768" cy="340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1966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Ельзас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Природні ресурси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97144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  Серед </a:t>
            </a:r>
            <a:r>
              <a:rPr lang="uk-UA" sz="2000" b="1" i="1" dirty="0"/>
              <a:t>мінеральних ресурсів переважають поклади залізної руди (Лотарингія), калійної та кам'яної солей (Ельзас, Лотарингія), уранових руд (центральні райони країни), бокситів (Прованс, Лангедок), природного газу, є небагаті запаси кам'яного вугілля (Лотарингія). </a:t>
            </a:r>
          </a:p>
        </p:txBody>
      </p:sp>
      <p:pic>
        <p:nvPicPr>
          <p:cNvPr id="4101" name="Picture 5" descr="G:\Фото\загруженлотаринг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263548"/>
            <a:ext cx="4176464" cy="28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9" y="6237644"/>
            <a:ext cx="37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Лотарингія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Природні ресурси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58" y="1610165"/>
            <a:ext cx="3754770" cy="4526280"/>
          </a:xfrm>
        </p:spPr>
        <p:txBody>
          <a:bodyPr/>
          <a:lstStyle/>
          <a:p>
            <a:r>
              <a:rPr lang="ru-RU" sz="2400" b="1" i="1" dirty="0" smtClean="0"/>
              <a:t>     </a:t>
            </a:r>
            <a:r>
              <a:rPr lang="ru-RU" sz="2400" b="1" i="1" dirty="0" err="1" smtClean="0"/>
              <a:t>Країна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достатню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кількість</a:t>
            </a:r>
            <a:r>
              <a:rPr lang="ru-RU" sz="2400" b="1" i="1" dirty="0" smtClean="0"/>
              <a:t> природного </a:t>
            </a:r>
            <a:r>
              <a:rPr lang="ru-RU" sz="2400" b="1" i="1" dirty="0" err="1" smtClean="0"/>
              <a:t>будівельного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матеріалу</a:t>
            </a:r>
            <a:r>
              <a:rPr lang="ru-RU" sz="2400" b="1" i="1" dirty="0"/>
              <a:t>, що забезпечує власні потреби та експортується.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960440" cy="236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Фото\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16098"/>
            <a:ext cx="3960440" cy="23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Господарство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2863"/>
            <a:ext cx="3466728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За </a:t>
            </a:r>
            <a:r>
              <a:rPr lang="uk-UA" sz="2000" b="1" i="1" dirty="0"/>
              <a:t>обсягом ВНП Франція посідає 4-те місце у світі. Провідними галузями її господарства є електроенергетика, машинобудування, хімічна, легка, харчова промисловість, тваринництво, окремі галузі рослинництва, </a:t>
            </a:r>
            <a:r>
              <a:rPr lang="uk-UA" sz="2000" b="1" i="1" dirty="0" smtClean="0"/>
              <a:t>рибальство.</a:t>
            </a:r>
            <a:endParaRPr lang="uk-UA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104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Енергетика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6237"/>
            <a:ext cx="8229600" cy="1849981"/>
          </a:xfrm>
        </p:spPr>
        <p:txBody>
          <a:bodyPr>
            <a:normAutofit lnSpcReduction="10000"/>
          </a:bodyPr>
          <a:lstStyle/>
          <a:p>
            <a:r>
              <a:rPr lang="uk-UA" sz="2000" b="1" i="1" dirty="0" smtClean="0"/>
              <a:t>     Енергетика </a:t>
            </a:r>
            <a:r>
              <a:rPr lang="uk-UA" sz="2000" b="1" i="1" dirty="0"/>
              <a:t>базується на привізних вугіллі, нафті й газі, оскільки власних паливних ресурсів не вистачає. Водночас країна має значні гідроресурси та найрозвинутішу в Західній Європі мережу АЕС. Потужна електростанція в </a:t>
            </a:r>
            <a:r>
              <a:rPr lang="uk-UA" sz="2000" b="1" i="1" dirty="0" err="1"/>
              <a:t>Одейлпо</a:t>
            </a:r>
            <a:r>
              <a:rPr lang="uk-UA" sz="2000" b="1" i="1" dirty="0"/>
              <a:t> (Піренеї) працює на сонячній енергії. Є також приливно-відпливні електростанції.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3488"/>
            <a:ext cx="4216364" cy="3089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Машинобудування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59228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  </a:t>
            </a:r>
            <a:r>
              <a:rPr lang="uk-UA" sz="2000" b="1" i="1" dirty="0" smtClean="0"/>
              <a:t>Машинобудування </a:t>
            </a:r>
            <a:r>
              <a:rPr lang="uk-UA" sz="2000" b="1" i="1" dirty="0"/>
              <a:t>— провідна галузь індустрії країни. Особливо виділяється транспортне машинобудування, в тому числі автомобілебудування, за кількісними показниками якого країна посідає 4-те місце в світі. </a:t>
            </a:r>
            <a:r>
              <a:rPr lang="uk-UA" sz="2000" b="1" i="1" dirty="0" smtClean="0"/>
              <a:t>Виготовляють </a:t>
            </a:r>
            <a:r>
              <a:rPr lang="uk-UA" sz="2000" b="1" i="1" dirty="0"/>
              <a:t>також космічну і ракетну техніку, електроніку, засоби зв'язку, сільськогосподарські машини, </a:t>
            </a:r>
            <a:r>
              <a:rPr lang="uk-UA" sz="2000" b="1" i="1" dirty="0" smtClean="0"/>
              <a:t>побутову </a:t>
            </a:r>
            <a:r>
              <a:rPr lang="uk-UA" sz="2000" b="1" i="1" dirty="0"/>
              <a:t>техніку тощо.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3789040"/>
            <a:ext cx="3845045" cy="278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Хімічна промисловість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Хімічна </a:t>
            </a:r>
            <a:r>
              <a:rPr lang="uk-UA" sz="2000" b="1" i="1" dirty="0"/>
              <a:t>промисловість працює на </a:t>
            </a:r>
            <a:r>
              <a:rPr lang="uk-UA" sz="2000" b="1" i="1" dirty="0" err="1"/>
              <a:t>довізній</a:t>
            </a:r>
            <a:r>
              <a:rPr lang="uk-UA" sz="2000" b="1" i="1" dirty="0"/>
              <a:t> та власній сировині. Нафтопереробні комбінати розміщені в портах; підприємства фармацевтичної та парфумерної промисловості — у Парижі. Виробництво пластмас і добрив зосереджене в Гаврі та </a:t>
            </a:r>
            <a:r>
              <a:rPr lang="uk-UA" sz="2000" b="1" i="1" dirty="0" err="1"/>
              <a:t>Руані</a:t>
            </a:r>
            <a:r>
              <a:rPr lang="uk-UA" sz="2000" b="1" i="1" dirty="0"/>
              <a:t>. Підприємства хімічної промисловості працюють майже в усіх регіонах Франції.</a:t>
            </a:r>
          </a:p>
        </p:txBody>
      </p:sp>
      <p:pic>
        <p:nvPicPr>
          <p:cNvPr id="11266" name="Picture 2" descr="G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6886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619666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EFE5A7"/>
                </a:solidFill>
              </a:rPr>
              <a:t>Гавр</a:t>
            </a:r>
            <a:endParaRPr lang="uk-UA" b="1" i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Сільське господарство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392488" cy="5564526"/>
          </a:xfrm>
        </p:spPr>
        <p:txBody>
          <a:bodyPr>
            <a:normAutofit fontScale="77500" lnSpcReduction="20000"/>
          </a:bodyPr>
          <a:lstStyle/>
          <a:p>
            <a:r>
              <a:rPr lang="uk-UA" sz="2600" b="1" i="1" dirty="0" smtClean="0"/>
              <a:t>    Франція </a:t>
            </a:r>
            <a:r>
              <a:rPr lang="uk-UA" sz="2600" b="1" i="1" dirty="0"/>
              <a:t>є найбільшим виробником сільськогосподарської продукції в Західній Європі та одним з найбільших її експортерів у світі. За вартістю сільськогосподарського експорту вона поступається лише </a:t>
            </a:r>
            <a:r>
              <a:rPr lang="uk-UA" sz="2600" b="1" i="1" dirty="0" smtClean="0"/>
              <a:t>США. Рослинництво </a:t>
            </a:r>
            <a:r>
              <a:rPr lang="uk-UA" sz="2600" b="1" i="1" dirty="0"/>
              <a:t>дає 1/3 вартості продукції. Вирощують зернові, картоплю, цукрові буряки, </a:t>
            </a:r>
            <a:r>
              <a:rPr lang="uk-UA" sz="2600" b="1" i="1" dirty="0" smtClean="0"/>
              <a:t>олійні. Тваринництво </a:t>
            </a:r>
            <a:r>
              <a:rPr lang="uk-UA" sz="2600" b="1" i="1" dirty="0"/>
              <a:t>дає 2/3 вартості продукції сільського господарства. Основним традиційно є розведення великої рогатої худоби. Спеціалізовані свинарство і птахівництво стали розвиватися порівняно недавно. 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72207"/>
            <a:ext cx="3925887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902683"/>
            <a:ext cx="3925887" cy="252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Транспорт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63" y="1484784"/>
            <a:ext cx="4258816" cy="5256584"/>
          </a:xfrm>
        </p:spPr>
        <p:txBody>
          <a:bodyPr>
            <a:normAutofit fontScale="70000" lnSpcReduction="20000"/>
          </a:bodyPr>
          <a:lstStyle/>
          <a:p>
            <a:endParaRPr lang="uk-UA" sz="2600" b="1" i="1" dirty="0"/>
          </a:p>
          <a:p>
            <a:r>
              <a:rPr lang="uk-UA" sz="2600" b="1" i="1" dirty="0" smtClean="0"/>
              <a:t>       Транспорт </a:t>
            </a:r>
            <a:r>
              <a:rPr lang="uk-UA" sz="2600" b="1" i="1" dirty="0"/>
              <a:t>у країні добре розвинутий. Внутрішні перевезення </a:t>
            </a:r>
            <a:r>
              <a:rPr lang="uk-UA" sz="2600" b="1" i="1" dirty="0" smtClean="0"/>
              <a:t>в </a:t>
            </a:r>
            <a:r>
              <a:rPr lang="uk-UA" sz="2600" b="1" i="1" dirty="0"/>
              <a:t>основному здійснюються автомобільним транспортом. Неабияку роль у цих перевезеннях відіграють річковий і морський транспорт. Більша частина зовнішніх перевезень припадає саме на нього. Найбільші порти країни — Марсель (2-ге місце в Європі), Гавр, Кале, Дюнкерк, </a:t>
            </a:r>
            <a:r>
              <a:rPr lang="uk-UA" sz="2600" b="1" i="1" dirty="0" err="1"/>
              <a:t>Булонь</a:t>
            </a:r>
            <a:r>
              <a:rPr lang="uk-UA" sz="2600" b="1" i="1" dirty="0"/>
              <a:t>. Завдяки високому рівню електрифікації залізничного транспорту експреси можуть розвивати швидкість до 500 км/</a:t>
            </a:r>
            <a:r>
              <a:rPr lang="uk-UA" sz="2600" b="1" i="1" dirty="0" err="1"/>
              <a:t>год</a:t>
            </a:r>
            <a:r>
              <a:rPr lang="uk-UA" sz="2600" b="1" i="1" dirty="0"/>
              <a:t> .</a:t>
            </a:r>
            <a:r>
              <a:rPr lang="uk-UA" sz="2600" b="1" i="1" dirty="0" smtClean="0"/>
              <a:t> </a:t>
            </a:r>
            <a:r>
              <a:rPr lang="uk-UA" sz="2600" b="1" i="1" dirty="0" err="1"/>
              <a:t>Париж—</a:t>
            </a:r>
            <a:r>
              <a:rPr lang="uk-UA" sz="2600" b="1" i="1" dirty="0"/>
              <a:t> другий повітряний вузол у Європі після Лондона. </a:t>
            </a:r>
            <a:r>
              <a:rPr lang="uk-UA" sz="2600" b="1" i="1" dirty="0" smtClean="0"/>
              <a:t> </a:t>
            </a:r>
            <a:endParaRPr lang="uk-UA" sz="2600" b="1" i="1" dirty="0"/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40" y="1772816"/>
            <a:ext cx="432048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/>
              <a:t>Туризм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3168352" cy="4380809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   Франція </a:t>
            </a:r>
            <a:r>
              <a:rPr lang="uk-UA" sz="2000" b="1" i="1" dirty="0"/>
              <a:t>— найбільш відвідувана країна у світі </a:t>
            </a:r>
            <a:r>
              <a:rPr lang="uk-UA" sz="2000" b="1" i="1" dirty="0" smtClean="0"/>
              <a:t>, Париж </a:t>
            </a:r>
            <a:r>
              <a:rPr lang="uk-UA" sz="2000" b="1" i="1" dirty="0"/>
              <a:t>— найбільш туристичне місто; Ейфелева вежа — </a:t>
            </a:r>
            <a:r>
              <a:rPr lang="uk-UA" sz="2000" b="1" i="1" dirty="0" err="1"/>
              <a:t>найвідвідуваніший</a:t>
            </a:r>
            <a:r>
              <a:rPr lang="uk-UA" sz="2000" b="1" i="1" dirty="0"/>
              <a:t> у світі </a:t>
            </a:r>
            <a:r>
              <a:rPr lang="uk-UA" sz="2000" b="1" i="1" dirty="0" smtClean="0"/>
              <a:t>монумент, </a:t>
            </a:r>
            <a:r>
              <a:rPr lang="uk-UA" sz="2000" b="1" i="1" dirty="0"/>
              <a:t>тобто Франція — безперечна чемпіонка світового туризму.</a:t>
            </a:r>
          </a:p>
        </p:txBody>
      </p:sp>
      <p:pic>
        <p:nvPicPr>
          <p:cNvPr id="12290" name="Picture 2" descr="C:\Users\Яна\Desktop\Франція\Картинки\pari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183354" cy="344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211349" y="54359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Ейфелева вежа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63272" cy="1231248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Загальна характеристика країни</a:t>
            </a:r>
            <a:endParaRPr lang="uk-UA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36" y="1628800"/>
            <a:ext cx="5832648" cy="6048672"/>
          </a:xfrm>
        </p:spPr>
        <p:txBody>
          <a:bodyPr>
            <a:normAutofit fontScale="32500" lnSpcReduction="20000"/>
          </a:bodyPr>
          <a:lstStyle/>
          <a:p>
            <a:r>
              <a:rPr lang="uk-UA" sz="6000" b="1" i="1" dirty="0"/>
              <a:t>Офіційна назва - Французька Республіка.   </a:t>
            </a:r>
          </a:p>
          <a:p>
            <a:endParaRPr lang="uk-UA" sz="6000" b="1" i="1" dirty="0"/>
          </a:p>
          <a:p>
            <a:r>
              <a:rPr lang="uk-UA" sz="6000" b="1" i="1" dirty="0"/>
              <a:t>Площа - 551,6 тис. кв. км. </a:t>
            </a:r>
          </a:p>
          <a:p>
            <a:endParaRPr lang="uk-UA" sz="6000" b="1" i="1" dirty="0"/>
          </a:p>
          <a:p>
            <a:r>
              <a:rPr lang="uk-UA" sz="6000" b="1" i="1" dirty="0"/>
              <a:t>Населення - 65 млн 27 тис. осіб. </a:t>
            </a:r>
          </a:p>
          <a:p>
            <a:endParaRPr lang="uk-UA" sz="6000" b="1" i="1" dirty="0"/>
          </a:p>
          <a:p>
            <a:r>
              <a:rPr lang="uk-UA" sz="6000" b="1" i="1" dirty="0"/>
              <a:t>Столиця – Париж.</a:t>
            </a:r>
          </a:p>
          <a:p>
            <a:endParaRPr lang="uk-UA" sz="6000" b="1" i="1" dirty="0"/>
          </a:p>
          <a:p>
            <a:r>
              <a:rPr lang="uk-UA" sz="6000" b="1" i="1" dirty="0"/>
              <a:t>Адміністративний поділ - 22 області , 96 департаментів, включаючи особливу територіально-адміністративну </a:t>
            </a:r>
            <a:r>
              <a:rPr lang="uk-UA" sz="6000" b="1" i="1" dirty="0" smtClean="0"/>
              <a:t>одиницю - Корсику</a:t>
            </a:r>
            <a:r>
              <a:rPr lang="uk-UA" sz="6000" b="1" i="1" dirty="0"/>
              <a:t>, 36684 комуни . Існує також поділ на З7 історичних провінцій. </a:t>
            </a:r>
          </a:p>
          <a:p>
            <a:endParaRPr lang="uk-UA" sz="6000" b="1" i="1" dirty="0"/>
          </a:p>
          <a:p>
            <a:r>
              <a:rPr lang="uk-UA" sz="6000" b="1" i="1" dirty="0"/>
              <a:t>Офіційна мова - французька.</a:t>
            </a:r>
          </a:p>
          <a:p>
            <a:endParaRPr lang="uk-UA" sz="6000" b="1" i="1" dirty="0"/>
          </a:p>
          <a:p>
            <a:r>
              <a:rPr lang="uk-UA" sz="6000" b="1" i="1" dirty="0"/>
              <a:t>Релігія - </a:t>
            </a:r>
            <a:r>
              <a:rPr lang="uk-UA" sz="6000" b="1" i="1" dirty="0" smtClean="0"/>
              <a:t> </a:t>
            </a:r>
            <a:r>
              <a:rPr lang="uk-UA" sz="6000" b="1" i="1" dirty="0"/>
              <a:t>християнство (католицизм, протестантизм, </a:t>
            </a:r>
            <a:r>
              <a:rPr lang="uk-UA" sz="6000" b="1" i="1" dirty="0" smtClean="0"/>
              <a:t>православ’я).</a:t>
            </a:r>
            <a:endParaRPr lang="uk-UA" sz="6000" b="1" i="1" dirty="0"/>
          </a:p>
          <a:p>
            <a:r>
              <a:rPr lang="uk-UA" sz="6000" b="1" i="1" dirty="0"/>
              <a:t>Грошова одиниця </a:t>
            </a:r>
            <a:r>
              <a:rPr lang="uk-UA" sz="6000" b="1" i="1" dirty="0" smtClean="0"/>
              <a:t>– євро.  </a:t>
            </a:r>
            <a:endParaRPr lang="uk-UA" sz="6000" b="1" i="1" dirty="0"/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39" y="1700808"/>
            <a:ext cx="2075695" cy="9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Яна\Desktop\Франція\Картинки\230px-Armoiries_république_françai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9" y="2852936"/>
            <a:ext cx="1753403" cy="19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на\Desktop\Франція\Картинки\banknote_500_euro_f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33" y="5157192"/>
            <a:ext cx="2055376" cy="10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Визначні пам'ятки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1620179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Країна </a:t>
            </a:r>
            <a:r>
              <a:rPr lang="uk-UA" sz="2000" b="1" i="1" dirty="0"/>
              <a:t>є справжнім заповідником пам'яток історії, архітектури і культури. У Парижі — палац-музей Лувр, острів </a:t>
            </a:r>
            <a:r>
              <a:rPr lang="uk-UA" sz="2000" b="1" i="1" dirty="0" err="1"/>
              <a:t>Сіте</a:t>
            </a:r>
            <a:r>
              <a:rPr lang="uk-UA" sz="2000" b="1" i="1" dirty="0"/>
              <a:t> з собором </a:t>
            </a:r>
            <a:r>
              <a:rPr lang="uk-UA" sz="2000" b="1" i="1" dirty="0" err="1"/>
              <a:t>Нотр-Дам</a:t>
            </a:r>
            <a:r>
              <a:rPr lang="uk-UA" sz="2000" b="1" i="1" dirty="0"/>
              <a:t>, палац Пале-Рояль, Люксембурзький палац, Опера, Ейфелева вежа і багато </a:t>
            </a:r>
            <a:r>
              <a:rPr lang="uk-UA" sz="2000" b="1" i="1" dirty="0" smtClean="0"/>
              <a:t>іншого</a:t>
            </a:r>
            <a:endParaRPr lang="uk-UA" sz="2000" b="1" i="1" dirty="0"/>
          </a:p>
        </p:txBody>
      </p:sp>
      <p:pic>
        <p:nvPicPr>
          <p:cNvPr id="13314" name="Picture 2" descr="C:\Users\Яна\Desktop\Картинки\300px-Opera_paris_tun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6454"/>
            <a:ext cx="4067944" cy="305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5" name="Picture 3" descr="C:\Users\Яна\Desktop\Картинки\ekskursii-v-luvr-v-pari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8" y="3032955"/>
            <a:ext cx="3960440" cy="309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29308" y="61309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Паризька Опера</a:t>
            </a:r>
            <a:endParaRPr lang="uk-UA" b="1" dirty="0">
              <a:solidFill>
                <a:srgbClr val="EFE5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4830" y="613091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Лувр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41" name="Picture 5" descr="C:\Users\Яна\Desktop\Картинки\notr-d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8"/>
            <a:ext cx="793268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29579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Собор Паризької Богоматері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i="1" dirty="0" smtClean="0">
                <a:ln>
                  <a:solidFill>
                    <a:srgbClr val="E0D376"/>
                  </a:solidFill>
                </a:ln>
                <a:solidFill>
                  <a:srgbClr val="EFE5A7"/>
                </a:solidFill>
              </a:rPr>
              <a:t>Дякую за увагу!</a:t>
            </a:r>
            <a:endParaRPr lang="uk-UA" sz="6600" b="1" i="1" dirty="0">
              <a:ln>
                <a:solidFill>
                  <a:srgbClr val="E0D376"/>
                </a:solidFill>
              </a:ln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60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Економіко </a:t>
            </a:r>
            <a:r>
              <a:rPr lang="ru-RU" b="1" i="1" dirty="0" smtClean="0"/>
              <a:t>- географічне положення </a:t>
            </a:r>
            <a:endParaRPr lang="uk-UA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916832"/>
            <a:ext cx="4464496" cy="4464496"/>
          </a:xfrm>
        </p:spPr>
        <p:txBody>
          <a:bodyPr>
            <a:normAutofit fontScale="92500" lnSpcReduction="20000"/>
          </a:bodyPr>
          <a:lstStyle/>
          <a:p>
            <a:r>
              <a:rPr lang="uk-UA" sz="2300" b="1" i="1" dirty="0"/>
              <a:t> </a:t>
            </a:r>
            <a:r>
              <a:rPr lang="uk-UA" sz="2300" b="1" i="1" dirty="0" smtClean="0"/>
              <a:t>        Франція - високорозвинена            приморська  держава </a:t>
            </a:r>
            <a:r>
              <a:rPr lang="uk-UA" sz="2300" b="1" i="1" dirty="0"/>
              <a:t>Західної </a:t>
            </a:r>
            <a:r>
              <a:rPr lang="uk-UA" sz="2300" b="1" i="1" dirty="0" smtClean="0"/>
              <a:t>Європи. Країна </a:t>
            </a:r>
            <a:r>
              <a:rPr lang="uk-UA" sz="2300" b="1" i="1" dirty="0"/>
              <a:t>має одночасний вихід до Атлантичного океану, Середземного моря і через Ла-Манш у Північне море та контролює головні гірські системи Західної </a:t>
            </a:r>
            <a:r>
              <a:rPr lang="uk-UA" sz="2300" b="1" i="1" dirty="0" smtClean="0"/>
              <a:t>Європи, </a:t>
            </a:r>
            <a:r>
              <a:rPr lang="uk-UA" sz="2300" b="1" i="1" dirty="0"/>
              <a:t>межує з Андоррою, Бельгією, Люксембургом,Німеччиною, Швейцарією, Італією та Іспанією</a:t>
            </a:r>
            <a:r>
              <a:rPr lang="uk-UA" sz="2300" b="1" i="1" dirty="0" smtClean="0"/>
              <a:t>. Вона розташована на перетині найважливіших транзитних шляхів Європи.</a:t>
            </a:r>
            <a:endParaRPr lang="uk-UA" sz="2300" b="1" i="1" dirty="0"/>
          </a:p>
        </p:txBody>
      </p:sp>
      <p:pic>
        <p:nvPicPr>
          <p:cNvPr id="2050" name="Picture 2" descr="C:\Users\Яна\Desktop\Франція\Картинки\628px-France_r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72" y="1844824"/>
            <a:ext cx="3960440" cy="4097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/>
              <a:t> Державний устрій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943" y="1581372"/>
            <a:ext cx="4288057" cy="4526280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     </a:t>
            </a:r>
            <a:r>
              <a:rPr lang="uk-UA" sz="2000" b="1" i="1" dirty="0" smtClean="0"/>
              <a:t>Франція - президентсько-парламентська республіка та унітарна держава., главою якої є президент,</a:t>
            </a:r>
            <a:r>
              <a:rPr lang="ru-RU" sz="2000" b="1" i="1" dirty="0" smtClean="0"/>
              <a:t> що обирається загальним прямим голосуванням строком на 5 років. </a:t>
            </a:r>
            <a:endParaRPr lang="uk-UA" sz="20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3650"/>
            <a:ext cx="3168352" cy="4686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0393" y="6186399"/>
            <a:ext cx="419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Президент Франції Франсуа Олланд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Зовнішні відносини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3600400" cy="4526280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    </a:t>
            </a:r>
            <a:r>
              <a:rPr lang="uk-UA" sz="2400" b="1" i="1" dirty="0" smtClean="0"/>
              <a:t>Франція </a:t>
            </a:r>
            <a:r>
              <a:rPr lang="uk-UA" sz="2400" b="1" i="1" dirty="0"/>
              <a:t>є членом ООН і більшості спеціалізованих агентств цієї організації, </a:t>
            </a:r>
            <a:r>
              <a:rPr lang="uk-UA" sz="2400" b="1" i="1" dirty="0" smtClean="0"/>
              <a:t>а також ОБСЄ</a:t>
            </a:r>
            <a:r>
              <a:rPr lang="uk-UA" sz="2400" b="1" i="1" dirty="0"/>
              <a:t>, ЄС, НАТО, Організації економічного співробітництва і розвитку.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17" y="1842624"/>
            <a:ext cx="394243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472082"/>
            <a:ext cx="236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EFE5A7"/>
                </a:solidFill>
              </a:rPr>
              <a:t>Емблема ООН</a:t>
            </a:r>
            <a:endParaRPr lang="uk-UA" sz="2000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Населення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287826" cy="4896544"/>
          </a:xfrm>
        </p:spPr>
        <p:txBody>
          <a:bodyPr>
            <a:normAutofit fontScale="85000" lnSpcReduction="10000"/>
          </a:bodyPr>
          <a:lstStyle/>
          <a:p>
            <a:r>
              <a:rPr lang="uk-UA" sz="2400" b="1" i="1" dirty="0" smtClean="0"/>
              <a:t>     Загальна </a:t>
            </a:r>
            <a:r>
              <a:rPr lang="uk-UA" sz="2400" b="1" i="1" dirty="0"/>
              <a:t>чисельність населення становить 58 млн </a:t>
            </a:r>
            <a:r>
              <a:rPr lang="uk-UA" sz="2400" b="1" i="1" dirty="0" smtClean="0"/>
              <a:t>осіб ,що </a:t>
            </a:r>
            <a:r>
              <a:rPr lang="uk-UA" sz="2400" b="1" i="1" dirty="0"/>
              <a:t>ставить Францію на 13-е місце у світі і 4-е місце в Європі за кількістю населення. Франція — однонаціональна держава, її населення становлять французи. Приблизно чверть корінного населення (4,5 млн) — це іноземці (алжирці, португальці, італійці, іспанці, вірмени </a:t>
            </a:r>
            <a:r>
              <a:rPr lang="uk-UA" sz="2400" b="1" i="1" dirty="0" smtClean="0"/>
              <a:t>тощо). Щороку </a:t>
            </a:r>
            <a:r>
              <a:rPr lang="uk-UA" sz="2400" b="1" i="1" dirty="0"/>
              <a:t>приблизно 10 тис. осіб отримують французьке громадянство.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5122" name="Picture 2" descr="C:\Users\Яна\Desktop\Франція\Картинки\1382472432_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9428"/>
            <a:ext cx="3942655" cy="29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66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Демографічні показники</a:t>
            </a:r>
            <a:endParaRPr lang="uk-UA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1277" y="1412776"/>
            <a:ext cx="8229600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Демографічні показники населення однотипні з іншими розвиненими країнами</a:t>
            </a:r>
            <a:r>
              <a:rPr lang="uk-UA" sz="2000" b="1" i="1" dirty="0"/>
              <a:t>. Специфічним є те, що низький природний приріст </a:t>
            </a:r>
            <a:r>
              <a:rPr lang="uk-UA" sz="2000" b="1" i="1" dirty="0" smtClean="0"/>
              <a:t>став </a:t>
            </a:r>
            <a:r>
              <a:rPr lang="uk-UA" sz="2000" b="1" i="1" dirty="0"/>
              <a:t>реальністю тут ще в </a:t>
            </a:r>
            <a:r>
              <a:rPr lang="de-DE" sz="2000" b="1" i="1" dirty="0"/>
              <a:t>XIX </a:t>
            </a:r>
            <a:r>
              <a:rPr lang="uk-UA" sz="2000" b="1" i="1" dirty="0"/>
              <a:t>ст. З ним пов'язана інтенсивна імміграція. </a:t>
            </a:r>
          </a:p>
        </p:txBody>
      </p:sp>
      <p:pic>
        <p:nvPicPr>
          <p:cNvPr id="6147" name="Picture 3" descr="C:\Users\Яна\Desktop\Франція\Картинки\Динаміка населе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560840" cy="35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298649" cy="2016224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  Понад </a:t>
            </a:r>
            <a:r>
              <a:rPr lang="uk-UA" sz="2000" b="1" i="1" dirty="0"/>
              <a:t>78 % французів живуть у містах. Характерною є домінуюча роль Парижа, де мешкає 1/6 всього </a:t>
            </a:r>
            <a:r>
              <a:rPr lang="uk-UA" sz="2000" b="1" i="1" dirty="0" smtClean="0"/>
              <a:t>населення. Переважають </a:t>
            </a:r>
            <a:r>
              <a:rPr lang="uk-UA" sz="2000" b="1" i="1" dirty="0"/>
              <a:t>малі і середні міста, а в сільській місцевості — хутори і невеликі села. Такий тип розселення спричиняє маятникові міграції. </a:t>
            </a:r>
            <a:r>
              <a:rPr lang="uk-UA" sz="2000" b="1" i="1" dirty="0" smtClean="0"/>
              <a:t> </a:t>
            </a:r>
            <a:endParaRPr lang="uk-UA" sz="2000" b="1" i="1" dirty="0"/>
          </a:p>
        </p:txBody>
      </p:sp>
      <p:pic>
        <p:nvPicPr>
          <p:cNvPr id="7170" name="Picture 2" descr="C:\Users\Яна\Desktop\Франція\Картинки\деловой квартал Дефан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40939"/>
            <a:ext cx="5760640" cy="305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Природні умови </a:t>
            </a:r>
            <a:r>
              <a:rPr lang="uk-UA" b="1" i="1" dirty="0" smtClean="0"/>
              <a:t> 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363272" cy="2790875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Франція </a:t>
            </a:r>
            <a:r>
              <a:rPr lang="uk-UA" sz="2000" b="1" i="1" dirty="0"/>
              <a:t>— країна різноманітних природних умов. На півночі й заході простягаються широкі рівнини, пагорби та плоскогір'я. На сході лежать давні невисокі гори Вогези, на північному сході — Арденни, на півдні країни — гірські масиви Альп і Піренеїв, що чергуються з широкими долинами. </a:t>
            </a:r>
          </a:p>
        </p:txBody>
      </p:sp>
      <p:pic>
        <p:nvPicPr>
          <p:cNvPr id="2050" name="Picture 2" descr="G:\Фото\вогез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34" y="3140968"/>
            <a:ext cx="5328592" cy="280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914" y="602611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Гори Вогези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354</TotalTime>
  <Words>927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Презентація на тему:                        ” Франція”</vt:lpstr>
      <vt:lpstr>Загальна характеристика країни</vt:lpstr>
      <vt:lpstr>Економіко - географічне положення </vt:lpstr>
      <vt:lpstr> Державний устрій</vt:lpstr>
      <vt:lpstr>Зовнішні відносини</vt:lpstr>
      <vt:lpstr>Населення</vt:lpstr>
      <vt:lpstr>Демографічні показники</vt:lpstr>
      <vt:lpstr>Презентация PowerPoint</vt:lpstr>
      <vt:lpstr>Природні умови  </vt:lpstr>
      <vt:lpstr>Природні умови</vt:lpstr>
      <vt:lpstr>Природні ресурси</vt:lpstr>
      <vt:lpstr>Природні ресурси</vt:lpstr>
      <vt:lpstr>Господарство</vt:lpstr>
      <vt:lpstr>Енергетика</vt:lpstr>
      <vt:lpstr>Машинобудування</vt:lpstr>
      <vt:lpstr>Хімічна промисловість</vt:lpstr>
      <vt:lpstr>Сільське господарство</vt:lpstr>
      <vt:lpstr>Транспорт</vt:lpstr>
      <vt:lpstr>Туризм </vt:lpstr>
      <vt:lpstr>Визначні пам'ятки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                      ” Франція”</dc:title>
  <dc:creator>Яна</dc:creator>
  <cp:lastModifiedBy>Яна</cp:lastModifiedBy>
  <cp:revision>29</cp:revision>
  <dcterms:created xsi:type="dcterms:W3CDTF">2014-01-09T14:02:57Z</dcterms:created>
  <dcterms:modified xsi:type="dcterms:W3CDTF">2014-01-19T12:27:13Z</dcterms:modified>
</cp:coreProperties>
</file>