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9CD8-89BF-464E-A180-523C74FE8A4E}" type="datetimeFigureOut">
              <a:rPr lang="ru-RU" smtClean="0"/>
              <a:pPr/>
              <a:t>20.04.2015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E00094-09D0-41FC-99E3-ACC190EE0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9CD8-89BF-464E-A180-523C74FE8A4E}" type="datetimeFigureOut">
              <a:rPr lang="ru-RU" smtClean="0"/>
              <a:pPr/>
              <a:t>20.04.2015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0094-09D0-41FC-99E3-ACC190EE0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9CD8-89BF-464E-A180-523C74FE8A4E}" type="datetimeFigureOut">
              <a:rPr lang="ru-RU" smtClean="0"/>
              <a:pPr/>
              <a:t>20.04.2015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0094-09D0-41FC-99E3-ACC190EE0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9CD8-89BF-464E-A180-523C74FE8A4E}" type="datetimeFigureOut">
              <a:rPr lang="ru-RU" smtClean="0"/>
              <a:pPr/>
              <a:t>20.04.2015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E00094-09D0-41FC-99E3-ACC190EE0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9CD8-89BF-464E-A180-523C74FE8A4E}" type="datetimeFigureOut">
              <a:rPr lang="ru-RU" smtClean="0"/>
              <a:pPr/>
              <a:t>20.04.2015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0094-09D0-41FC-99E3-ACC190EE074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9CD8-89BF-464E-A180-523C74FE8A4E}" type="datetimeFigureOut">
              <a:rPr lang="ru-RU" smtClean="0"/>
              <a:pPr/>
              <a:t>20.04.2015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0094-09D0-41FC-99E3-ACC190EE0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9CD8-89BF-464E-A180-523C74FE8A4E}" type="datetimeFigureOut">
              <a:rPr lang="ru-RU" smtClean="0"/>
              <a:pPr/>
              <a:t>20.04.2015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E00094-09D0-41FC-99E3-ACC190EE074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9CD8-89BF-464E-A180-523C74FE8A4E}" type="datetimeFigureOut">
              <a:rPr lang="ru-RU" smtClean="0"/>
              <a:pPr/>
              <a:t>20.04.2015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0094-09D0-41FC-99E3-ACC190EE0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9CD8-89BF-464E-A180-523C74FE8A4E}" type="datetimeFigureOut">
              <a:rPr lang="ru-RU" smtClean="0"/>
              <a:pPr/>
              <a:t>20.04.2015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0094-09D0-41FC-99E3-ACC190EE0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9CD8-89BF-464E-A180-523C74FE8A4E}" type="datetimeFigureOut">
              <a:rPr lang="ru-RU" smtClean="0"/>
              <a:pPr/>
              <a:t>20.04.2015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0094-09D0-41FC-99E3-ACC190EE0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9CD8-89BF-464E-A180-523C74FE8A4E}" type="datetimeFigureOut">
              <a:rPr lang="ru-RU" smtClean="0"/>
              <a:pPr/>
              <a:t>20.04.2015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0094-09D0-41FC-99E3-ACC190EE074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B59CD8-89BF-464E-A180-523C74FE8A4E}" type="datetimeFigureOut">
              <a:rPr lang="ru-RU" smtClean="0"/>
              <a:pPr/>
              <a:t>20.04.2015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E00094-09D0-41FC-99E3-ACC190EE074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uxfon.com-8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36004"/>
            <a:ext cx="9192005" cy="68940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1008112"/>
          </a:xfrm>
        </p:spPr>
        <p:txBody>
          <a:bodyPr>
            <a:normAutofit fontScale="90000"/>
          </a:bodyPr>
          <a:lstStyle/>
          <a:p>
            <a:r>
              <a:rPr lang="uk-UA" sz="9600" dirty="0" smtClean="0"/>
              <a:t>Україна і світ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4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	Неможливо розкрити весь потенціал та досягнення наших співвітчизників , але можу сказати одне - я пишаюсь своєю країною!</a:t>
            </a:r>
            <a:endParaRPr lang="uk-UA" sz="4400" i="1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1931045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Виконала: Степаненко Катерина</a:t>
            </a:r>
            <a:br>
              <a:rPr lang="uk-UA" dirty="0" smtClean="0"/>
            </a:br>
            <a:r>
              <a:rPr lang="uk-UA" dirty="0" smtClean="0"/>
              <a:t>Клас: 11-Б</a:t>
            </a: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3284984"/>
            <a:ext cx="8686800" cy="2232248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>
                <a:latin typeface="Bookman Old Style" pitchFamily="18" charset="0"/>
              </a:rPr>
              <a:t>Дякую за увагу</a:t>
            </a:r>
            <a:endParaRPr lang="uk-UA" sz="66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rai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162300"/>
            <a:ext cx="5715000" cy="3695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Геополітичне становище України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5"/>
            <a:ext cx="5987008" cy="3096344"/>
          </a:xfrm>
        </p:spPr>
        <p:txBody>
          <a:bodyPr/>
          <a:lstStyle/>
          <a:p>
            <a:r>
              <a:rPr lang="uk-UA" sz="2000" dirty="0" smtClean="0">
                <a:latin typeface="Calibri" pitchFamily="34" charset="0"/>
              </a:rPr>
              <a:t>Україна розташована в центральній частині Європи;</a:t>
            </a:r>
          </a:p>
          <a:p>
            <a:r>
              <a:rPr lang="uk-UA" sz="2000" dirty="0" smtClean="0">
                <a:latin typeface="Calibri" pitchFamily="34" charset="0"/>
              </a:rPr>
              <a:t>Займає площу 603,7 </a:t>
            </a:r>
            <a:r>
              <a:rPr lang="uk-UA" sz="2000" dirty="0" err="1" smtClean="0">
                <a:latin typeface="Calibri" pitchFamily="34" charset="0"/>
              </a:rPr>
              <a:t>тис.кв.км</a:t>
            </a:r>
            <a:r>
              <a:rPr lang="uk-UA" sz="2000" dirty="0" smtClean="0">
                <a:latin typeface="Calibri" pitchFamily="34" charset="0"/>
              </a:rPr>
              <a:t>;</a:t>
            </a:r>
          </a:p>
          <a:p>
            <a:r>
              <a:rPr lang="uk-UA" sz="2000" dirty="0" smtClean="0">
                <a:latin typeface="Calibri" pitchFamily="34" charset="0"/>
              </a:rPr>
              <a:t>Межує з такими країнами :</a:t>
            </a:r>
            <a:br>
              <a:rPr lang="uk-UA" sz="2000" dirty="0" smtClean="0">
                <a:latin typeface="Calibri" pitchFamily="34" charset="0"/>
              </a:rPr>
            </a:br>
            <a:r>
              <a:rPr lang="uk-UA" sz="2000" dirty="0" smtClean="0">
                <a:latin typeface="Calibri" pitchFamily="34" charset="0"/>
              </a:rPr>
              <a:t>а) на півночі – з Білоруссю</a:t>
            </a:r>
            <a:br>
              <a:rPr lang="uk-UA" sz="2000" dirty="0" smtClean="0">
                <a:latin typeface="Calibri" pitchFamily="34" charset="0"/>
              </a:rPr>
            </a:br>
            <a:r>
              <a:rPr lang="uk-UA" sz="2000" dirty="0" smtClean="0">
                <a:latin typeface="Calibri" pitchFamily="34" charset="0"/>
              </a:rPr>
              <a:t>б) на сході - з Росією</a:t>
            </a:r>
            <a:br>
              <a:rPr lang="uk-UA" sz="2000" dirty="0" smtClean="0">
                <a:latin typeface="Calibri" pitchFamily="34" charset="0"/>
              </a:rPr>
            </a:br>
            <a:r>
              <a:rPr lang="uk-UA" sz="2000" dirty="0" smtClean="0">
                <a:latin typeface="Calibri" pitchFamily="34" charset="0"/>
              </a:rPr>
              <a:t>в)на заході – з Молдовою, Румунією та Польщею</a:t>
            </a:r>
            <a:br>
              <a:rPr lang="uk-UA" sz="2000" dirty="0" smtClean="0">
                <a:latin typeface="Calibri" pitchFamily="34" charset="0"/>
              </a:rPr>
            </a:br>
            <a:r>
              <a:rPr lang="uk-UA" sz="2000" dirty="0" smtClean="0">
                <a:latin typeface="Calibri" pitchFamily="34" charset="0"/>
              </a:rPr>
              <a:t>На півдні омивається двома морями 9 Чорним та Азовським)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Calibri" pitchFamily="34" charset="0"/>
              </a:rPr>
              <a:t>	</a:t>
            </a:r>
            <a:r>
              <a:rPr lang="ru-RU" sz="2600" dirty="0" err="1" smtClean="0">
                <a:latin typeface="Calibri" pitchFamily="34" charset="0"/>
              </a:rPr>
              <a:t>Найбільшою</a:t>
            </a:r>
            <a:r>
              <a:rPr lang="ru-RU" sz="2600" dirty="0" smtClean="0">
                <a:latin typeface="Calibri" pitchFamily="34" charset="0"/>
              </a:rPr>
              <a:t> за </a:t>
            </a:r>
            <a:r>
              <a:rPr lang="ru-RU" sz="2600" dirty="0" err="1" smtClean="0">
                <a:latin typeface="Calibri" pitchFamily="34" charset="0"/>
              </a:rPr>
              <a:t>політичним</a:t>
            </a:r>
            <a:r>
              <a:rPr lang="ru-RU" sz="2600" dirty="0" smtClean="0">
                <a:latin typeface="Calibri" pitchFamily="34" charset="0"/>
              </a:rPr>
              <a:t> та </a:t>
            </a:r>
            <a:r>
              <a:rPr lang="ru-RU" sz="2600" dirty="0" err="1" smtClean="0">
                <a:latin typeface="Calibri" pitchFamily="34" charset="0"/>
              </a:rPr>
              <a:t>економічним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впливом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країною-сусідкою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України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є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Російська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Федерація</a:t>
            </a:r>
            <a:r>
              <a:rPr lang="ru-RU" sz="2600" dirty="0" smtClean="0">
                <a:latin typeface="Calibri" pitchFamily="34" charset="0"/>
              </a:rPr>
              <a:t>.</a:t>
            </a:r>
            <a:br>
              <a:rPr lang="ru-RU" sz="2600" dirty="0" smtClean="0">
                <a:latin typeface="Calibri" pitchFamily="34" charset="0"/>
              </a:rPr>
            </a:br>
            <a:r>
              <a:rPr lang="ru-RU" sz="2600" dirty="0" err="1" smtClean="0">
                <a:latin typeface="Calibri" pitchFamily="34" charset="0"/>
              </a:rPr>
              <a:t>Сучасні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відносини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між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Україною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Росією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зіпсовані</a:t>
            </a:r>
            <a:r>
              <a:rPr lang="ru-RU" sz="2600" dirty="0" smtClean="0">
                <a:latin typeface="Calibri" pitchFamily="34" charset="0"/>
              </a:rPr>
              <a:t>. </a:t>
            </a:r>
            <a:br>
              <a:rPr lang="ru-RU" sz="2600" dirty="0" smtClean="0">
                <a:latin typeface="Calibri" pitchFamily="34" charset="0"/>
              </a:rPr>
            </a:br>
            <a:r>
              <a:rPr lang="ru-RU" sz="2600" dirty="0" smtClean="0">
                <a:latin typeface="Calibri" pitchFamily="34" charset="0"/>
              </a:rPr>
              <a:t>Причиною </a:t>
            </a:r>
            <a:r>
              <a:rPr lang="ru-RU" sz="2600" dirty="0" err="1" smtClean="0">
                <a:latin typeface="Calibri" pitchFamily="34" charset="0"/>
              </a:rPr>
              <a:t>цього</a:t>
            </a:r>
            <a:r>
              <a:rPr lang="ru-RU" sz="2600" dirty="0" smtClean="0">
                <a:latin typeface="Calibri" pitchFamily="34" charset="0"/>
              </a:rPr>
              <a:t> стали </a:t>
            </a:r>
            <a:r>
              <a:rPr lang="ru-RU" sz="2600" dirty="0" err="1" smtClean="0">
                <a:latin typeface="Calibri" pitchFamily="34" charset="0"/>
              </a:rPr>
              <a:t>воєнні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дії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з</a:t>
            </a:r>
            <a:r>
              <a:rPr lang="ru-RU" sz="2600" dirty="0" smtClean="0">
                <a:latin typeface="Calibri" pitchFamily="34" charset="0"/>
              </a:rPr>
              <a:t> боку РФ  , а </a:t>
            </a:r>
            <a:r>
              <a:rPr lang="ru-RU" sz="2600" dirty="0" err="1" smtClean="0">
                <a:latin typeface="Calibri" pitchFamily="34" charset="0"/>
              </a:rPr>
              <a:t>також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її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втручання</a:t>
            </a:r>
            <a:r>
              <a:rPr lang="ru-RU" sz="2600" dirty="0" smtClean="0">
                <a:latin typeface="Calibri" pitchFamily="34" charset="0"/>
              </a:rPr>
              <a:t> в </a:t>
            </a:r>
            <a:r>
              <a:rPr lang="ru-RU" sz="2600" dirty="0" err="1" smtClean="0">
                <a:latin typeface="Calibri" pitchFamily="34" charset="0"/>
              </a:rPr>
              <a:t>суспільне</a:t>
            </a:r>
            <a:r>
              <a:rPr lang="ru-RU" sz="2600" dirty="0" smtClean="0">
                <a:latin typeface="Calibri" pitchFamily="34" charset="0"/>
              </a:rPr>
              <a:t> та </a:t>
            </a:r>
            <a:r>
              <a:rPr lang="ru-RU" sz="2600" dirty="0" err="1" smtClean="0">
                <a:latin typeface="Calibri" pitchFamily="34" charset="0"/>
              </a:rPr>
              <a:t>політичне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життя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нашої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держави</a:t>
            </a:r>
            <a:r>
              <a:rPr lang="ru-RU" sz="2600" dirty="0" smtClean="0">
                <a:latin typeface="Calibri" pitchFamily="34" charset="0"/>
              </a:rPr>
              <a:t>.</a:t>
            </a:r>
            <a:br>
              <a:rPr lang="ru-RU" sz="2600" dirty="0" smtClean="0">
                <a:latin typeface="Calibri" pitchFamily="34" charset="0"/>
              </a:rPr>
            </a:br>
            <a:r>
              <a:rPr lang="ru-RU" sz="2600" dirty="0" smtClean="0">
                <a:latin typeface="Calibri" pitchFamily="34" charset="0"/>
              </a:rPr>
              <a:t>Мета </a:t>
            </a:r>
            <a:r>
              <a:rPr lang="ru-RU" sz="2600" dirty="0" err="1" smtClean="0">
                <a:latin typeface="Calibri" pitchFamily="34" charset="0"/>
              </a:rPr>
              <a:t>цієї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війни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досконало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ще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невідома</a:t>
            </a:r>
            <a:r>
              <a:rPr lang="ru-RU" sz="2600" dirty="0" smtClean="0">
                <a:latin typeface="Calibri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в </a:t>
            </a:r>
            <a:r>
              <a:rPr lang="ru-RU" dirty="0" err="1" smtClean="0"/>
              <a:t>інтеграційних</a:t>
            </a:r>
            <a:r>
              <a:rPr lang="ru-RU" dirty="0" smtClean="0"/>
              <a:t> </a:t>
            </a:r>
            <a:r>
              <a:rPr lang="ru-RU" dirty="0" err="1" smtClean="0"/>
              <a:t>процесах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				</a:t>
            </a:r>
            <a:r>
              <a:rPr lang="ru-RU" dirty="0" err="1" smtClean="0"/>
              <a:t>Європі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400" dirty="0" smtClean="0">
                <a:latin typeface="Calibri" pitchFamily="34" charset="0"/>
              </a:rPr>
              <a:t>1.11.1993 року  набув чинності Маастрихтський договір, згідно якому утворилось міжнародне економіко-політичне об</a:t>
            </a:r>
            <a:r>
              <a:rPr lang="en-US" sz="2400" dirty="0" smtClean="0">
                <a:latin typeface="Calibri" pitchFamily="34" charset="0"/>
              </a:rPr>
              <a:t>’</a:t>
            </a:r>
            <a:r>
              <a:rPr lang="uk-UA" sz="2400" dirty="0" smtClean="0">
                <a:latin typeface="Calibri" pitchFamily="34" charset="0"/>
              </a:rPr>
              <a:t>єднання Європейських держав - Європейський Союз .</a:t>
            </a:r>
          </a:p>
          <a:p>
            <a:pPr>
              <a:buNone/>
            </a:pPr>
            <a:r>
              <a:rPr lang="uk-UA" sz="2400" dirty="0" smtClean="0">
                <a:latin typeface="Calibri" pitchFamily="34" charset="0"/>
              </a:rPr>
              <a:t/>
            </a:r>
            <a:br>
              <a:rPr lang="uk-UA" sz="2400" dirty="0" smtClean="0">
                <a:latin typeface="Calibri" pitchFamily="34" charset="0"/>
              </a:rPr>
            </a:br>
            <a:r>
              <a:rPr lang="uk-UA" sz="2400" dirty="0" smtClean="0">
                <a:latin typeface="Calibri" pitchFamily="34" charset="0"/>
              </a:rPr>
              <a:t>У листопаді 2013 року у Вільнюсі очікувалось підписання угоди про асоціацію з ЄС, однак після таємної зустрічі  В.Путіна з В.Януковичем ,зміст якої залишається невідомим, влада змінила риторику. </a:t>
            </a:r>
            <a:r>
              <a:rPr lang="uk-UA" sz="2400" dirty="0" err="1" smtClean="0">
                <a:latin typeface="Calibri" pitchFamily="34" charset="0"/>
              </a:rPr>
              <a:t>Каб.Мін</a:t>
            </a:r>
            <a:r>
              <a:rPr lang="uk-UA" sz="2400" dirty="0" smtClean="0">
                <a:latin typeface="Calibri" pitchFamily="34" charset="0"/>
              </a:rPr>
              <a:t> зупинив підготовку документів.</a:t>
            </a:r>
            <a:br>
              <a:rPr lang="uk-UA" sz="2400" dirty="0" smtClean="0">
                <a:latin typeface="Calibri" pitchFamily="34" charset="0"/>
              </a:rPr>
            </a:br>
            <a:r>
              <a:rPr lang="uk-UA" sz="2400" dirty="0" smtClean="0">
                <a:latin typeface="Calibri" pitchFamily="34" charset="0"/>
              </a:rPr>
              <a:t>Внаслідок цього  почались масові акції протесту по всій Україні.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Calibri" pitchFamily="34" charset="0"/>
              </a:rPr>
              <a:t>Стан </a:t>
            </a:r>
            <a:r>
              <a:rPr lang="ru-RU" sz="3200" dirty="0" err="1" smtClean="0">
                <a:latin typeface="Calibri" pitchFamily="34" charset="0"/>
              </a:rPr>
              <a:t>інтеґраційних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діянь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України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між</a:t>
            </a:r>
            <a:r>
              <a:rPr lang="ru-RU" sz="3200" dirty="0" smtClean="0">
                <a:latin typeface="Calibri" pitchFamily="34" charset="0"/>
              </a:rPr>
              <a:t> ЄС </a:t>
            </a:r>
            <a:r>
              <a:rPr lang="ru-RU" sz="3200" dirty="0" err="1" smtClean="0">
                <a:latin typeface="Calibri" pitchFamily="34" charset="0"/>
              </a:rPr>
              <a:t>і</a:t>
            </a:r>
            <a:r>
              <a:rPr lang="ru-RU" sz="3200" dirty="0" smtClean="0">
                <a:latin typeface="Calibri" pitchFamily="34" charset="0"/>
              </a:rPr>
              <a:t> РФ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r>
              <a:rPr lang="ru-RU" sz="2600" dirty="0" err="1" smtClean="0">
                <a:latin typeface="Calibri" pitchFamily="34" charset="0"/>
              </a:rPr>
              <a:t>Україна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розтягнена</a:t>
            </a:r>
            <a:r>
              <a:rPr lang="ru-RU" sz="2600" dirty="0" smtClean="0">
                <a:latin typeface="Calibri" pitchFamily="34" charset="0"/>
              </a:rPr>
              <a:t> у </a:t>
            </a:r>
            <a:r>
              <a:rPr lang="ru-RU" sz="2600" dirty="0" err="1" smtClean="0">
                <a:latin typeface="Calibri" pitchFamily="34" charset="0"/>
              </a:rPr>
              <a:t>дві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сторони</a:t>
            </a:r>
            <a:r>
              <a:rPr lang="ru-RU" sz="2600" dirty="0" smtClean="0">
                <a:latin typeface="Calibri" pitchFamily="34" charset="0"/>
              </a:rPr>
              <a:t>: </a:t>
            </a:r>
            <a:r>
              <a:rPr lang="ru-RU" sz="2600" dirty="0" err="1" smtClean="0">
                <a:latin typeface="Calibri" pitchFamily="34" charset="0"/>
              </a:rPr>
              <a:t>європейську</a:t>
            </a:r>
            <a:r>
              <a:rPr lang="ru-RU" sz="2600" dirty="0" smtClean="0">
                <a:latin typeface="Calibri" pitchFamily="34" charset="0"/>
              </a:rPr>
              <a:t> та </a:t>
            </a:r>
            <a:r>
              <a:rPr lang="ru-RU" sz="2600" dirty="0" err="1" smtClean="0">
                <a:latin typeface="Calibri" pitchFamily="34" charset="0"/>
              </a:rPr>
              <a:t>російську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інтеґрацію</a:t>
            </a:r>
            <a:r>
              <a:rPr lang="ru-RU" sz="2600" dirty="0" smtClean="0">
                <a:latin typeface="Calibri" pitchFamily="34" charset="0"/>
              </a:rPr>
              <a:t> </a:t>
            </a:r>
            <a:br>
              <a:rPr lang="ru-RU" sz="2600" dirty="0" smtClean="0">
                <a:latin typeface="Calibri" pitchFamily="34" charset="0"/>
              </a:rPr>
            </a:br>
            <a:r>
              <a:rPr lang="ru-RU" sz="2600" dirty="0" err="1" smtClean="0">
                <a:latin typeface="Calibri" pitchFamily="34" charset="0"/>
              </a:rPr>
              <a:t>Опозиція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продовжує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інерційно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наполягати</a:t>
            </a:r>
            <a:r>
              <a:rPr lang="ru-RU" sz="2600" dirty="0" smtClean="0">
                <a:latin typeface="Calibri" pitchFamily="34" charset="0"/>
              </a:rPr>
              <a:t> на </a:t>
            </a:r>
            <a:r>
              <a:rPr lang="ru-RU" sz="2600" dirty="0" err="1" smtClean="0">
                <a:latin typeface="Calibri" pitchFamily="34" charset="0"/>
              </a:rPr>
              <a:t>збереженні</a:t>
            </a:r>
            <a:r>
              <a:rPr lang="ru-RU" sz="2600" dirty="0" smtClean="0">
                <a:latin typeface="Calibri" pitchFamily="34" charset="0"/>
              </a:rPr>
              <a:t> риторики “</a:t>
            </a:r>
            <a:r>
              <a:rPr lang="ru-RU" sz="2600" dirty="0" err="1" smtClean="0">
                <a:latin typeface="Calibri" pitchFamily="34" charset="0"/>
              </a:rPr>
              <a:t>Євроінтеґрація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України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задля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досягення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повноцінного</a:t>
            </a:r>
            <a:r>
              <a:rPr lang="ru-RU" sz="2600" dirty="0" smtClean="0">
                <a:latin typeface="Calibri" pitchFamily="34" charset="0"/>
              </a:rPr>
              <a:t> членства в ЄС”. В той час як ЄС </a:t>
            </a:r>
            <a:r>
              <a:rPr lang="ru-RU" sz="2600" dirty="0" err="1" smtClean="0">
                <a:latin typeface="Calibri" pitchFamily="34" charset="0"/>
              </a:rPr>
              <a:t>демонструє</a:t>
            </a:r>
            <a:r>
              <a:rPr lang="ru-RU" sz="2600" dirty="0" smtClean="0">
                <a:latin typeface="Calibri" pitchFamily="34" charset="0"/>
              </a:rPr>
              <a:t> “</a:t>
            </a:r>
            <a:r>
              <a:rPr lang="ru-RU" sz="2600" dirty="0" err="1" smtClean="0">
                <a:latin typeface="Calibri" pitchFamily="34" charset="0"/>
              </a:rPr>
              <a:t>втому</a:t>
            </a:r>
            <a:r>
              <a:rPr lang="ru-RU" sz="2600" dirty="0" smtClean="0">
                <a:latin typeface="Calibri" pitchFamily="34" charset="0"/>
              </a:rPr>
              <a:t>” </a:t>
            </a:r>
            <a:r>
              <a:rPr lang="ru-RU" sz="2600" dirty="0" err="1" smtClean="0">
                <a:latin typeface="Calibri" pitchFamily="34" charset="0"/>
              </a:rPr>
              <a:t>від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України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вказуючи</a:t>
            </a:r>
            <a:r>
              <a:rPr lang="ru-RU" sz="2600" dirty="0" smtClean="0">
                <a:latin typeface="Calibri" pitchFamily="34" charset="0"/>
              </a:rPr>
              <a:t> на </a:t>
            </a:r>
            <a:r>
              <a:rPr lang="ru-RU" sz="2600" dirty="0" err="1" smtClean="0">
                <a:latin typeface="Calibri" pitchFamily="34" charset="0"/>
              </a:rPr>
              <a:t>її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неготовність</a:t>
            </a:r>
            <a:r>
              <a:rPr lang="ru-RU" sz="2600" dirty="0" smtClean="0">
                <a:latin typeface="Calibri" pitchFamily="34" charset="0"/>
              </a:rPr>
              <a:t> та </a:t>
            </a:r>
            <a:r>
              <a:rPr lang="ru-RU" sz="2600" dirty="0" err="1" smtClean="0">
                <a:latin typeface="Calibri" pitchFamily="34" charset="0"/>
              </a:rPr>
              <a:t>щораз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міняючи</a:t>
            </a:r>
            <a:r>
              <a:rPr lang="ru-RU" sz="2600" dirty="0" smtClean="0">
                <a:latin typeface="Calibri" pitchFamily="34" charset="0"/>
              </a:rPr>
              <a:t> формат </a:t>
            </a:r>
            <a:r>
              <a:rPr lang="ru-RU" sz="2600" dirty="0" err="1" smtClean="0">
                <a:latin typeface="Calibri" pitchFamily="34" charset="0"/>
              </a:rPr>
              <a:t>співпраці</a:t>
            </a:r>
            <a:r>
              <a:rPr lang="ru-RU" sz="2600" dirty="0" smtClean="0">
                <a:latin typeface="Calibri" pitchFamily="34" charset="0"/>
              </a:rPr>
              <a:t/>
            </a:r>
            <a:br>
              <a:rPr lang="ru-RU" sz="2600" dirty="0" smtClean="0">
                <a:latin typeface="Calibri" pitchFamily="34" charset="0"/>
              </a:rPr>
            </a:br>
            <a:r>
              <a:rPr lang="ru-RU" sz="2600" dirty="0" err="1" smtClean="0">
                <a:latin typeface="Calibri" pitchFamily="34" charset="0"/>
              </a:rPr>
              <a:t>Росія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наполягає</a:t>
            </a:r>
            <a:r>
              <a:rPr lang="ru-RU" sz="2600" dirty="0" smtClean="0">
                <a:latin typeface="Calibri" pitchFamily="34" charset="0"/>
              </a:rPr>
              <a:t> на </a:t>
            </a:r>
            <a:r>
              <a:rPr lang="ru-RU" sz="2600" dirty="0" err="1" smtClean="0">
                <a:latin typeface="Calibri" pitchFamily="34" charset="0"/>
              </a:rPr>
              <a:t>глибокій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всебічній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інтеґрації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України</a:t>
            </a:r>
            <a:r>
              <a:rPr lang="ru-RU" sz="2600" dirty="0" smtClean="0">
                <a:latin typeface="Calibri" pitchFamily="34" charset="0"/>
              </a:rPr>
              <a:t> в </a:t>
            </a:r>
            <a:r>
              <a:rPr lang="ru-RU" sz="2600" dirty="0" err="1" smtClean="0">
                <a:latin typeface="Calibri" pitchFamily="34" charset="0"/>
              </a:rPr>
              <a:t>єдиний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слов'янський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простір.Вона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переконує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політиків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євроатлантичної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спільноти</a:t>
            </a:r>
            <a:r>
              <a:rPr lang="ru-RU" sz="2600" dirty="0" smtClean="0">
                <a:latin typeface="Calibri" pitchFamily="34" charset="0"/>
              </a:rPr>
              <a:t> у </a:t>
            </a:r>
            <a:r>
              <a:rPr lang="ru-RU" sz="2600" dirty="0" err="1" smtClean="0">
                <a:latin typeface="Calibri" pitchFamily="34" charset="0"/>
              </a:rPr>
              <a:t>своєму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беззаперечному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праві</a:t>
            </a:r>
            <a:r>
              <a:rPr lang="ru-RU" sz="2600" dirty="0" smtClean="0">
                <a:latin typeface="Calibri" pitchFamily="34" charset="0"/>
              </a:rPr>
              <a:t> на “</a:t>
            </a:r>
            <a:r>
              <a:rPr lang="ru-RU" sz="2600" dirty="0" err="1" smtClean="0">
                <a:latin typeface="Calibri" pitchFamily="34" charset="0"/>
              </a:rPr>
              <a:t>історичну</a:t>
            </a:r>
            <a:r>
              <a:rPr lang="ru-RU" sz="2600" dirty="0" smtClean="0">
                <a:latin typeface="Calibri" pitchFamily="34" charset="0"/>
              </a:rPr>
              <a:t> зону </a:t>
            </a:r>
            <a:r>
              <a:rPr lang="ru-RU" sz="2600" dirty="0" err="1" smtClean="0">
                <a:latin typeface="Calibri" pitchFamily="34" charset="0"/>
              </a:rPr>
              <a:t>впливу</a:t>
            </a:r>
            <a:r>
              <a:rPr lang="ru-RU" sz="2600" dirty="0" smtClean="0">
                <a:latin typeface="Calibri" pitchFamily="34" charset="0"/>
              </a:rPr>
              <a:t>”</a:t>
            </a:r>
            <a:br>
              <a:rPr lang="ru-RU" sz="2600" dirty="0" smtClean="0">
                <a:latin typeface="Calibri" pitchFamily="34" charset="0"/>
              </a:rPr>
            </a:br>
            <a:endParaRPr lang="ru-RU" sz="2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den_n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err="1" smtClean="0">
                <a:latin typeface="Calibri" pitchFamily="34" charset="0"/>
              </a:rPr>
              <a:t>Внесок</a:t>
            </a:r>
            <a:r>
              <a:rPr lang="ru-RU" sz="4000" dirty="0" smtClean="0">
                <a:latin typeface="Calibri" pitchFamily="34" charset="0"/>
              </a:rPr>
              <a:t> </a:t>
            </a:r>
            <a:r>
              <a:rPr lang="ru-RU" sz="4000" dirty="0" err="1" smtClean="0">
                <a:latin typeface="Calibri" pitchFamily="34" charset="0"/>
              </a:rPr>
              <a:t>українців</a:t>
            </a:r>
            <a:r>
              <a:rPr lang="ru-RU" sz="4000" dirty="0" smtClean="0">
                <a:latin typeface="Calibri" pitchFamily="34" charset="0"/>
              </a:rPr>
              <a:t> у </a:t>
            </a:r>
            <a:r>
              <a:rPr lang="ru-RU" sz="4000" dirty="0" err="1" smtClean="0">
                <a:latin typeface="Calibri" pitchFamily="34" charset="0"/>
              </a:rPr>
              <a:t>світову</a:t>
            </a:r>
            <a:r>
              <a:rPr lang="ru-RU" sz="4000" dirty="0" smtClean="0">
                <a:latin typeface="Calibri" pitchFamily="34" charset="0"/>
              </a:rPr>
              <a:t> науку </a:t>
            </a:r>
            <a:r>
              <a:rPr lang="ru-RU" sz="4000" dirty="0" err="1" smtClean="0">
                <a:latin typeface="Calibri" pitchFamily="34" charset="0"/>
              </a:rPr>
              <a:t>і</a:t>
            </a:r>
            <a:r>
              <a:rPr lang="ru-RU" sz="4000" dirty="0" smtClean="0">
                <a:latin typeface="Calibri" pitchFamily="34" charset="0"/>
              </a:rPr>
              <a:t> культуру</a:t>
            </a:r>
            <a:r>
              <a:rPr lang="ru-RU" sz="3200" dirty="0" smtClean="0">
                <a:latin typeface="Calibri" pitchFamily="34" charset="0"/>
              </a:rPr>
              <a:t/>
            </a:r>
            <a:br>
              <a:rPr lang="ru-RU" sz="3200" dirty="0" smtClean="0">
                <a:latin typeface="Calibri" pitchFamily="34" charset="0"/>
              </a:rPr>
            </a:br>
            <a:endParaRPr lang="ru-RU" sz="3200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sz="2400" i="1" dirty="0" err="1" smtClean="0"/>
              <a:t>Україна</a:t>
            </a:r>
            <a:r>
              <a:rPr lang="ru-RU" sz="2400" i="1" dirty="0" smtClean="0"/>
              <a:t> - </a:t>
            </a:r>
            <a:r>
              <a:rPr lang="ru-RU" sz="2400" i="1" dirty="0" err="1" smtClean="0"/>
              <a:t>країна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багата</a:t>
            </a:r>
            <a:r>
              <a:rPr lang="ru-RU" sz="2400" i="1" dirty="0" smtClean="0"/>
              <a:t> на </a:t>
            </a:r>
            <a:r>
              <a:rPr lang="ru-RU" sz="2400" i="1" dirty="0" err="1" smtClean="0"/>
              <a:t>талановитих</a:t>
            </a:r>
            <a:r>
              <a:rPr lang="ru-RU" sz="2400" i="1" dirty="0" smtClean="0"/>
              <a:t> людей.</a:t>
            </a:r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r>
              <a:rPr lang="ru-RU" sz="2400" i="1" dirty="0" smtClean="0"/>
              <a:t>    На </a:t>
            </a:r>
            <a:r>
              <a:rPr lang="ru-RU" sz="2400" i="1" dirty="0" err="1" smtClean="0"/>
              <a:t>її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території</a:t>
            </a:r>
            <a:r>
              <a:rPr lang="ru-RU" sz="2400" i="1" dirty="0" smtClean="0"/>
              <a:t> та поза </a:t>
            </a:r>
            <a:r>
              <a:rPr lang="ru-RU" sz="2400" i="1" dirty="0" err="1" smtClean="0"/>
              <a:t>її</a:t>
            </a:r>
            <a:r>
              <a:rPr lang="ru-RU" sz="2400" i="1" dirty="0" smtClean="0"/>
              <a:t> межами </a:t>
            </a:r>
            <a:r>
              <a:rPr lang="ru-RU" sz="2400" i="1" dirty="0" err="1" smtClean="0"/>
              <a:t>проживає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значна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кількість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видатних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українців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які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своїми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збагатили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світ</a:t>
            </a:r>
            <a:r>
              <a:rPr lang="ru-RU" sz="2400" i="1" dirty="0" smtClean="0"/>
              <a:t> талантами.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Письменники та поети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     </a:t>
            </a:r>
            <a:endParaRPr lang="uk-UA" sz="2000" dirty="0"/>
          </a:p>
        </p:txBody>
      </p:sp>
      <p:pic>
        <p:nvPicPr>
          <p:cNvPr id="2050" name="Picture 2" descr="C:\Documents and Settings\Admin\Рабочий стол\Сковорода Григорий Савв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2381250" cy="31527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31840" y="1340768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Одним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найвидатніших</a:t>
            </a:r>
            <a:r>
              <a:rPr lang="ru-RU" i="1" dirty="0" smtClean="0"/>
              <a:t> </a:t>
            </a:r>
            <a:r>
              <a:rPr lang="ru-RU" i="1" dirty="0" err="1" smtClean="0"/>
              <a:t>європейських</a:t>
            </a:r>
            <a:r>
              <a:rPr lang="ru-RU" i="1" dirty="0" smtClean="0"/>
              <a:t> </a:t>
            </a:r>
            <a:r>
              <a:rPr lang="ru-RU" i="1" dirty="0" err="1" smtClean="0"/>
              <a:t>філософів</a:t>
            </a:r>
            <a:r>
              <a:rPr lang="ru-RU" i="1" dirty="0" smtClean="0"/>
              <a:t> Х</a:t>
            </a:r>
            <a:r>
              <a:rPr lang="en-US" i="1" dirty="0" smtClean="0"/>
              <a:t>VIII </a:t>
            </a:r>
            <a:r>
              <a:rPr lang="ru-RU" i="1" dirty="0" smtClean="0"/>
              <a:t>ст. </a:t>
            </a:r>
            <a:r>
              <a:rPr lang="ru-RU" i="1" dirty="0" err="1" smtClean="0"/>
              <a:t>був</a:t>
            </a:r>
            <a:r>
              <a:rPr lang="ru-RU" i="1" dirty="0" smtClean="0"/>
              <a:t> Г.С.Сковорода.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Вплив</a:t>
            </a:r>
            <a:r>
              <a:rPr lang="ru-RU" i="1" dirty="0" smtClean="0"/>
              <a:t> </a:t>
            </a:r>
            <a:r>
              <a:rPr lang="ru-RU" i="1" dirty="0" err="1" smtClean="0"/>
              <a:t>філософії</a:t>
            </a:r>
            <a:r>
              <a:rPr lang="ru-RU" i="1" dirty="0" smtClean="0"/>
              <a:t> </a:t>
            </a:r>
            <a:r>
              <a:rPr lang="ru-RU" i="1" dirty="0" err="1" smtClean="0"/>
              <a:t>ширився</a:t>
            </a:r>
            <a:r>
              <a:rPr lang="ru-RU" i="1" dirty="0" smtClean="0"/>
              <a:t> не </a:t>
            </a:r>
            <a:r>
              <a:rPr lang="ru-RU" i="1" dirty="0" err="1" smtClean="0"/>
              <a:t>тільки</a:t>
            </a:r>
            <a:r>
              <a:rPr lang="ru-RU" i="1" dirty="0" smtClean="0"/>
              <a:t> в </a:t>
            </a:r>
            <a:r>
              <a:rPr lang="ru-RU" i="1" dirty="0" err="1" smtClean="0"/>
              <a:t>Україні</a:t>
            </a:r>
            <a:r>
              <a:rPr lang="ru-RU" i="1" dirty="0" smtClean="0"/>
              <a:t>. </a:t>
            </a:r>
            <a:r>
              <a:rPr lang="ru-RU" i="1" dirty="0" err="1" smtClean="0"/>
              <a:t>Глибина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думок, </a:t>
            </a:r>
            <a:r>
              <a:rPr lang="ru-RU" i="1" dirty="0" err="1" smtClean="0"/>
              <a:t>аскетичне</a:t>
            </a:r>
            <a:r>
              <a:rPr lang="ru-RU" i="1" dirty="0" smtClean="0"/>
              <a:t> </a:t>
            </a:r>
            <a:r>
              <a:rPr lang="ru-RU" i="1" dirty="0" err="1" smtClean="0"/>
              <a:t>життя</a:t>
            </a:r>
            <a:r>
              <a:rPr lang="ru-RU" i="1" dirty="0" smtClean="0"/>
              <a:t>, </a:t>
            </a:r>
            <a:r>
              <a:rPr lang="ru-RU" i="1" dirty="0" err="1" smtClean="0"/>
              <a:t>прагнення</a:t>
            </a:r>
            <a:r>
              <a:rPr lang="ru-RU" i="1" dirty="0" smtClean="0"/>
              <a:t> </a:t>
            </a:r>
            <a:r>
              <a:rPr lang="ru-RU" i="1" dirty="0" err="1" smtClean="0"/>
              <a:t>свободи</a:t>
            </a:r>
            <a:r>
              <a:rPr lang="ru-RU" i="1" dirty="0" smtClean="0"/>
              <a:t> - </a:t>
            </a:r>
            <a:r>
              <a:rPr lang="ru-RU" i="1" dirty="0" err="1" smtClean="0"/>
              <a:t>викликали</a:t>
            </a:r>
            <a:r>
              <a:rPr lang="ru-RU" i="1" dirty="0" smtClean="0"/>
              <a:t> </a:t>
            </a:r>
            <a:r>
              <a:rPr lang="ru-RU" i="1" dirty="0" err="1" smtClean="0"/>
              <a:t>порівняння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Сократом.</a:t>
            </a:r>
            <a:endParaRPr lang="uk-UA" dirty="0"/>
          </a:p>
        </p:txBody>
      </p:sp>
      <p:pic>
        <p:nvPicPr>
          <p:cNvPr id="2051" name="Picture 3" descr="C:\Documents and Settings\Admin\Рабочий стол\1354703306_zmagayutsya-maybutni-literaturni-myt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933056"/>
            <a:ext cx="3611893" cy="27089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443711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ХІХ ст. породило </a:t>
            </a:r>
            <a:r>
              <a:rPr lang="ru-RU" i="1" dirty="0" err="1" smtClean="0"/>
              <a:t>духовну</a:t>
            </a:r>
            <a:r>
              <a:rPr lang="ru-RU" i="1" dirty="0" smtClean="0"/>
              <a:t> основу </a:t>
            </a:r>
            <a:r>
              <a:rPr lang="ru-RU" i="1" dirty="0" err="1" smtClean="0"/>
              <a:t>нації</a:t>
            </a:r>
            <a:r>
              <a:rPr lang="ru-RU" i="1" dirty="0" smtClean="0"/>
              <a:t> - Т.Г. </a:t>
            </a:r>
            <a:r>
              <a:rPr lang="ru-RU" i="1" dirty="0" err="1" smtClean="0"/>
              <a:t>Шевченка</a:t>
            </a:r>
            <a:r>
              <a:rPr lang="ru-RU" i="1" dirty="0" smtClean="0"/>
              <a:t>. </a:t>
            </a:r>
            <a:r>
              <a:rPr lang="ru-RU" i="1" dirty="0" err="1" smtClean="0"/>
              <a:t>Творчість</a:t>
            </a:r>
            <a:r>
              <a:rPr lang="ru-RU" i="1" dirty="0" smtClean="0"/>
              <a:t> </a:t>
            </a:r>
            <a:r>
              <a:rPr lang="ru-RU" i="1" dirty="0" err="1" smtClean="0"/>
              <a:t>Шевченка</a:t>
            </a:r>
            <a:r>
              <a:rPr lang="ru-RU" i="1" dirty="0" smtClean="0"/>
              <a:t> </a:t>
            </a:r>
            <a:r>
              <a:rPr lang="ru-RU" i="1" dirty="0" err="1" smtClean="0"/>
              <a:t>вивела</a:t>
            </a:r>
            <a:r>
              <a:rPr lang="ru-RU" i="1" dirty="0" smtClean="0"/>
              <a:t> </a:t>
            </a:r>
            <a:r>
              <a:rPr lang="ru-RU" i="1" dirty="0" err="1" smtClean="0"/>
              <a:t>українську</a:t>
            </a:r>
            <a:r>
              <a:rPr lang="ru-RU" i="1" dirty="0" smtClean="0"/>
              <a:t> </a:t>
            </a:r>
            <a:r>
              <a:rPr lang="ru-RU" i="1" dirty="0" err="1" smtClean="0"/>
              <a:t>літературу</a:t>
            </a:r>
            <a:r>
              <a:rPr lang="ru-RU" i="1" dirty="0" smtClean="0"/>
              <a:t> на </a:t>
            </a:r>
            <a:r>
              <a:rPr lang="ru-RU" i="1" dirty="0" err="1" smtClean="0"/>
              <a:t>світову</a:t>
            </a:r>
            <a:r>
              <a:rPr lang="ru-RU" i="1" dirty="0" smtClean="0"/>
              <a:t> арену. </a:t>
            </a:r>
            <a:r>
              <a:rPr lang="ru-RU" i="1" dirty="0" err="1" smtClean="0"/>
              <a:t>Поняття</a:t>
            </a:r>
            <a:r>
              <a:rPr lang="ru-RU" i="1" dirty="0" smtClean="0"/>
              <a:t> І </a:t>
            </a:r>
            <a:r>
              <a:rPr lang="ru-RU" i="1" dirty="0" err="1" smtClean="0"/>
              <a:t>сьогодні</a:t>
            </a:r>
            <a:r>
              <a:rPr lang="ru-RU" i="1" dirty="0" smtClean="0"/>
              <a:t> </a:t>
            </a:r>
            <a:r>
              <a:rPr lang="ru-RU" i="1" dirty="0" err="1" smtClean="0"/>
              <a:t>молодої</a:t>
            </a:r>
            <a:r>
              <a:rPr lang="ru-RU" i="1" dirty="0" smtClean="0"/>
              <a:t> </a:t>
            </a:r>
            <a:r>
              <a:rPr lang="ru-RU" i="1" dirty="0" err="1" smtClean="0"/>
              <a:t>Української</a:t>
            </a:r>
            <a:r>
              <a:rPr lang="ru-RU" i="1" dirty="0" smtClean="0"/>
              <a:t> </a:t>
            </a:r>
            <a:r>
              <a:rPr lang="ru-RU" i="1" dirty="0" err="1" smtClean="0"/>
              <a:t>держави</a:t>
            </a:r>
            <a:r>
              <a:rPr lang="ru-RU" i="1" dirty="0" smtClean="0"/>
              <a:t> </a:t>
            </a:r>
            <a:r>
              <a:rPr lang="ru-RU" i="1" dirty="0" err="1" smtClean="0"/>
              <a:t>асоціюється</a:t>
            </a:r>
            <a:r>
              <a:rPr lang="ru-RU" i="1" dirty="0" smtClean="0"/>
              <a:t> в </a:t>
            </a:r>
            <a:r>
              <a:rPr lang="ru-RU" i="1" dirty="0" err="1" smtClean="0"/>
              <a:t>багатьох</a:t>
            </a:r>
            <a:r>
              <a:rPr lang="ru-RU" i="1" dirty="0" smtClean="0"/>
              <a:t> </a:t>
            </a:r>
            <a:r>
              <a:rPr lang="ru-RU" i="1" dirty="0" err="1" smtClean="0"/>
              <a:t>жителів</a:t>
            </a:r>
            <a:r>
              <a:rPr lang="ru-RU" i="1" dirty="0" smtClean="0"/>
              <a:t> </a:t>
            </a:r>
            <a:r>
              <a:rPr lang="ru-RU" i="1" dirty="0" err="1" smtClean="0"/>
              <a:t>нашої</a:t>
            </a:r>
            <a:r>
              <a:rPr lang="ru-RU" i="1" dirty="0" smtClean="0"/>
              <a:t> </a:t>
            </a:r>
            <a:r>
              <a:rPr lang="ru-RU" i="1" dirty="0" err="1" smtClean="0"/>
              <a:t>планети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іменем</a:t>
            </a:r>
            <a:r>
              <a:rPr lang="ru-RU" i="1" dirty="0" smtClean="0"/>
              <a:t> </a:t>
            </a:r>
            <a:r>
              <a:rPr lang="ru-RU" i="1" dirty="0" err="1" smtClean="0"/>
              <a:t>Шевченка</a:t>
            </a:r>
            <a:r>
              <a:rPr lang="ru-RU" i="1" dirty="0" smtClean="0"/>
              <a:t> .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Театр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sz="2000" i="1" dirty="0" err="1" smtClean="0"/>
              <a:t>Маючи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такі</a:t>
            </a:r>
            <a:r>
              <a:rPr lang="ru-RU" sz="2000" i="1" dirty="0" smtClean="0"/>
              <a:t>  </a:t>
            </a:r>
            <a:r>
              <a:rPr lang="ru-RU" sz="2000" i="1" dirty="0" err="1" smtClean="0"/>
              <a:t>славні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прізвища</a:t>
            </a:r>
            <a:r>
              <a:rPr lang="ru-RU" sz="2000" i="1" dirty="0" smtClean="0"/>
              <a:t> , як  </a:t>
            </a:r>
            <a:r>
              <a:rPr lang="ru-RU" sz="2000" i="1" dirty="0" err="1" smtClean="0"/>
              <a:t>Кропивницький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Карпенко-Карий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Садовський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Саксаганський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Заньковецька</a:t>
            </a:r>
            <a:r>
              <a:rPr lang="ru-RU" sz="2000" i="1" dirty="0" smtClean="0"/>
              <a:t>  ,</a:t>
            </a:r>
            <a:r>
              <a:rPr lang="ru-RU" sz="2000" i="1" dirty="0" err="1" smtClean="0"/>
              <a:t>почесне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місце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зайняв</a:t>
            </a:r>
            <a:r>
              <a:rPr lang="ru-RU" sz="2000" i="1" dirty="0" smtClean="0"/>
              <a:t>  </a:t>
            </a:r>
            <a:r>
              <a:rPr lang="ru-RU" sz="2000" i="1" dirty="0" err="1" smtClean="0"/>
              <a:t>серед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театрів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Європи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український</a:t>
            </a:r>
            <a:r>
              <a:rPr lang="ru-RU" sz="2000" i="1" dirty="0" smtClean="0"/>
              <a:t> театр.</a:t>
            </a:r>
            <a:endParaRPr lang="uk-UA" sz="2000" dirty="0"/>
          </a:p>
        </p:txBody>
      </p:sp>
      <p:pic>
        <p:nvPicPr>
          <p:cNvPr id="3074" name="Picture 2" descr="C:\Documents and Settings\Admin\Рабочий стол\Zankovecka_M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9393" y="3694229"/>
            <a:ext cx="2384607" cy="3163771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12075-77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97483"/>
            <a:ext cx="3168352" cy="4160517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131969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645024"/>
            <a:ext cx="2373873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Вчені України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124744"/>
            <a:ext cx="4896544" cy="23762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i="1" dirty="0" smtClean="0"/>
              <a:t>     </a:t>
            </a:r>
            <a:r>
              <a:rPr lang="ru-RU" sz="2000" i="1" dirty="0" err="1" smtClean="0"/>
              <a:t>Зельман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Ваксман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уродженець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міста</a:t>
            </a:r>
            <a:r>
              <a:rPr lang="ru-RU" sz="2000" i="1" dirty="0" smtClean="0"/>
              <a:t> Прилуки на </a:t>
            </a:r>
            <a:r>
              <a:rPr lang="ru-RU" sz="2000" i="1" dirty="0" err="1" smtClean="0"/>
              <a:t>Черкащині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Нобелівську</a:t>
            </a:r>
            <a:r>
              <a:rPr lang="ru-RU" sz="2000" i="1" dirty="0" smtClean="0"/>
              <a:t>  </a:t>
            </a:r>
            <a:r>
              <a:rPr lang="ru-RU" sz="2000" i="1" dirty="0" err="1" smtClean="0"/>
              <a:t>премію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отримує</a:t>
            </a:r>
            <a:r>
              <a:rPr lang="ru-RU" sz="2000" i="1" dirty="0" smtClean="0"/>
              <a:t> як </a:t>
            </a:r>
            <a:r>
              <a:rPr lang="ru-RU" sz="2000" i="1" dirty="0" err="1" smtClean="0"/>
              <a:t>вчений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галузі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медицини</a:t>
            </a:r>
            <a:r>
              <a:rPr lang="ru-RU" sz="2000" i="1" dirty="0" smtClean="0"/>
              <a:t>  :“за </a:t>
            </a:r>
            <a:r>
              <a:rPr lang="ru-RU" sz="2000" i="1" dirty="0" err="1" smtClean="0"/>
              <a:t>відкриття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стрептоміцину</a:t>
            </a:r>
            <a:r>
              <a:rPr lang="ru-RU" sz="2000" i="1" dirty="0" smtClean="0"/>
              <a:t> - </a:t>
            </a:r>
            <a:r>
              <a:rPr lang="ru-RU" sz="2000" i="1" dirty="0" err="1" smtClean="0"/>
              <a:t>першого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антибіотика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ефективного</a:t>
            </a:r>
            <a:r>
              <a:rPr lang="ru-RU" sz="2000" i="1" dirty="0" smtClean="0"/>
              <a:t> при </a:t>
            </a:r>
            <a:r>
              <a:rPr lang="ru-RU" sz="2000" i="1" dirty="0" err="1" smtClean="0"/>
              <a:t>лікуванні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туберкульозу</a:t>
            </a:r>
            <a:r>
              <a:rPr lang="ru-RU" sz="2000" i="1" dirty="0" smtClean="0"/>
              <a:t>”.</a:t>
            </a:r>
          </a:p>
          <a:p>
            <a:pPr>
              <a:buNone/>
            </a:pPr>
            <a:r>
              <a:rPr lang="ru-RU" sz="2000" i="1" dirty="0" smtClean="0"/>
              <a:t>	</a:t>
            </a:r>
            <a:endParaRPr lang="uk-UA" sz="2000" dirty="0"/>
          </a:p>
        </p:txBody>
      </p:sp>
      <p:pic>
        <p:nvPicPr>
          <p:cNvPr id="4098" name="Picture 2" descr="C:\Documents and Settings\Admin\Рабочий стол\m_21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2696242" cy="3003823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waksman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422899"/>
            <a:ext cx="2592288" cy="34351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42930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 smtClean="0"/>
              <a:t>Олександр</a:t>
            </a:r>
            <a:r>
              <a:rPr lang="ru-RU" i="1" dirty="0" smtClean="0"/>
              <a:t> Михайлович </a:t>
            </a:r>
            <a:r>
              <a:rPr lang="ru-RU" i="1" dirty="0" err="1" smtClean="0"/>
              <a:t>Шумлянський</a:t>
            </a:r>
            <a:r>
              <a:rPr lang="ru-RU" i="1" dirty="0" smtClean="0"/>
              <a:t> - </a:t>
            </a:r>
            <a:r>
              <a:rPr lang="ru-RU" i="1" dirty="0" err="1" smtClean="0"/>
              <a:t>захистив</a:t>
            </a:r>
            <a:r>
              <a:rPr lang="ru-RU" i="1" dirty="0" smtClean="0"/>
              <a:t> </a:t>
            </a:r>
            <a:r>
              <a:rPr lang="ru-RU" i="1" dirty="0" err="1" smtClean="0"/>
              <a:t>дисертацію</a:t>
            </a:r>
            <a:r>
              <a:rPr lang="ru-RU" i="1" dirty="0" smtClean="0"/>
              <a:t> «Про </a:t>
            </a:r>
            <a:r>
              <a:rPr lang="ru-RU" i="1" dirty="0" err="1" smtClean="0"/>
              <a:t>будову</a:t>
            </a:r>
            <a:r>
              <a:rPr lang="ru-RU" i="1" dirty="0" smtClean="0"/>
              <a:t> </a:t>
            </a:r>
            <a:r>
              <a:rPr lang="ru-RU" i="1" dirty="0" err="1" smtClean="0"/>
              <a:t>нирок</a:t>
            </a:r>
            <a:r>
              <a:rPr lang="ru-RU" i="1" dirty="0" smtClean="0"/>
              <a:t>» (1782). </a:t>
            </a:r>
            <a:r>
              <a:rPr lang="ru-RU" i="1" dirty="0" err="1" smtClean="0"/>
              <a:t>Уперше</a:t>
            </a:r>
            <a:r>
              <a:rPr lang="ru-RU" i="1" dirty="0" smtClean="0"/>
              <a:t> у </a:t>
            </a:r>
            <a:r>
              <a:rPr lang="ru-RU" i="1" dirty="0" err="1" smtClean="0"/>
              <a:t>світі</a:t>
            </a:r>
            <a:r>
              <a:rPr lang="ru-RU" i="1" dirty="0" smtClean="0"/>
              <a:t> </a:t>
            </a:r>
            <a:r>
              <a:rPr lang="ru-RU" i="1" dirty="0" err="1" smtClean="0"/>
              <a:t>найдосконаліше</a:t>
            </a:r>
            <a:r>
              <a:rPr lang="ru-RU" i="1" dirty="0" smtClean="0"/>
              <a:t> </a:t>
            </a:r>
            <a:r>
              <a:rPr lang="ru-RU" i="1" dirty="0" err="1" smtClean="0"/>
              <a:t>дослідив</a:t>
            </a:r>
            <a:r>
              <a:rPr lang="ru-RU" i="1" dirty="0" smtClean="0"/>
              <a:t>  та описав </a:t>
            </a:r>
            <a:r>
              <a:rPr lang="ru-RU" i="1" dirty="0" err="1" smtClean="0"/>
              <a:t>особливості</a:t>
            </a:r>
            <a:r>
              <a:rPr lang="ru-RU" i="1" dirty="0" smtClean="0"/>
              <a:t> </a:t>
            </a:r>
            <a:r>
              <a:rPr lang="ru-RU" i="1" dirty="0" err="1" smtClean="0"/>
              <a:t>будови</a:t>
            </a:r>
            <a:r>
              <a:rPr lang="ru-RU" i="1" dirty="0" smtClean="0"/>
              <a:t> </a:t>
            </a:r>
            <a:r>
              <a:rPr lang="ru-RU" i="1" dirty="0" err="1" smtClean="0"/>
              <a:t>нирок</a:t>
            </a:r>
            <a:r>
              <a:rPr lang="ru-RU" i="1" dirty="0" smtClean="0"/>
              <a:t>: </a:t>
            </a:r>
            <a:r>
              <a:rPr lang="ru-RU" i="1" dirty="0" err="1" smtClean="0"/>
              <a:t>звивисті</a:t>
            </a:r>
            <a:r>
              <a:rPr lang="ru-RU" i="1" dirty="0" smtClean="0"/>
              <a:t> </a:t>
            </a:r>
            <a:r>
              <a:rPr lang="ru-RU" i="1" dirty="0" err="1" smtClean="0"/>
              <a:t>канальці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судинний</a:t>
            </a:r>
            <a:r>
              <a:rPr lang="ru-RU" i="1" dirty="0" smtClean="0"/>
              <a:t> </a:t>
            </a:r>
            <a:r>
              <a:rPr lang="ru-RU" i="1" dirty="0" err="1" smtClean="0"/>
              <a:t>клубочок</a:t>
            </a:r>
            <a:r>
              <a:rPr lang="ru-RU" i="1" dirty="0" smtClean="0"/>
              <a:t> . </a:t>
            </a:r>
            <a:r>
              <a:rPr lang="ru-RU" i="1" dirty="0" err="1" smtClean="0"/>
              <a:t>Пізніше</a:t>
            </a:r>
            <a:r>
              <a:rPr lang="ru-RU" i="1" dirty="0" smtClean="0"/>
              <a:t> </a:t>
            </a:r>
            <a:r>
              <a:rPr lang="ru-RU" i="1" dirty="0" err="1" smtClean="0"/>
              <a:t>дисертацію</a:t>
            </a:r>
            <a:r>
              <a:rPr lang="ru-RU" i="1" dirty="0" smtClean="0"/>
              <a:t> описав </a:t>
            </a:r>
            <a:r>
              <a:rPr lang="ru-RU" i="1" dirty="0" err="1" smtClean="0"/>
              <a:t>англієць</a:t>
            </a:r>
            <a:r>
              <a:rPr lang="ru-RU" i="1" dirty="0" smtClean="0"/>
              <a:t> </a:t>
            </a:r>
            <a:r>
              <a:rPr lang="ru-RU" i="1" dirty="0" err="1" smtClean="0"/>
              <a:t>Боумен</a:t>
            </a:r>
            <a:r>
              <a:rPr lang="ru-RU" i="1" dirty="0" smtClean="0"/>
              <a:t> (капсула </a:t>
            </a:r>
            <a:r>
              <a:rPr lang="ru-RU" i="1" dirty="0" err="1" smtClean="0"/>
              <a:t>Шумлянського-Боумена</a:t>
            </a: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E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374</TotalTime>
  <Words>252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Україна і світ</vt:lpstr>
      <vt:lpstr>Геополітичне становище України</vt:lpstr>
      <vt:lpstr>Слайд 3</vt:lpstr>
      <vt:lpstr>Місце України в інтеграційних процесах в     Європі</vt:lpstr>
      <vt:lpstr>Стан інтеґраційних діянь України між ЄС і РФ</vt:lpstr>
      <vt:lpstr>Внесок українців у світову науку і культуру </vt:lpstr>
      <vt:lpstr>Письменники та поети</vt:lpstr>
      <vt:lpstr>Театр</vt:lpstr>
      <vt:lpstr>Вчені України</vt:lpstr>
      <vt:lpstr>Слайд 10</vt:lpstr>
      <vt:lpstr>Дякую за увагу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і світ</dc:title>
  <dc:creator>Admin</dc:creator>
  <cp:lastModifiedBy>Admin</cp:lastModifiedBy>
  <cp:revision>38</cp:revision>
  <dcterms:created xsi:type="dcterms:W3CDTF">2015-04-04T18:53:46Z</dcterms:created>
  <dcterms:modified xsi:type="dcterms:W3CDTF">2015-04-20T18:42:33Z</dcterms:modified>
</cp:coreProperties>
</file>