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73" r:id="rId4"/>
    <p:sldId id="264" r:id="rId5"/>
    <p:sldId id="265" r:id="rId6"/>
    <p:sldId id="274" r:id="rId7"/>
    <p:sldId id="266" r:id="rId8"/>
    <p:sldId id="267" r:id="rId9"/>
    <p:sldId id="275" r:id="rId10"/>
    <p:sldId id="268" r:id="rId11"/>
    <p:sldId id="269" r:id="rId12"/>
    <p:sldId id="276" r:id="rId13"/>
    <p:sldId id="270" r:id="rId14"/>
    <p:sldId id="277" r:id="rId15"/>
    <p:sldId id="272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ісосте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28662" y="2143116"/>
            <a:ext cx="757242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Зона  лісостепу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3429000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Презентацію </a:t>
            </a:r>
            <a:r>
              <a:rPr lang="uk-UA" sz="2000" dirty="0" smtClean="0">
                <a:solidFill>
                  <a:schemeClr val="bg1"/>
                </a:solidFill>
              </a:rPr>
              <a:t>підготувала </a:t>
            </a:r>
            <a:r>
              <a:rPr lang="uk-UA" sz="2000" dirty="0" smtClean="0">
                <a:solidFill>
                  <a:schemeClr val="bg1"/>
                </a:solidFill>
              </a:rPr>
              <a:t>: </a:t>
            </a:r>
            <a:r>
              <a:rPr lang="uk-UA" sz="2000" dirty="0" smtClean="0">
                <a:solidFill>
                  <a:schemeClr val="bg1"/>
                </a:solidFill>
              </a:rPr>
              <a:t>Цюрик Олена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41273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42852"/>
            <a:ext cx="1614470" cy="6318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Грунти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ru-RU" dirty="0" smtClean="0"/>
              <a:t>У ґрунтовому покриві лісостепу переважають різні види чорноземів (типові та опідзолені) та сірі лісові ґрунти, що сформувалися на лесах або лесовидних суглинках. У зниженнях поширені лучні і лучно-чорноземні ґрунти, подекуди — торфові. Рівень родючості ґрунтів найвищий у середній та східній частинах зони</a:t>
            </a:r>
            <a:r>
              <a:rPr lang="ru-RU" baseline="30000" dirty="0" smtClean="0"/>
              <a:t>.</a:t>
            </a:r>
            <a:endParaRPr lang="ru-RU" dirty="0" smtClean="0"/>
          </a:p>
          <a:p>
            <a:r>
              <a:rPr lang="ru-RU" dirty="0" smtClean="0"/>
              <a:t>Південна межа лісостепу майже збігається з переходом типових чорноземів у чорноземи звичайні.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42852"/>
            <a:ext cx="2614602" cy="6318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Рослинність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Рослинність представлена лісовими і степовими видами. Лісистість території більша у західній частині; там вона досягає 15% (середня лісистість — 12,5%). Ліси збереглися в долинах річок та межиріччях. Вони ростуть на сірих лісових ґрунтах та деградованих чорноземах (в яких зменшився вміст гумусу, і вони стали менш родючими), що раніше були під степами, а потім позаростали деревами. Лісоутворюючими породами зони є дуб, граб, бук, клен, липа. У заплавах рік ростуть берест, вільха, верба. </a:t>
            </a:r>
          </a:p>
          <a:p>
            <a:r>
              <a:rPr lang="ru-RU" dirty="0" smtClean="0"/>
              <a:t>Доволі </a:t>
            </a:r>
            <a:r>
              <a:rPr lang="ru-RU" dirty="0" smtClean="0"/>
              <a:t>великі площі в лісостепу зайняті луками. Суходільні луки знаходяться на вододілах річок і їх схилах. Там ростуть горицвіт, анемона, конюшина, ковила,  гадючник, звіробій. Це переважно багаторічні рослини, із коренів і стебел яких утворюється дернина. Низовинні луки лежать у зниженнях, де близько до поверхні залягають ґрунтові води. Вони мають багатий трав'яний покрив. На заплавних луках ростуть осока, рогіз, стрілолист, калюжниця, цикута. На водоймах ростуть глечики жовті, латаття біле,папороть водяна.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ерб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876"/>
            <a:ext cx="4191012" cy="3143259"/>
          </a:xfrm>
          <a:prstGeom prst="rect">
            <a:avLst/>
          </a:prstGeom>
        </p:spPr>
      </p:pic>
      <p:pic>
        <p:nvPicPr>
          <p:cNvPr id="5" name="Рисунок 4" descr="дуб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42852"/>
            <a:ext cx="2440306" cy="3642248"/>
          </a:xfrm>
          <a:prstGeom prst="rect">
            <a:avLst/>
          </a:prstGeom>
        </p:spPr>
      </p:pic>
      <p:pic>
        <p:nvPicPr>
          <p:cNvPr id="6" name="Рисунок 5" descr="глеч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214818"/>
            <a:ext cx="3238491" cy="2428868"/>
          </a:xfrm>
          <a:prstGeom prst="rect">
            <a:avLst/>
          </a:prstGeom>
        </p:spPr>
      </p:pic>
      <p:pic>
        <p:nvPicPr>
          <p:cNvPr id="7" name="Рисунок 6" descr="кле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214290"/>
            <a:ext cx="2357454" cy="3143272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52"/>
            <a:ext cx="3257544" cy="5604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Тваринний світ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543956" cy="5126055"/>
          </a:xfrm>
        </p:spPr>
        <p:txBody>
          <a:bodyPr/>
          <a:lstStyle/>
          <a:p>
            <a:r>
              <a:rPr lang="ru-RU" dirty="0" smtClean="0"/>
              <a:t>Тваринний світ зони представлений лісовими та степовими видами. Тут живуть дикі кабани, олені, зайці, вивірки, куниці, тхори, лисиці, вужі, багато птахів: дятли, сови, жайворонки, лелеки, куріпки, дрозди,гуска сіра, іволга, степовий журавель, </a:t>
            </a:r>
            <a:r>
              <a:rPr lang="ru-RU" u="sng" dirty="0" smtClean="0"/>
              <a:t>зяблик</a:t>
            </a:r>
            <a:r>
              <a:rPr lang="ru-RU" dirty="0" smtClean="0"/>
              <a:t>, горлиця та ін.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рлиц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44" y="3786190"/>
            <a:ext cx="3943356" cy="2799296"/>
          </a:xfrm>
          <a:prstGeom prst="rect">
            <a:avLst/>
          </a:prstGeom>
        </p:spPr>
      </p:pic>
      <p:pic>
        <p:nvPicPr>
          <p:cNvPr id="5" name="Рисунок 4" descr="заєц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143380"/>
            <a:ext cx="3619493" cy="2714620"/>
          </a:xfrm>
          <a:prstGeom prst="rect">
            <a:avLst/>
          </a:prstGeom>
        </p:spPr>
      </p:pic>
      <p:pic>
        <p:nvPicPr>
          <p:cNvPr id="6" name="Рисунок 5" descr="каб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14290"/>
            <a:ext cx="2825860" cy="2084072"/>
          </a:xfrm>
          <a:prstGeom prst="rect">
            <a:avLst/>
          </a:prstGeom>
        </p:spPr>
      </p:pic>
      <p:pic>
        <p:nvPicPr>
          <p:cNvPr id="7" name="Рисунок 6" descr="лисиц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142852"/>
            <a:ext cx="3381382" cy="3651893"/>
          </a:xfrm>
          <a:prstGeom prst="rect">
            <a:avLst/>
          </a:prstGeom>
        </p:spPr>
      </p:pic>
      <p:pic>
        <p:nvPicPr>
          <p:cNvPr id="8" name="Рисунок 7" descr="дяте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1571612"/>
            <a:ext cx="2782169" cy="2638424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42852"/>
            <a:ext cx="3829048" cy="5604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Охорона природи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472518" cy="5197493"/>
          </a:xfrm>
        </p:spPr>
        <p:txBody>
          <a:bodyPr/>
          <a:lstStyle/>
          <a:p>
            <a:r>
              <a:rPr lang="ru-RU" dirty="0" smtClean="0"/>
              <a:t>Для збереження цінних об'єктів природи, рідкісних видів рослин і тварин у зоні створено природні національні парки «Подільські Товтри», Яворівський,заповідники — «Розточчя», «Медобори», Канівський. Канівський природний заповідник — один з найдавніших в Україні, який було створено 1923 року. Він охоплює частину яри та пагорби на правому березі Дніпра та дніпровські острови. Важливими об'єктами заповідника є геологічні утворення, грабовий ліс таЧернеча гора (100 м над Дніпром), де було перепоховано Тараса Шевченка. Михайлівська цілина — філія Українського степового заповідника, де оберігається єдина в Україні ділянка лучного степу в межах лісостепової зони.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нівський заповід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3857652" cy="2893239"/>
          </a:xfrm>
          <a:prstGeom prst="rect">
            <a:avLst/>
          </a:prstGeom>
        </p:spPr>
      </p:pic>
      <p:pic>
        <p:nvPicPr>
          <p:cNvPr id="5" name="Рисунок 4" descr="подільські товтр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143248"/>
            <a:ext cx="4819650" cy="3514725"/>
          </a:xfrm>
          <a:prstGeom prst="rect">
            <a:avLst/>
          </a:prstGeom>
        </p:spPr>
      </p:pic>
      <p:pic>
        <p:nvPicPr>
          <p:cNvPr id="6" name="Рисунок 5" descr="розточч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286124"/>
            <a:ext cx="4239435" cy="3173075"/>
          </a:xfrm>
          <a:prstGeom prst="rect">
            <a:avLst/>
          </a:prstGeom>
        </p:spPr>
      </p:pic>
      <p:pic>
        <p:nvPicPr>
          <p:cNvPr id="7" name="Рисунок 6" descr="цілин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142852"/>
            <a:ext cx="4218570" cy="31432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714620"/>
            <a:ext cx="6572296" cy="92333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C00000"/>
                </a:solidFill>
              </a:rPr>
              <a:t>Дякуємо за увагу 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857364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Широка смуга української ділянки європейського лісостепу простягається з південного заходу від кордону з Молдовою на північний схід до кордону з Росією через центральну частину країни (33% території). Виразних меж зона не має, адже степові ділянки вклинюються островами в лісову зону, а ліси окремими масивами заходять у зону степів. Північна межа лісостепу збігається з південною межею зони мішаних лісів, а південна — проходить вздовж лінії Котовськ — Кіровоград — Кременчук — Красноград — Вовчанськ</a:t>
            </a:r>
            <a:r>
              <a:rPr lang="uk-UA" baseline="30000" dirty="0" smtClean="0"/>
              <a:t>[1]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Український лісостеп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ісостеп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5" cy="6542386"/>
          </a:xfrm>
          <a:prstGeom prst="rect">
            <a:avLst/>
          </a:prstGeom>
        </p:spPr>
      </p:pic>
      <p:pic>
        <p:nvPicPr>
          <p:cNvPr id="5" name="Рисунок 4" descr="лісостеп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46" y="107133"/>
            <a:ext cx="4905409" cy="3679057"/>
          </a:xfrm>
          <a:prstGeom prst="rect">
            <a:avLst/>
          </a:prstGeom>
        </p:spPr>
      </p:pic>
      <p:pic>
        <p:nvPicPr>
          <p:cNvPr id="6" name="Рисунок 5" descr="лісостеп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786189"/>
            <a:ext cx="3910070" cy="2930829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142852"/>
            <a:ext cx="1971660" cy="642942"/>
          </a:xfrm>
        </p:spPr>
        <p:txBody>
          <a:bodyPr/>
          <a:lstStyle/>
          <a:p>
            <a:r>
              <a:rPr lang="uk-UA" dirty="0" smtClean="0"/>
              <a:t>Рельєф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Лісостепова зона займає територію, на якій переважають височини: із заходу на схід змінюють одна одну Розточчя, Подільська, Волинська, Придніпровськата ,Серед-ньоруська височини. Платоподібні поверхні височин чергуються з горбогір'ями, окраїни височин сильно почленовані ярами і балками. Низовини займають невеликі території на Лівобережжі (Придніпровська низовина). Висоти поверхні коливаються від 100 м до 471 м (гора Камула). Загалом поверхня із заходу та сходу нахилена до Дніпра, абсолютні висоти змінюються від 380 м на Подільській височині і 230 м на Середньоруській височині до 50 м біля русла Дніпра.</a:t>
            </a:r>
          </a:p>
          <a:p>
            <a:r>
              <a:rPr lang="ru-RU" dirty="0" smtClean="0"/>
              <a:t>Характерною ознакою краєвиду є високі праві береги річок, сильно розчленовані ярами, і низькі ліві береги з терасами. Заплави річок і низькі тераси нерідко заболочені, вищі тераси займають поля, населені пункти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785794"/>
            <a:ext cx="1900222" cy="5111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Геологія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7929618" cy="4483113"/>
          </a:xfrm>
        </p:spPr>
        <p:txBody>
          <a:bodyPr/>
          <a:lstStyle/>
          <a:p>
            <a:r>
              <a:rPr lang="ru-RU" dirty="0" smtClean="0"/>
              <a:t>У межах лісостепу залягають поклади бурого вугілля(Дніпровський басейн), нафти і природного газу(Дніпровсько-Донецька нафтогазоносна область), природних будівельних матеріалів (гіпс, вапняк , пісок). У місцях виходу на поверхню порід Українського щита є родовища мармуру, доломітів, графіту, горючих сланців, а у болотах — бурштину.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ре вугілл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3476292" cy="2319339"/>
          </a:xfrm>
          <a:prstGeom prst="rect">
            <a:avLst/>
          </a:prstGeom>
        </p:spPr>
      </p:pic>
      <p:pic>
        <p:nvPicPr>
          <p:cNvPr id="5" name="Рисунок 4" descr="сланець горюч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500570"/>
            <a:ext cx="3687535" cy="2151062"/>
          </a:xfrm>
          <a:prstGeom prst="rect">
            <a:avLst/>
          </a:prstGeom>
        </p:spPr>
      </p:pic>
      <p:pic>
        <p:nvPicPr>
          <p:cNvPr id="6" name="Рисунок 5" descr="марму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929066"/>
            <a:ext cx="3652845" cy="2754389"/>
          </a:xfrm>
          <a:prstGeom prst="rect">
            <a:avLst/>
          </a:prstGeom>
        </p:spPr>
      </p:pic>
      <p:pic>
        <p:nvPicPr>
          <p:cNvPr id="7" name="Рисунок 6" descr="доломі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142852"/>
            <a:ext cx="3657600" cy="27432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1543032" cy="4397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Клімат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>
            <a:normAutofit/>
          </a:bodyPr>
          <a:lstStyle/>
          <a:p>
            <a:r>
              <a:rPr lang="ru-RU" dirty="0" smtClean="0"/>
              <a:t>Клімат у лісостеповій зоні помірно континентальний, його континентальність збільшується у східному напрямку. Тепле літо і помірно холодна зима. Середня температура січня становить на заході −4 °</a:t>
            </a:r>
            <a:r>
              <a:rPr lang="en-US" dirty="0" smtClean="0"/>
              <a:t>C, </a:t>
            </a:r>
            <a:r>
              <a:rPr lang="ru-RU" dirty="0" smtClean="0"/>
              <a:t>на сході −8 °</a:t>
            </a:r>
            <a:r>
              <a:rPr lang="en-US" dirty="0" smtClean="0"/>
              <a:t>C, </a:t>
            </a:r>
            <a:r>
              <a:rPr lang="ru-RU" dirty="0" smtClean="0"/>
              <a:t>а липня — відповідно +16 і +22 °</a:t>
            </a:r>
            <a:r>
              <a:rPr lang="en-US" dirty="0" smtClean="0"/>
              <a:t>C. </a:t>
            </a:r>
            <a:r>
              <a:rPr lang="ru-RU" dirty="0" smtClean="0"/>
              <a:t>Опадів випадає менше, ніж у зоні мішаних лісів, але більше, ніж у степах. Кількість опадів змінюється у східному напрямку від 600 до 500 мм, але майже стільки ж води випаровується; зволоженнядостатнє. В окремі роки у зоні, особливо в її південній частині, бувають посухи.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сонц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929066"/>
            <a:ext cx="3214710" cy="321471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2257412" cy="6318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Гідрологія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лісостеповій зоні густа річкова мережа. Це — Дніпро, Південний Буг, Дністер із притоками. Всі річки мають долини з асиметричними берегами та повільні течії. У місці перетину твердих порід Українського щита, де виходи гранітів перегороджують русла Південного Бугу і Гірського Тікича, утворюються пороги. Вони мають мішане живлення і найбільш повноводні навесні та у червні. На Дністрі, що починається в горах, нерідко бувають повені і паводки.</a:t>
            </a:r>
          </a:p>
          <a:p>
            <a:r>
              <a:rPr lang="ru-RU" dirty="0" smtClean="0"/>
              <a:t>Озер у лісостепу мало. Вони є у заплавах великих лівих приток Дніпра. Численні озера-стариці, які колись були в заплаві самого Дніпра, залиті водами та Кременчуцького водосховищ. Брак природних водойм компенсується ставками, які створені біля багатьох населених пунктів.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іч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42852"/>
            <a:ext cx="5095911" cy="3821934"/>
          </a:xfrm>
          <a:prstGeom prst="rect">
            <a:avLst/>
          </a:prstGeom>
        </p:spPr>
      </p:pic>
      <p:pic>
        <p:nvPicPr>
          <p:cNvPr id="5" name="Рисунок 4" descr="річка 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214686"/>
            <a:ext cx="4643470" cy="3482603"/>
          </a:xfrm>
          <a:prstGeom prst="rect">
            <a:avLst/>
          </a:prstGeom>
        </p:spPr>
      </p:pic>
      <p:pic>
        <p:nvPicPr>
          <p:cNvPr id="6" name="Рисунок 5" descr="річка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061" y="1214422"/>
            <a:ext cx="6377804" cy="478634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6891201</TotalTime>
  <Words>76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Паркет</vt:lpstr>
      <vt:lpstr>Слайд 1</vt:lpstr>
      <vt:lpstr>Український лісостеп</vt:lpstr>
      <vt:lpstr>Слайд 3</vt:lpstr>
      <vt:lpstr>Рельєф</vt:lpstr>
      <vt:lpstr>Геологія</vt:lpstr>
      <vt:lpstr>Слайд 6</vt:lpstr>
      <vt:lpstr>Клімат</vt:lpstr>
      <vt:lpstr>Гідрологія</vt:lpstr>
      <vt:lpstr>Слайд 9</vt:lpstr>
      <vt:lpstr>Грунти</vt:lpstr>
      <vt:lpstr>Рослинність </vt:lpstr>
      <vt:lpstr>Слайд 12</vt:lpstr>
      <vt:lpstr>Тваринний світ</vt:lpstr>
      <vt:lpstr>Слайд 14</vt:lpstr>
      <vt:lpstr>Охорона природи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Лісостеп</dc:title>
  <dc:creator>Паккард-белл</dc:creator>
  <cp:lastModifiedBy>Admin</cp:lastModifiedBy>
  <cp:revision>24</cp:revision>
  <dcterms:created xsi:type="dcterms:W3CDTF">2013-02-27T18:02:12Z</dcterms:created>
  <dcterms:modified xsi:type="dcterms:W3CDTF">2015-02-17T12:00:26Z</dcterms:modified>
</cp:coreProperties>
</file>