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9_02.jpg"/>
          <p:cNvPicPr preferRelativeResize="0">
            <a:picLocks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54112" y="0"/>
            <a:ext cx="73152" cy="6858000"/>
          </a:xfrm>
          <a:prstGeom prst="rect">
            <a:avLst/>
          </a:prstGeom>
        </p:spPr>
      </p:pic>
      <p:pic>
        <p:nvPicPr>
          <p:cNvPr id="7" name="Picture 6" descr="1_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0" y="0"/>
            <a:ext cx="1333500" cy="6858000"/>
          </a:xfrm>
          <a:prstGeom prst="rect">
            <a:avLst/>
          </a:prstGeom>
        </p:spPr>
      </p:pic>
      <p:grpSp>
        <p:nvGrpSpPr>
          <p:cNvPr id="4" name="Group 17"/>
          <p:cNvGrpSpPr/>
          <p:nvPr/>
        </p:nvGrpSpPr>
        <p:grpSpPr>
          <a:xfrm>
            <a:off x="0" y="6630352"/>
            <a:ext cx="9144000" cy="228600"/>
            <a:chOff x="0" y="6582727"/>
            <a:chExt cx="9144000" cy="228600"/>
          </a:xfrm>
        </p:grpSpPr>
        <p:sp>
          <p:nvSpPr>
            <p:cNvPr id="10" name="Rectangle 9"/>
            <p:cNvSpPr/>
            <p:nvPr/>
          </p:nvSpPr>
          <p:spPr>
            <a:xfrm>
              <a:off x="7813040" y="6582727"/>
              <a:ext cx="1330960" cy="228600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34101" y="6582727"/>
              <a:ext cx="1609724" cy="2286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6582727"/>
              <a:ext cx="6096000" cy="2286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371600"/>
            <a:ext cx="6781800" cy="1069975"/>
          </a:xfrm>
        </p:spPr>
        <p:txBody>
          <a:bodyPr bIns="0" anchor="b" anchorCtr="0">
            <a:noAutofit/>
          </a:bodyPr>
          <a:lstStyle>
            <a:lvl1pPr>
              <a:defRPr sz="4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438400"/>
            <a:ext cx="6781800" cy="762000"/>
          </a:xfrm>
        </p:spPr>
        <p:txBody>
          <a:bodyPr lIns="0" tIns="0" rIns="0">
            <a:normAutofit/>
          </a:bodyPr>
          <a:lstStyle>
            <a:lvl1pPr marL="0" indent="0" algn="l">
              <a:buNone/>
              <a:defRPr sz="24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>
          <a:xfrm>
            <a:off x="6210300" y="6610350"/>
            <a:ext cx="1524000" cy="228600"/>
          </a:xfrm>
        </p:spPr>
        <p:txBody>
          <a:bodyPr/>
          <a:lstStyle/>
          <a:p>
            <a:fld id="{7964C58C-3843-4D46-9A23-6A352FE33FC3}" type="datetimeFigureOut">
              <a:rPr lang="uk-UA" smtClean="0"/>
              <a:t>28.10.2014</a:t>
            </a:fld>
            <a:endParaRPr lang="uk-UA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>
          <a:xfrm>
            <a:off x="7924800" y="6610350"/>
            <a:ext cx="1198880" cy="228600"/>
          </a:xfrm>
        </p:spPr>
        <p:txBody>
          <a:bodyPr/>
          <a:lstStyle/>
          <a:p>
            <a:fld id="{90394E68-23EC-4D87-B60B-D312D5B991BF}" type="slidenum">
              <a:rPr lang="uk-UA" smtClean="0"/>
              <a:t>‹#›</a:t>
            </a:fld>
            <a:endParaRPr lang="uk-UA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>
            <a:off x="457200" y="6611112"/>
            <a:ext cx="5600700" cy="228600"/>
          </a:xfrm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grpSp>
        <p:nvGrpSpPr>
          <p:cNvPr id="4" name="Group 10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12" name="Rectangle 11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4C58C-3843-4D46-9A23-6A352FE33FC3}" type="datetimeFigureOut">
              <a:rPr lang="uk-UA" smtClean="0"/>
              <a:t>28.10.2014</a:t>
            </a:fld>
            <a:endParaRPr lang="uk-UA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394E68-23EC-4D87-B60B-D312D5B991BF}" type="slidenum">
              <a:rPr lang="uk-UA" smtClean="0"/>
              <a:t>‹#›</a:t>
            </a:fld>
            <a:endParaRPr lang="uk-UA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1" name="Picture 10" descr="bar_06.png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pic>
        <p:nvPicPr>
          <p:cNvPr id="14" name="Picture 13" descr="2_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89085"/>
            <a:ext cx="2057400" cy="55370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85216"/>
            <a:ext cx="6019800" cy="55412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grpSp>
        <p:nvGrpSpPr>
          <p:cNvPr id="4" name="Group 10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12" name="Rectangle 11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4C58C-3843-4D46-9A23-6A352FE33FC3}" type="datetimeFigureOut">
              <a:rPr lang="uk-UA" smtClean="0"/>
              <a:t>28.10.2014</a:t>
            </a:fld>
            <a:endParaRPr lang="uk-UA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394E68-23EC-4D87-B60B-D312D5B991BF}" type="slidenum">
              <a:rPr lang="uk-UA" smtClean="0"/>
              <a:t>‹#›</a:t>
            </a:fld>
            <a:endParaRPr lang="uk-UA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1" name="Picture 10" descr="bar_06.png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pic>
        <p:nvPicPr>
          <p:cNvPr id="14" name="Picture 13" descr="2_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0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32" name="Rectangle 31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bar_06.png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pic>
        <p:nvPicPr>
          <p:cNvPr id="10" name="Picture 9" descr="2_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4C58C-3843-4D46-9A23-6A352FE33FC3}" type="datetimeFigureOut">
              <a:rPr lang="uk-UA" smtClean="0"/>
              <a:t>28.10.2014</a:t>
            </a:fld>
            <a:endParaRPr lang="uk-UA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394E68-23EC-4D87-B60B-D312D5B991BF}" type="slidenum">
              <a:rPr lang="uk-UA" smtClean="0"/>
              <a:t>‹#›</a:t>
            </a:fld>
            <a:endParaRPr lang="uk-UA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2"/>
          <p:cNvGrpSpPr/>
          <p:nvPr/>
        </p:nvGrpSpPr>
        <p:grpSpPr>
          <a:xfrm>
            <a:off x="1438274" y="6629400"/>
            <a:ext cx="7705726" cy="228600"/>
            <a:chOff x="1438274" y="6629400"/>
            <a:chExt cx="7705726" cy="228600"/>
          </a:xfrm>
        </p:grpSpPr>
        <p:sp>
          <p:nvSpPr>
            <p:cNvPr id="27" name="Rectangle 26"/>
            <p:cNvSpPr/>
            <p:nvPr/>
          </p:nvSpPr>
          <p:spPr>
            <a:xfrm>
              <a:off x="8763000" y="662940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142480" y="662940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438274" y="6629400"/>
              <a:ext cx="5663565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5245101"/>
            <a:ext cx="6934199" cy="1155700"/>
          </a:xfrm>
        </p:spPr>
        <p:txBody>
          <a:bodyPr anchor="t">
            <a:normAutofit/>
          </a:bodyPr>
          <a:lstStyle>
            <a:lvl1pPr algn="r">
              <a:defRPr sz="42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2600" y="4114800"/>
            <a:ext cx="6934199" cy="1130300"/>
          </a:xfrm>
        </p:spPr>
        <p:txBody>
          <a:bodyPr anchor="b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10" name="Picture 9" descr="9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63980" cy="6858000"/>
          </a:xfrm>
          <a:prstGeom prst="rect">
            <a:avLst/>
          </a:prstGeom>
        </p:spPr>
      </p:pic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>
          <a:xfrm>
            <a:off x="7162800" y="6610350"/>
            <a:ext cx="1524000" cy="246888"/>
          </a:xfrm>
        </p:spPr>
        <p:txBody>
          <a:bodyPr/>
          <a:lstStyle/>
          <a:p>
            <a:fld id="{7964C58C-3843-4D46-9A23-6A352FE33FC3}" type="datetimeFigureOut">
              <a:rPr lang="uk-UA" smtClean="0"/>
              <a:t>28.10.2014</a:t>
            </a:fld>
            <a:endParaRPr lang="uk-UA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1"/>
          </p:nvPr>
        </p:nvSpPr>
        <p:spPr>
          <a:xfrm>
            <a:off x="8742680" y="6610350"/>
            <a:ext cx="381000" cy="246888"/>
          </a:xfrm>
        </p:spPr>
        <p:txBody>
          <a:bodyPr/>
          <a:lstStyle/>
          <a:p>
            <a:fld id="{90394E68-23EC-4D87-B60B-D312D5B991BF}" type="slidenum">
              <a:rPr lang="uk-UA" smtClean="0"/>
              <a:t>‹#›</a:t>
            </a:fld>
            <a:endParaRPr lang="uk-UA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2"/>
          </p:nvPr>
        </p:nvSpPr>
        <p:spPr>
          <a:xfrm>
            <a:off x="1524000" y="6610350"/>
            <a:ext cx="5562600" cy="247650"/>
          </a:xfrm>
        </p:spPr>
        <p:txBody>
          <a:bodyPr/>
          <a:lstStyle/>
          <a:p>
            <a:endParaRPr lang="uk-UA"/>
          </a:p>
        </p:txBody>
      </p:sp>
      <p:pic>
        <p:nvPicPr>
          <p:cNvPr id="20" name="Picture 19" descr="vert_bar_02.png"/>
          <p:cNvPicPr preferRelativeResize="0">
            <a:picLocks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62456" y="0"/>
            <a:ext cx="73152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r_06.pn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12" name="Picture 11" descr="3_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grpSp>
        <p:nvGrpSpPr>
          <p:cNvPr id="3" name="Group 14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17" name="Rectangle 16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964C58C-3843-4D46-9A23-6A352FE33FC3}" type="datetimeFigureOut">
              <a:rPr lang="uk-UA" smtClean="0"/>
              <a:t>28.10.2014</a:t>
            </a:fld>
            <a:endParaRPr lang="uk-UA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0394E68-23EC-4D87-B60B-D312D5B991BF}" type="slidenum">
              <a:rPr lang="uk-UA" smtClean="0"/>
              <a:t>‹#›</a:t>
            </a:fld>
            <a:endParaRPr lang="uk-U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4040188" cy="411162"/>
          </a:xfr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14" name="Picture 13" descr="4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idx="13"/>
          </p:nvPr>
        </p:nvSpPr>
        <p:spPr>
          <a:xfrm>
            <a:off x="4648200" y="1981200"/>
            <a:ext cx="4040188" cy="411162"/>
          </a:xfr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57200" y="2438400"/>
            <a:ext cx="4038600" cy="3657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5"/>
          </p:nvPr>
        </p:nvSpPr>
        <p:spPr>
          <a:xfrm>
            <a:off x="4648200" y="2438400"/>
            <a:ext cx="4038600" cy="3657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16" name="Picture 15" descr="bar_06.png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grpSp>
        <p:nvGrpSpPr>
          <p:cNvPr id="4" name="Group 17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20" name="Rectangle 19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Date Placeholder 2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964C58C-3843-4D46-9A23-6A352FE33FC3}" type="datetimeFigureOut">
              <a:rPr lang="uk-UA" smtClean="0"/>
              <a:t>28.10.2014</a:t>
            </a:fld>
            <a:endParaRPr lang="uk-UA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0394E68-23EC-4D87-B60B-D312D5B991BF}" type="slidenum">
              <a:rPr lang="uk-UA" smtClean="0"/>
              <a:t>‹#›</a:t>
            </a:fld>
            <a:endParaRPr lang="uk-UA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10" name="Picture 9" descr="2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  <p:pic>
        <p:nvPicPr>
          <p:cNvPr id="11" name="Picture 10" descr="bar_06.png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grpSp>
        <p:nvGrpSpPr>
          <p:cNvPr id="3" name="Group 11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13" name="Rectangle 12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4C58C-3843-4D46-9A23-6A352FE33FC3}" type="datetimeFigureOut">
              <a:rPr lang="uk-UA" smtClean="0"/>
              <a:t>28.10.2014</a:t>
            </a:fld>
            <a:endParaRPr lang="uk-UA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394E68-23EC-4D87-B60B-D312D5B991BF}" type="slidenum">
              <a:rPr lang="uk-UA" smtClean="0"/>
              <a:t>‹#›</a:t>
            </a:fld>
            <a:endParaRPr lang="uk-UA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10" name="Rectangle 9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4C58C-3843-4D46-9A23-6A352FE33FC3}" type="datetimeFigureOut">
              <a:rPr lang="uk-UA" smtClean="0"/>
              <a:t>28.10.2014</a:t>
            </a:fld>
            <a:endParaRPr lang="uk-UA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394E68-23EC-4D87-B60B-D312D5B991BF}" type="slidenum">
              <a:rPr lang="uk-UA" smtClean="0"/>
              <a:t>‹#›</a:t>
            </a:fld>
            <a:endParaRPr lang="uk-U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3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  <p:sp>
        <p:nvSpPr>
          <p:cNvPr id="13" name="Text Placeholder 2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352800" cy="914400"/>
          </a:xfr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i="0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419600" y="1524000"/>
            <a:ext cx="42672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1" y="2514599"/>
            <a:ext cx="3352800" cy="3127248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14" name="Picture 13" descr="bar_06.png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grpSp>
        <p:nvGrpSpPr>
          <p:cNvPr id="2" name="Group 15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17" name="Rectangle 16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964C58C-3843-4D46-9A23-6A352FE33FC3}" type="datetimeFigureOut">
              <a:rPr lang="uk-UA" smtClean="0"/>
              <a:t>28.10.2014</a:t>
            </a:fld>
            <a:endParaRPr lang="uk-UA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0394E68-23EC-4D87-B60B-D312D5B991BF}" type="slidenum">
              <a:rPr lang="uk-UA" smtClean="0"/>
              <a:t>‹#›</a:t>
            </a:fld>
            <a:endParaRPr lang="uk-U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5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13" name="Rectangle 12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048"/>
            <a:ext cx="3355848" cy="914400"/>
          </a:xfrm>
        </p:spPr>
        <p:txBody>
          <a:bodyPr anchor="b">
            <a:normAutofit/>
          </a:bodyPr>
          <a:lstStyle>
            <a:lvl1pPr algn="l">
              <a:defRPr lang="en-US" sz="1800" b="1" i="0" kern="1200" cap="all" spc="1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25696" y="1554480"/>
            <a:ext cx="4270248" cy="4059936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14600"/>
            <a:ext cx="3355848" cy="3127248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4C58C-3843-4D46-9A23-6A352FE33FC3}" type="datetimeFigureOut">
              <a:rPr lang="uk-UA" smtClean="0"/>
              <a:t>28.10.2014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4E68-23EC-4D87-B60B-D312D5B991BF}" type="slidenum">
              <a:rPr lang="uk-UA" smtClean="0"/>
              <a:t>‹#›</a:t>
            </a:fld>
            <a:endParaRPr lang="uk-UA"/>
          </a:p>
        </p:txBody>
      </p:sp>
      <p:pic>
        <p:nvPicPr>
          <p:cNvPr id="8" name="Picture 7" descr="4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  <p:pic>
        <p:nvPicPr>
          <p:cNvPr id="9" name="Picture 8" descr="bar_06.png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419600" y="1524000"/>
            <a:ext cx="4267200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419600" y="5637212"/>
            <a:ext cx="4267200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34000">
                <a:schemeClr val="bg1">
                  <a:lumMod val="75000"/>
                  <a:alpha val="61000"/>
                </a:schemeClr>
              </a:gs>
              <a:gs pos="38000">
                <a:schemeClr val="bg1">
                  <a:lumMod val="75000"/>
                  <a:alpha val="76000"/>
                </a:schemeClr>
              </a:gs>
              <a:gs pos="100000">
                <a:schemeClr val="bg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9144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8229600" cy="4144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610350"/>
            <a:ext cx="1524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7964C58C-3843-4D46-9A23-6A352FE33FC3}" type="datetimeFigureOut">
              <a:rPr lang="uk-UA" smtClean="0"/>
              <a:t>28.10.2014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610350"/>
            <a:ext cx="6629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2680" y="6610350"/>
            <a:ext cx="381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90394E68-23EC-4D87-B60B-D312D5B991BF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Font typeface="Wingdings" pitchFamily="2" charset="2"/>
        <a:buChar char="§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Font typeface="Wingdings" pitchFamily="2" charset="2"/>
        <a:buNone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Wingdings" pitchFamily="2" charset="2"/>
        <a:buNone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Wingdings" pitchFamily="2" charset="2"/>
        <a:buNone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67000"/>
                <a:shade val="93000"/>
                <a:satMod val="110000"/>
                <a:lumMod val="90000"/>
              </a:schemeClr>
            </a:gs>
            <a:gs pos="46000">
              <a:schemeClr val="bg2">
                <a:tint val="85000"/>
                <a:shade val="75000"/>
                <a:satMod val="120000"/>
              </a:schemeClr>
            </a:gs>
            <a:gs pos="100000">
              <a:schemeClr val="bg2">
                <a:tint val="86000"/>
                <a:shade val="50000"/>
                <a:satMod val="13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0"/>
            <a:ext cx="7772400" cy="965969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Глобальні міста</a:t>
            </a:r>
            <a:endParaRPr lang="uk-UA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484784"/>
            <a:ext cx="8208912" cy="4176464"/>
          </a:xfrm>
        </p:spPr>
        <p:txBody>
          <a:bodyPr>
            <a:noAutofit/>
          </a:bodyPr>
          <a:lstStyle/>
          <a:p>
            <a:r>
              <a:rPr lang="uk-UA" sz="1800" dirty="0" smtClean="0">
                <a:solidFill>
                  <a:schemeClr val="tx1"/>
                </a:solidFill>
              </a:rPr>
              <a:t>План</a:t>
            </a:r>
          </a:p>
          <a:p>
            <a:r>
              <a:rPr lang="uk-UA" sz="1800" dirty="0" smtClean="0">
                <a:solidFill>
                  <a:schemeClr val="tx1"/>
                </a:solidFill>
              </a:rPr>
              <a:t>1. Поняття «Глобальне місто»</a:t>
            </a:r>
          </a:p>
          <a:p>
            <a:r>
              <a:rPr lang="uk-UA" sz="1800" dirty="0" smtClean="0">
                <a:solidFill>
                  <a:schemeClr val="tx1"/>
                </a:solidFill>
              </a:rPr>
              <a:t>2. Критерії поділу міст</a:t>
            </a:r>
          </a:p>
          <a:p>
            <a:r>
              <a:rPr lang="uk-UA" sz="1800" dirty="0" smtClean="0">
                <a:solidFill>
                  <a:schemeClr val="tx1"/>
                </a:solidFill>
              </a:rPr>
              <a:t>А) Альфа міста</a:t>
            </a:r>
          </a:p>
          <a:p>
            <a:r>
              <a:rPr lang="uk-UA" sz="1800" dirty="0" smtClean="0">
                <a:solidFill>
                  <a:schemeClr val="tx1"/>
                </a:solidFill>
              </a:rPr>
              <a:t>Б) Бета міста</a:t>
            </a:r>
          </a:p>
          <a:p>
            <a:r>
              <a:rPr lang="uk-UA" sz="1800" dirty="0" smtClean="0">
                <a:solidFill>
                  <a:schemeClr val="tx1"/>
                </a:solidFill>
              </a:rPr>
              <a:t>В) Гамма міста</a:t>
            </a:r>
          </a:p>
          <a:p>
            <a:r>
              <a:rPr lang="uk-UA" sz="1800" dirty="0" smtClean="0">
                <a:solidFill>
                  <a:schemeClr val="tx1"/>
                </a:solidFill>
              </a:rPr>
              <a:t>Г) Дельта міста</a:t>
            </a:r>
          </a:p>
          <a:p>
            <a:r>
              <a:rPr lang="uk-UA" sz="1800" dirty="0" smtClean="0">
                <a:solidFill>
                  <a:schemeClr val="tx1"/>
                </a:solidFill>
              </a:rPr>
              <a:t>3. Глобальні міста: від Епохи Великих географічних відкриттів і до сьогодні</a:t>
            </a:r>
          </a:p>
          <a:p>
            <a:r>
              <a:rPr lang="uk-UA" sz="1800" dirty="0" smtClean="0">
                <a:solidFill>
                  <a:schemeClr val="tx1"/>
                </a:solidFill>
              </a:rPr>
              <a:t>4. Світові міста </a:t>
            </a:r>
            <a:r>
              <a:rPr lang="uk-UA" sz="1800" dirty="0" err="1" smtClean="0">
                <a:solidFill>
                  <a:schemeClr val="tx1"/>
                </a:solidFill>
              </a:rPr>
              <a:t>ХХІІст</a:t>
            </a:r>
            <a:r>
              <a:rPr lang="uk-UA" sz="1800" dirty="0" smtClean="0">
                <a:solidFill>
                  <a:schemeClr val="tx1"/>
                </a:solidFill>
              </a:rPr>
              <a:t>.</a:t>
            </a:r>
          </a:p>
          <a:p>
            <a:r>
              <a:rPr lang="uk-UA" sz="1800" dirty="0" smtClean="0">
                <a:solidFill>
                  <a:schemeClr val="tx1"/>
                </a:solidFill>
              </a:rPr>
              <a:t>5. Українські міста в системі світових міст</a:t>
            </a:r>
          </a:p>
        </p:txBody>
      </p:sp>
    </p:spTree>
    <p:extLst>
      <p:ext uri="{BB962C8B-B14F-4D97-AF65-F5344CB8AC3E}">
        <p14:creationId xmlns:p14="http://schemas.microsoft.com/office/powerpoint/2010/main" val="333974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tx1"/>
                </a:solidFill>
              </a:rPr>
              <a:t>Глобальні міста: від Епохи Великих географічних відкриттів і до сьогодні (</a:t>
            </a:r>
            <a:r>
              <a:rPr lang="uk-UA" dirty="0" smtClean="0">
                <a:solidFill>
                  <a:schemeClr val="tx1"/>
                </a:solidFill>
              </a:rPr>
              <a:t>ч.2)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Х</a:t>
            </a:r>
            <a:r>
              <a:rPr lang="en-US" dirty="0"/>
              <a:t>V</a:t>
            </a:r>
            <a:r>
              <a:rPr lang="uk-UA" dirty="0" err="1"/>
              <a:t>ІІст</a:t>
            </a:r>
            <a:r>
              <a:rPr lang="uk-UA" dirty="0"/>
              <a:t>.</a:t>
            </a:r>
          </a:p>
          <a:p>
            <a:pPr marL="0" indent="0">
              <a:buNone/>
            </a:pPr>
            <a:r>
              <a:rPr lang="uk-UA" dirty="0"/>
              <a:t>Із вже згадуваних: Лондон, Париж, Мюнхен.</a:t>
            </a:r>
          </a:p>
          <a:p>
            <a:pPr marL="0" indent="0">
              <a:buNone/>
            </a:pPr>
            <a:r>
              <a:rPr lang="uk-UA" dirty="0"/>
              <a:t>Добавились:</a:t>
            </a:r>
          </a:p>
          <a:p>
            <a:pPr marL="0" indent="0">
              <a:buNone/>
            </a:pPr>
            <a:r>
              <a:rPr lang="uk-UA" dirty="0"/>
              <a:t>Мадрид – на цей час припадає період його найінтенсивнішого розвитку. </a:t>
            </a:r>
            <a:r>
              <a:rPr lang="uk-UA" dirty="0" smtClean="0"/>
              <a:t>Мала </a:t>
            </a:r>
            <a:r>
              <a:rPr lang="uk-UA" dirty="0"/>
              <a:t>населення більше 60 тис. і Вена.</a:t>
            </a:r>
          </a:p>
          <a:p>
            <a:r>
              <a:rPr lang="uk-UA" dirty="0"/>
              <a:t>Х</a:t>
            </a:r>
            <a:r>
              <a:rPr lang="en-US" dirty="0"/>
              <a:t>V</a:t>
            </a:r>
            <a:r>
              <a:rPr lang="uk-UA" dirty="0" err="1"/>
              <a:t>ІІІст</a:t>
            </a:r>
            <a:r>
              <a:rPr lang="uk-UA" dirty="0"/>
              <a:t>.</a:t>
            </a:r>
          </a:p>
          <a:p>
            <a:pPr marL="0" indent="0">
              <a:buNone/>
            </a:pPr>
            <a:r>
              <a:rPr lang="uk-UA" dirty="0"/>
              <a:t>Вена – важливий центр світової культури, особливо музичної.</a:t>
            </a:r>
          </a:p>
          <a:p>
            <a:pPr marL="0" indent="0">
              <a:buNone/>
            </a:pPr>
            <a:r>
              <a:rPr lang="uk-UA" dirty="0"/>
              <a:t>Токіо – одне з найбільших міст світу.</a:t>
            </a:r>
          </a:p>
          <a:p>
            <a:pPr marL="0" indent="0">
              <a:buNone/>
            </a:pPr>
            <a:r>
              <a:rPr lang="uk-UA" dirty="0"/>
              <a:t>Вже згадувані Лондон, Париж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4268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tx1"/>
                </a:solidFill>
              </a:rPr>
              <a:t>Глобальні міста: від Епохи Великих географічних відкриттів і до сьогодні (</a:t>
            </a:r>
            <a:r>
              <a:rPr lang="uk-UA" dirty="0" smtClean="0">
                <a:solidFill>
                  <a:schemeClr val="tx1"/>
                </a:solidFill>
              </a:rPr>
              <a:t>ч.3)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err="1"/>
              <a:t>ХІХст</a:t>
            </a:r>
            <a:r>
              <a:rPr lang="uk-UA" dirty="0"/>
              <a:t>.</a:t>
            </a:r>
          </a:p>
          <a:p>
            <a:pPr marL="0" indent="0">
              <a:buNone/>
            </a:pPr>
            <a:r>
              <a:rPr lang="uk-UA" dirty="0"/>
              <a:t>Лондон стає найбільшим містом світу</a:t>
            </a:r>
          </a:p>
          <a:p>
            <a:pPr marL="0" indent="0">
              <a:buNone/>
            </a:pPr>
            <a:r>
              <a:rPr lang="uk-UA" dirty="0"/>
              <a:t>Нью-Йорк – у зв’язку з міграцією населення і колонізаційною політикою європейський держав , населення і розвиток міста стрімко росте. Воно стає основним містом Північної Америки.</a:t>
            </a:r>
          </a:p>
          <a:p>
            <a:pPr marL="0" indent="0">
              <a:buNone/>
            </a:pPr>
            <a:r>
              <a:rPr lang="uk-UA" dirty="0"/>
              <a:t>Не втрачають позицій Токіо, Париж, Вена.</a:t>
            </a:r>
          </a:p>
          <a:p>
            <a:r>
              <a:rPr lang="uk-UA" dirty="0"/>
              <a:t>ХХ століття можна об’єднати з </a:t>
            </a:r>
            <a:r>
              <a:rPr lang="uk-UA" dirty="0" err="1"/>
              <a:t>ХХІст</a:t>
            </a:r>
            <a:r>
              <a:rPr lang="uk-UA" dirty="0" smtClean="0"/>
              <a:t>.</a:t>
            </a:r>
          </a:p>
          <a:p>
            <a:pPr marL="0" indent="0">
              <a:buNone/>
            </a:pPr>
            <a:r>
              <a:rPr lang="uk-UA" dirty="0" smtClean="0"/>
              <a:t> Список кардинальних </a:t>
            </a:r>
            <a:r>
              <a:rPr lang="uk-UA" dirty="0"/>
              <a:t>змін не зазнав. Отож:</a:t>
            </a:r>
          </a:p>
          <a:p>
            <a:pPr marL="0" indent="0">
              <a:buNone/>
            </a:pPr>
            <a:r>
              <a:rPr lang="uk-UA" dirty="0"/>
              <a:t>Вену замінив Сінгапур. Добавилися Лос-Анджелес,  Мілан, Сянган, Чикаго, Франкфурт-на-Майні.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9058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chemeClr val="tx1"/>
                </a:solidFill>
              </a:rPr>
              <a:t>Світові міста </a:t>
            </a:r>
            <a:r>
              <a:rPr lang="uk-UA" dirty="0" err="1">
                <a:solidFill>
                  <a:schemeClr val="tx1"/>
                </a:solidFill>
              </a:rPr>
              <a:t>ХХІІст</a:t>
            </a:r>
            <a:r>
              <a:rPr lang="uk-UA" dirty="0">
                <a:solidFill>
                  <a:schemeClr val="tx1"/>
                </a:solidFill>
              </a:rPr>
              <a:t>.</a:t>
            </a:r>
            <a:br>
              <a:rPr lang="uk-UA" dirty="0">
                <a:solidFill>
                  <a:schemeClr val="tx1"/>
                </a:solidFill>
              </a:rPr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1330762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>
                <a:solidFill>
                  <a:schemeClr val="tx1"/>
                </a:solidFill>
              </a:rPr>
              <a:t>Для </a:t>
            </a:r>
            <a:r>
              <a:rPr lang="uk-UA" dirty="0" err="1">
                <a:solidFill>
                  <a:schemeClr val="tx1"/>
                </a:solidFill>
              </a:rPr>
              <a:t>ХХІІст</a:t>
            </a:r>
            <a:r>
              <a:rPr lang="uk-UA" dirty="0">
                <a:solidFill>
                  <a:schemeClr val="tx1"/>
                </a:solidFill>
              </a:rPr>
              <a:t>. Мій прогноз </a:t>
            </a:r>
            <a:r>
              <a:rPr lang="uk-UA" dirty="0" smtClean="0">
                <a:solidFill>
                  <a:schemeClr val="tx1"/>
                </a:solidFill>
              </a:rPr>
              <a:t>такий: </a:t>
            </a:r>
            <a:r>
              <a:rPr lang="uk-UA" dirty="0">
                <a:solidFill>
                  <a:schemeClr val="tx1"/>
                </a:solidFill>
              </a:rPr>
              <a:t>найбільшими Альфа-містами будуть: Токіо, Лондон, Париж, Нью-Йорк, Лос-Анджелес, Чикаго, Сідней, Торонто, Сінгапур.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" t="2281" r="1328" b="7184"/>
          <a:stretch/>
        </p:blipFill>
        <p:spPr bwMode="auto">
          <a:xfrm>
            <a:off x="3923928" y="1556792"/>
            <a:ext cx="5396136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9" y="1526913"/>
            <a:ext cx="4771256" cy="3774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769" y="5566475"/>
            <a:ext cx="381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Токіо</a:t>
            </a:r>
            <a:endParaRPr lang="uk-UA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4088" y="5566475"/>
            <a:ext cx="3384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Нью-Йорк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6174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Українські міста в системі світових міст</a:t>
            </a:r>
            <a:br>
              <a:rPr lang="uk-UA" dirty="0" smtClean="0">
                <a:solidFill>
                  <a:schemeClr val="tx1"/>
                </a:solidFill>
              </a:rPr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7850" y="476672"/>
            <a:ext cx="9151850" cy="1231776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>
                <a:solidFill>
                  <a:schemeClr val="tx1"/>
                </a:solidFill>
              </a:rPr>
              <a:t>До Дельта міст належить Київ, адже його роль на міжнародні арені лише формується.  Решта українських міст не достатньо розвинені для участі в цій класифікації.</a:t>
            </a:r>
          </a:p>
          <a:p>
            <a:pPr marL="0" indent="0" algn="ctr">
              <a:buNone/>
            </a:pPr>
            <a:endParaRPr lang="uk-UA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" y="3691637"/>
            <a:ext cx="4183004" cy="313321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84784"/>
            <a:ext cx="5319429" cy="353983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44745"/>
            <a:ext cx="4514074" cy="300391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056" y="1052736"/>
            <a:ext cx="4399028" cy="328235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30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67000"/>
                <a:shade val="93000"/>
                <a:satMod val="110000"/>
                <a:lumMod val="90000"/>
              </a:schemeClr>
            </a:gs>
            <a:gs pos="76000">
              <a:schemeClr val="bg2">
                <a:tint val="85000"/>
                <a:shade val="75000"/>
                <a:satMod val="120000"/>
              </a:schemeClr>
            </a:gs>
            <a:gs pos="100000">
              <a:schemeClr val="bg2">
                <a:tint val="86000"/>
                <a:shade val="50000"/>
                <a:satMod val="13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Глобальне місто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Глобальне місто ( за </a:t>
            </a:r>
            <a:r>
              <a:rPr lang="uk-UA" dirty="0" err="1" smtClean="0"/>
              <a:t>Дж.Фрідманом</a:t>
            </a:r>
            <a:r>
              <a:rPr lang="uk-UA" dirty="0" smtClean="0"/>
              <a:t>) – місто, що виділяється низкою ознак, серед яких: </a:t>
            </a:r>
            <a:r>
              <a:rPr lang="uk-UA" dirty="0"/>
              <a:t>наявність відносно великої чисельності населення; місто має бути місцем концентрації штаб - квартир найбільших ТНК і міжнародних економічних і геополітичних організацій; бути світовим фінансовим центром, важливим у світовому масштабі центром обробної промисловості, великим транспортним і комунікаційним вузлом міжнародного значення, а також володіти високорозвиненою сферою ділових послуг.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6061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914400"/>
          </a:xfrm>
        </p:spPr>
        <p:txBody>
          <a:bodyPr/>
          <a:lstStyle/>
          <a:p>
            <a:pPr algn="ctr"/>
            <a:r>
              <a:rPr lang="uk-UA" dirty="0" smtClean="0"/>
              <a:t>Класифікації міст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4745"/>
            <a:ext cx="9144000" cy="1380727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/>
              <a:t>Серед таких класифікацій особливий інтерес </a:t>
            </a:r>
            <a:r>
              <a:rPr lang="uk-UA" dirty="0" smtClean="0"/>
              <a:t>викликає </a:t>
            </a:r>
            <a:r>
              <a:rPr lang="uk-UA" dirty="0" err="1" smtClean="0"/>
              <a:t>класифіка</a:t>
            </a:r>
            <a:r>
              <a:rPr lang="uk-UA" dirty="0" smtClean="0"/>
              <a:t>ція</a:t>
            </a:r>
            <a:r>
              <a:rPr lang="uk-UA" dirty="0"/>
              <a:t>   </a:t>
            </a:r>
            <a:r>
              <a:rPr lang="uk-UA" dirty="0" smtClean="0"/>
              <a:t>Палмера Холла</a:t>
            </a:r>
            <a:r>
              <a:rPr lang="uk-UA" dirty="0"/>
              <a:t>.  Автор поділив усі міста світу за рівнем світового значення на Альфа, Бета, Гамма та Дельта групи </a:t>
            </a:r>
            <a:r>
              <a:rPr lang="uk-UA" dirty="0" smtClean="0"/>
              <a:t>.</a:t>
            </a:r>
          </a:p>
          <a:p>
            <a:pPr marL="0" indent="0" algn="ctr">
              <a:buNone/>
            </a:pPr>
            <a:endParaRPr lang="uk-UA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005279"/>
              </p:ext>
            </p:extLst>
          </p:nvPr>
        </p:nvGraphicFramePr>
        <p:xfrm>
          <a:off x="-1" y="2420886"/>
          <a:ext cx="9144000" cy="4392490"/>
        </p:xfrm>
        <a:graphic>
          <a:graphicData uri="http://schemas.openxmlformats.org/drawingml/2006/table">
            <a:tbl>
              <a:tblPr/>
              <a:tblGrid>
                <a:gridCol w="1442256"/>
                <a:gridCol w="3850872"/>
                <a:gridCol w="3850872"/>
              </a:tblGrid>
              <a:tr h="3549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spc="-3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Категорія глобальних міст</a:t>
                      </a:r>
                      <a:endParaRPr lang="uk-UA" sz="1400" dirty="0">
                        <a:effectLst/>
                        <a:latin typeface="Calibri"/>
                      </a:endParaRPr>
                    </a:p>
                  </a:txBody>
                  <a:tcPr marL="59001" marR="59001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spc="-3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Ранг</a:t>
                      </a:r>
                      <a:endParaRPr lang="uk-UA" sz="1200" dirty="0">
                        <a:effectLst/>
                        <a:latin typeface="Calibri"/>
                      </a:endParaRPr>
                    </a:p>
                  </a:txBody>
                  <a:tcPr marL="59001" marR="59001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spc="-3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Міста</a:t>
                      </a:r>
                      <a:endParaRPr lang="uk-UA" sz="900">
                        <a:effectLst/>
                        <a:latin typeface="Calibri"/>
                      </a:endParaRPr>
                    </a:p>
                  </a:txBody>
                  <a:tcPr marL="59001" marR="59001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48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spc="-3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Провідні</a:t>
                      </a:r>
                      <a:endParaRPr lang="uk-UA" sz="1400" dirty="0">
                        <a:effectLst/>
                        <a:latin typeface="Calibri"/>
                      </a:endParaRPr>
                    </a:p>
                  </a:txBody>
                  <a:tcPr marL="59001" marR="59001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spc="-3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  <a:endParaRPr lang="uk-UA" sz="1200">
                        <a:effectLst/>
                        <a:latin typeface="Calibri"/>
                      </a:endParaRPr>
                    </a:p>
                  </a:txBody>
                  <a:tcPr marL="59001" marR="59001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000" spc="-3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Лондон, Нью-Йорк, Париж, Токіо</a:t>
                      </a:r>
                      <a:endParaRPr lang="uk-UA" sz="900">
                        <a:effectLst/>
                        <a:latin typeface="Calibri"/>
                      </a:endParaRPr>
                    </a:p>
                  </a:txBody>
                  <a:tcPr marL="59001" marR="59001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96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spc="-3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  <a:endParaRPr lang="uk-UA" sz="1200" dirty="0">
                        <a:effectLst/>
                        <a:latin typeface="Calibri"/>
                      </a:endParaRPr>
                    </a:p>
                  </a:txBody>
                  <a:tcPr marL="59001" marR="59001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spc="-3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Лос-Анджелес, Мілан, Сінгапур, Сянган, Чикаго, Франкфурт-на-Майні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9001" marR="59001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48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spc="-3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Головні</a:t>
                      </a:r>
                      <a:endParaRPr lang="uk-UA" sz="1400" dirty="0">
                        <a:effectLst/>
                        <a:latin typeface="Calibri"/>
                      </a:endParaRPr>
                    </a:p>
                  </a:txBody>
                  <a:tcPr marL="59001" marR="59001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spc="-3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  <a:endParaRPr lang="uk-UA" sz="1200" dirty="0">
                        <a:effectLst/>
                        <a:latin typeface="Calibri"/>
                      </a:endParaRPr>
                    </a:p>
                  </a:txBody>
                  <a:tcPr marL="59001" marR="59001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000" spc="-3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Сан-Франциско, Сідней, Торонто, Цюріх</a:t>
                      </a:r>
                      <a:endParaRPr lang="uk-UA" sz="900">
                        <a:effectLst/>
                        <a:latin typeface="Calibri"/>
                      </a:endParaRPr>
                    </a:p>
                  </a:txBody>
                  <a:tcPr marL="59001" marR="59001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48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spc="-3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  <a:endParaRPr lang="uk-UA" sz="1200" dirty="0">
                        <a:effectLst/>
                        <a:latin typeface="Calibri"/>
                      </a:endParaRPr>
                    </a:p>
                  </a:txBody>
                  <a:tcPr marL="59001" marR="59001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000" spc="-3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Брюссель, Мадрид, Мехіко, Сан-Паулу</a:t>
                      </a:r>
                      <a:endParaRPr lang="uk-UA" sz="900">
                        <a:effectLst/>
                        <a:latin typeface="Calibri"/>
                      </a:endParaRPr>
                    </a:p>
                  </a:txBody>
                  <a:tcPr marL="59001" marR="59001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48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spc="-3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  <a:endParaRPr lang="uk-UA" sz="1200" dirty="0">
                        <a:effectLst/>
                        <a:latin typeface="Calibri"/>
                      </a:endParaRPr>
                    </a:p>
                  </a:txBody>
                  <a:tcPr marL="59001" marR="59001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000" spc="-3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Москва, Сеул</a:t>
                      </a:r>
                      <a:endParaRPr lang="uk-UA" sz="900">
                        <a:effectLst/>
                        <a:latin typeface="Calibri"/>
                      </a:endParaRPr>
                    </a:p>
                  </a:txBody>
                  <a:tcPr marL="59001" marR="59001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2454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spc="-3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Другорядні</a:t>
                      </a:r>
                      <a:endParaRPr lang="uk-UA" sz="1400" dirty="0">
                        <a:effectLst/>
                        <a:latin typeface="Calibri"/>
                      </a:endParaRPr>
                    </a:p>
                  </a:txBody>
                  <a:tcPr marL="59001" marR="59001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spc="-3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  <a:endParaRPr lang="uk-UA" sz="1200" dirty="0">
                        <a:effectLst/>
                        <a:latin typeface="Calibri"/>
                      </a:endParaRPr>
                    </a:p>
                  </a:txBody>
                  <a:tcPr marL="59001" marR="59001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000" spc="-3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Амстердам, Бостон, Вашингтон, Даллас, Джакарта, Дюссельдорф, Женева, Йоганнесбург, Каракас, Мельбурн, Осака, Прага, Сантьяго, Тайбей, Хьюстон</a:t>
                      </a:r>
                      <a:endParaRPr lang="uk-UA" sz="900">
                        <a:effectLst/>
                        <a:latin typeface="Calibri"/>
                      </a:endParaRPr>
                    </a:p>
                  </a:txBody>
                  <a:tcPr marL="59001" marR="59001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48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spc="-3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  <a:endParaRPr lang="uk-UA" sz="1200" dirty="0">
                        <a:effectLst/>
                        <a:latin typeface="Calibri"/>
                      </a:endParaRPr>
                    </a:p>
                  </a:txBody>
                  <a:tcPr marL="59001" marR="59001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spc="-3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Бангкок, Варшава, Монреаль, Пекін, Рим, Стокгольм</a:t>
                      </a:r>
                      <a:endParaRPr lang="ru-RU" sz="900">
                        <a:effectLst/>
                        <a:latin typeface="Calibri"/>
                      </a:endParaRPr>
                    </a:p>
                  </a:txBody>
                  <a:tcPr marL="59001" marR="59001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2454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spc="-3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  <a:endParaRPr lang="uk-UA" sz="1200" dirty="0">
                        <a:effectLst/>
                        <a:latin typeface="Calibri"/>
                      </a:endParaRPr>
                    </a:p>
                  </a:txBody>
                  <a:tcPr marL="59001" marR="59001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000" spc="-3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Атланта, Барселона, Берлин, Будапешт, Буенос-Айрес, Гамбург, Копенгаген, Куала-Лумпур, Манила, Майамі, Міннеаполіс, Мюнхен, Стамбул, Шанхай</a:t>
                      </a:r>
                      <a:endParaRPr lang="uk-UA" sz="900">
                        <a:effectLst/>
                        <a:latin typeface="Calibri"/>
                      </a:endParaRPr>
                    </a:p>
                  </a:txBody>
                  <a:tcPr marL="59001" marR="59001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969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spc="-3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Ті, що формуються</a:t>
                      </a:r>
                      <a:endParaRPr lang="uk-UA" sz="1400" dirty="0">
                        <a:effectLst/>
                        <a:latin typeface="Calibri"/>
                      </a:endParaRPr>
                    </a:p>
                  </a:txBody>
                  <a:tcPr marL="59001" marR="59001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spc="-3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uk-UA" sz="1200" dirty="0">
                        <a:effectLst/>
                        <a:latin typeface="Calibri"/>
                      </a:endParaRPr>
                    </a:p>
                  </a:txBody>
                  <a:tcPr marL="59001" marR="59001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000" spc="-3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Афіни, Відень, Дублін, Люксембург, Ліон, Мумбай, Нью-Делі, Ріо-де-Жанейро, Тель-Авів, Філадельфія, Хельсінки</a:t>
                      </a:r>
                      <a:endParaRPr lang="uk-UA" sz="900">
                        <a:effectLst/>
                        <a:latin typeface="Calibri"/>
                      </a:endParaRPr>
                    </a:p>
                  </a:txBody>
                  <a:tcPr marL="59001" marR="59001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9938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spc="-3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uk-UA" sz="1200" dirty="0">
                        <a:effectLst/>
                        <a:latin typeface="Calibri"/>
                      </a:endParaRPr>
                    </a:p>
                  </a:txBody>
                  <a:tcPr marL="59001" marR="59001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000" spc="-3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Абу-Дабі, Алмати, Бірмингем, Богота, Братислава, Брісбен, Бухарест, Ванкувер, Гаага, Детройт, Дубай, Каїр, Кельн, Київ, Клівленд, Ліма, Лісабон, Манчестер, Монтевідео, Осло, Роттердам, Сіетл, Хошимін, Штутгарт</a:t>
                      </a:r>
                      <a:endParaRPr lang="uk-UA" sz="900">
                        <a:effectLst/>
                        <a:latin typeface="Calibri"/>
                      </a:endParaRPr>
                    </a:p>
                  </a:txBody>
                  <a:tcPr marL="59001" marR="59001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4186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spc="-3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uk-UA" sz="1200" dirty="0">
                        <a:effectLst/>
                        <a:latin typeface="Calibri"/>
                      </a:endParaRPr>
                    </a:p>
                  </a:txBody>
                  <a:tcPr marL="59001" marR="59001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000" spc="-3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Аделаїда, Антверпен, Балтимор, Бангалор, Бразиліа, Генуя, Глазго, Гуанчжоу, Дрезден, </a:t>
                      </a:r>
                      <a:r>
                        <a:rPr lang="uk-UA" sz="1000" spc="-3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Калгарі</a:t>
                      </a:r>
                      <a:r>
                        <a:rPr lang="uk-UA" sz="1000" spc="-3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, </a:t>
                      </a:r>
                      <a:r>
                        <a:rPr lang="uk-UA" sz="1000" spc="-3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Канзас</a:t>
                      </a:r>
                      <a:r>
                        <a:rPr lang="uk-UA" sz="1000" spc="-3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, Кейптаун, </a:t>
                      </a:r>
                      <a:r>
                        <a:rPr lang="uk-UA" sz="1000" spc="-3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Колумбус</a:t>
                      </a:r>
                      <a:r>
                        <a:rPr lang="uk-UA" sz="1000" spc="-3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, </a:t>
                      </a:r>
                      <a:r>
                        <a:rPr lang="uk-UA" sz="1000" spc="-3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Лідс</a:t>
                      </a:r>
                      <a:r>
                        <a:rPr lang="uk-UA" sz="1000" spc="-3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, Лілль, </a:t>
                      </a:r>
                      <a:endParaRPr lang="uk-UA" sz="900" dirty="0">
                        <a:effectLst/>
                        <a:latin typeface="Calibri"/>
                      </a:endParaRPr>
                    </a:p>
                  </a:txBody>
                  <a:tcPr marL="59001" marR="59001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473028" y="2126176"/>
            <a:ext cx="419794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Рейтинг глобальних міст за П. </a:t>
            </a:r>
            <a:r>
              <a:rPr kumimoji="0" lang="uk-UA" altLang="uk-UA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Тейлором</a:t>
            </a:r>
            <a:endParaRPr kumimoji="0" lang="uk-UA" alt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63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12834"/>
            <a:ext cx="5627440" cy="4220580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33" y="476672"/>
            <a:ext cx="8507780" cy="3537638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0" y="980728"/>
            <a:ext cx="9036496" cy="2160240"/>
          </a:xfrm>
          <a:prstGeom prst="roundRect">
            <a:avLst/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914400"/>
          </a:xfrm>
        </p:spPr>
        <p:txBody>
          <a:bodyPr/>
          <a:lstStyle/>
          <a:p>
            <a:pPr algn="ctr"/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Альфа міста</a:t>
            </a:r>
            <a:endParaRPr lang="uk-UA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24745"/>
            <a:ext cx="9036496" cy="2914278"/>
          </a:xfrm>
          <a:ln>
            <a:noFill/>
          </a:ln>
        </p:spPr>
        <p:txBody>
          <a:bodyPr/>
          <a:lstStyle/>
          <a:p>
            <a:pPr marL="0" indent="0" algn="ctr">
              <a:buNone/>
            </a:pPr>
            <a:r>
              <a:rPr lang="uk-UA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Альфа</a:t>
            </a:r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міста (глобальні континентальні “столиці”) - це комунікаційно-сервісні центри </a:t>
            </a:r>
            <a:r>
              <a:rPr lang="uk-UA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світового</a:t>
            </a:r>
            <a:r>
              <a:rPr lang="uk-UA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начення із ареалом “обслуговування” </a:t>
            </a: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більше </a:t>
            </a:r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 млн. осіб, зокрема </a:t>
            </a:r>
            <a:r>
              <a:rPr lang="uk-UA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мультимодельні</a:t>
            </a:r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транспортні вузли, комунікаційно-комерційно-сервісні центри глобального впливу, наприклад, Лондон, Париж, Нью-Йорк, Токіо, Чикаго, Франкфурт, Гонконг, Лос-Анджелес, Мілан, Сінгапур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12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5112568" cy="3813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819" y="1772816"/>
            <a:ext cx="4962349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412776" y="332656"/>
            <a:ext cx="7293496" cy="91440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Бета</a:t>
            </a:r>
            <a:r>
              <a:rPr lang="uk-UA" dirty="0" smtClean="0"/>
              <a:t> </a:t>
            </a:r>
            <a:r>
              <a:rPr lang="uk-UA" dirty="0" smtClean="0">
                <a:solidFill>
                  <a:schemeClr val="tx1"/>
                </a:solidFill>
              </a:rPr>
              <a:t>міста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019" y="980728"/>
            <a:ext cx="8229600" cy="2336642"/>
          </a:xfrm>
        </p:spPr>
        <p:txBody>
          <a:bodyPr/>
          <a:lstStyle/>
          <a:p>
            <a:pPr marL="0" indent="0">
              <a:buNone/>
            </a:pP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 </a:t>
            </a:r>
            <a:r>
              <a:rPr lang="uk-UA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Бета </a:t>
            </a: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 віднесено міста-шлюзи (субконтинентальні столиці), ареал обслуговування яких досягає від 10 до 20 млн. населення. Це вузли повітряного сполучення, комерційні та сервісні центри субконтинентального значення, наприклад, міста Сан-Франциско, Сідней, Торонто, </a:t>
            </a: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Цюрих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Брюссель, Мадрид, Мехіко, </a:t>
            </a: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Сан-Пауло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Москва, Сеул.</a:t>
            </a:r>
          </a:p>
          <a:p>
            <a:endParaRPr lang="uk-UA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6306020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Сан-Франциско</a:t>
            </a:r>
            <a:endParaRPr lang="uk-UA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724128" y="5229200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/>
              <a:t>Сеул</a:t>
            </a:r>
            <a:endParaRPr lang="uk-UA" sz="3200" b="1" dirty="0"/>
          </a:p>
        </p:txBody>
      </p:sp>
    </p:spTree>
    <p:extLst>
      <p:ext uri="{BB962C8B-B14F-4D97-AF65-F5344CB8AC3E}">
        <p14:creationId xmlns:p14="http://schemas.microsoft.com/office/powerpoint/2010/main" val="118972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36912"/>
            <a:ext cx="4355976" cy="3768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229600" cy="914400"/>
          </a:xfrm>
        </p:spPr>
        <p:txBody>
          <a:bodyPr/>
          <a:lstStyle/>
          <a:p>
            <a:r>
              <a:rPr lang="uk-UA" dirty="0" smtClean="0">
                <a:solidFill>
                  <a:schemeClr val="tx1"/>
                </a:solidFill>
              </a:rPr>
              <a:t>Гамма міста</a:t>
            </a:r>
            <a:endParaRPr lang="uk-UA" dirty="0">
              <a:solidFill>
                <a:schemeClr val="tx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36912"/>
            <a:ext cx="4788024" cy="3768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974" y="908720"/>
            <a:ext cx="8229600" cy="3086962"/>
          </a:xfrm>
        </p:spPr>
        <p:txBody>
          <a:bodyPr/>
          <a:lstStyle/>
          <a:p>
            <a:pPr marL="0" indent="0">
              <a:buNone/>
            </a:pPr>
            <a:r>
              <a:rPr lang="uk-UA" dirty="0">
                <a:solidFill>
                  <a:schemeClr val="tx1"/>
                </a:solidFill>
              </a:rPr>
              <a:t>Міста </a:t>
            </a:r>
            <a:r>
              <a:rPr lang="uk-UA" dirty="0" err="1">
                <a:solidFill>
                  <a:schemeClr val="tx1"/>
                </a:solidFill>
              </a:rPr>
              <a:t>групи </a:t>
            </a:r>
            <a:r>
              <a:rPr lang="uk-UA" i="1" dirty="0" err="1">
                <a:solidFill>
                  <a:schemeClr val="tx1"/>
                </a:solidFill>
              </a:rPr>
              <a:t>Г</a:t>
            </a:r>
            <a:r>
              <a:rPr lang="uk-UA" i="1" dirty="0">
                <a:solidFill>
                  <a:schemeClr val="tx1"/>
                </a:solidFill>
              </a:rPr>
              <a:t>амма</a:t>
            </a:r>
            <a:r>
              <a:rPr lang="uk-UA" dirty="0">
                <a:solidFill>
                  <a:schemeClr val="tx1"/>
                </a:solidFill>
              </a:rPr>
              <a:t> є периферійними (регіональними столицями), під ареал обслуговування яких підпадають від 5 млн. населення прилеглих територій. Вони є регіональними центрами комунікацій, сервісу та комерції. Серед таких міст - Амстердам, Бостон, Каракас, Даллас, Дюссельдорф, Женева, Хьюстон, Джакарта, </a:t>
            </a:r>
            <a:r>
              <a:rPr lang="uk-UA" dirty="0" err="1">
                <a:solidFill>
                  <a:schemeClr val="tx1"/>
                </a:solidFill>
              </a:rPr>
              <a:t>Йоханнесбург</a:t>
            </a:r>
            <a:r>
              <a:rPr lang="uk-UA" dirty="0">
                <a:solidFill>
                  <a:schemeClr val="tx1"/>
                </a:solidFill>
              </a:rPr>
              <a:t>, Мельбурн, Осака, Прага, Сантьяго, </a:t>
            </a:r>
            <a:r>
              <a:rPr lang="uk-UA" dirty="0" err="1">
                <a:solidFill>
                  <a:schemeClr val="tx1"/>
                </a:solidFill>
              </a:rPr>
              <a:t>Тайпей</a:t>
            </a:r>
            <a:r>
              <a:rPr lang="uk-UA" dirty="0">
                <a:solidFill>
                  <a:schemeClr val="tx1"/>
                </a:solidFill>
              </a:rPr>
              <a:t>, Вашингтон, Бангкок, Пекін, Рим та інші.</a:t>
            </a:r>
          </a:p>
          <a:p>
            <a:pPr marL="0" indent="0">
              <a:buNone/>
            </a:pP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6266903"/>
            <a:ext cx="435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Бангкок</a:t>
            </a:r>
            <a:endParaRPr lang="uk-UA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55976" y="6266903"/>
            <a:ext cx="4788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Рим</a:t>
            </a:r>
            <a:endParaRPr lang="uk-UA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451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20253"/>
            <a:ext cx="9252520" cy="4911610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940" y="404664"/>
            <a:ext cx="8229600" cy="91440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Дельта</a:t>
            </a:r>
            <a:r>
              <a:rPr lang="uk-UA" dirty="0" smtClean="0"/>
              <a:t> </a:t>
            </a:r>
            <a:r>
              <a:rPr lang="uk-UA" dirty="0" smtClean="0">
                <a:solidFill>
                  <a:schemeClr val="tx1"/>
                </a:solidFill>
              </a:rPr>
              <a:t>міста</a:t>
            </a:r>
            <a:endParaRPr lang="uk-UA" dirty="0">
              <a:solidFill>
                <a:schemeClr val="tx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1"/>
          <a:stretch/>
        </p:blipFill>
        <p:spPr bwMode="auto">
          <a:xfrm>
            <a:off x="1683042" y="3109276"/>
            <a:ext cx="5669396" cy="3726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-16412" y="1099894"/>
            <a:ext cx="9144000" cy="2952328"/>
          </a:xfrm>
          <a:prstGeom prst="roundRect">
            <a:avLst/>
          </a:prstGeom>
          <a:solidFill>
            <a:schemeClr val="bg1">
              <a:lumMod val="75000"/>
              <a:alpha val="65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2940" y="1340768"/>
            <a:ext cx="8229600" cy="2743944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Останню групу становлять </a:t>
            </a:r>
            <a:r>
              <a:rPr lang="uk-UA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Дельта-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міста - міста з незначним ареалом обслуговування. Це типові адміністративні центри, постійною тенденцією в яких є підвищення значення, ролі та впливовості у масштабах регіону.  Серед таких міст: </a:t>
            </a: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Окланд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Дублін, </a:t>
            </a: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Хельсінкі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Люксембург, </a:t>
            </a: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Нью-Делі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Філадельфія, Ріо-де-Жанейро, Тель-Авів, Відень та інші. Аналіз цієї класифікації свідчить про чіткий зв’язок між рівнем розвитку країни, її впливом на світовий розвиток та кількістю і впливовістю міст світового значення </a:t>
            </a:r>
            <a:r>
              <a:rPr lang="uk-UA" dirty="0">
                <a:solidFill>
                  <a:schemeClr val="tx1"/>
                </a:solidFill>
              </a:rPr>
              <a:t>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6323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14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13" y="118392"/>
            <a:ext cx="5912088" cy="319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3457"/>
            <a:ext cx="5895675" cy="353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28184" y="1628800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Мегаміста</a:t>
            </a:r>
            <a:r>
              <a:rPr lang="uk-UA" dirty="0" smtClean="0"/>
              <a:t> світу станом на 2000р.</a:t>
            </a:r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6228184" y="4767562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Мегаміста</a:t>
            </a:r>
            <a:r>
              <a:rPr lang="uk-UA" dirty="0" smtClean="0"/>
              <a:t> світу: прогноз на 2015р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5817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1"/>
                </a:solidFill>
              </a:rPr>
              <a:t>Глобальні </a:t>
            </a:r>
            <a:r>
              <a:rPr lang="uk-UA" dirty="0">
                <a:solidFill>
                  <a:schemeClr val="tx1"/>
                </a:solidFill>
              </a:rPr>
              <a:t>міста: від Епохи Великих географічних відкриттів і до </a:t>
            </a:r>
            <a:r>
              <a:rPr lang="uk-UA" dirty="0" smtClean="0">
                <a:solidFill>
                  <a:schemeClr val="tx1"/>
                </a:solidFill>
              </a:rPr>
              <a:t>сьогодні (ч.1)</a:t>
            </a:r>
            <a:br>
              <a:rPr lang="uk-UA" dirty="0" smtClean="0">
                <a:solidFill>
                  <a:schemeClr val="tx1"/>
                </a:solidFill>
              </a:rPr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dirty="0"/>
              <a:t>Епоха Великих географічних відкриттів розпочалась у другій половині Х</a:t>
            </a:r>
            <a:r>
              <a:rPr lang="en-US" dirty="0"/>
              <a:t>V</a:t>
            </a:r>
            <a:r>
              <a:rPr lang="uk-UA" dirty="0"/>
              <a:t>ст. то ж починаємо з нього:</a:t>
            </a:r>
          </a:p>
          <a:p>
            <a:r>
              <a:rPr lang="uk-UA" dirty="0"/>
              <a:t>Х</a:t>
            </a:r>
            <a:r>
              <a:rPr lang="en-US" dirty="0"/>
              <a:t>V</a:t>
            </a:r>
            <a:r>
              <a:rPr lang="uk-UA" dirty="0"/>
              <a:t>ст.</a:t>
            </a:r>
          </a:p>
          <a:p>
            <a:pPr marL="0" indent="0">
              <a:buNone/>
            </a:pPr>
            <a:r>
              <a:rPr lang="uk-UA" dirty="0"/>
              <a:t>Лондон  - одне з найбільших міст Європи. Населення більше 50 тисяч. Відоме на міжнародній </a:t>
            </a:r>
            <a:r>
              <a:rPr lang="uk-UA" dirty="0" smtClean="0"/>
              <a:t>арені.</a:t>
            </a:r>
          </a:p>
          <a:p>
            <a:pPr marL="0" indent="0">
              <a:buNone/>
            </a:pPr>
            <a:r>
              <a:rPr lang="uk-UA" dirty="0" smtClean="0"/>
              <a:t>Париж – найбільш розвинене місто.</a:t>
            </a:r>
          </a:p>
          <a:p>
            <a:pPr marL="0" indent="0">
              <a:buNone/>
            </a:pPr>
            <a:r>
              <a:rPr lang="uk-UA" dirty="0" err="1" smtClean="0"/>
              <a:t>Аугсбург</a:t>
            </a:r>
            <a:r>
              <a:rPr lang="uk-UA" dirty="0" smtClean="0"/>
              <a:t> </a:t>
            </a:r>
            <a:r>
              <a:rPr lang="uk-UA" dirty="0"/>
              <a:t>– найпотужніший торгово-фінансовий центр. Мав статус Вільного імперського міста Римської імперії.</a:t>
            </a:r>
          </a:p>
          <a:p>
            <a:r>
              <a:rPr lang="uk-UA" dirty="0" smtClean="0"/>
              <a:t>Х</a:t>
            </a:r>
            <a:r>
              <a:rPr lang="en-US" dirty="0"/>
              <a:t>V</a:t>
            </a:r>
            <a:r>
              <a:rPr lang="uk-UA" dirty="0" err="1"/>
              <a:t>Іст</a:t>
            </a:r>
            <a:r>
              <a:rPr lang="uk-UA" dirty="0"/>
              <a:t>.</a:t>
            </a:r>
          </a:p>
          <a:p>
            <a:pPr marL="0" indent="0">
              <a:buNone/>
            </a:pPr>
            <a:r>
              <a:rPr lang="uk-UA" dirty="0"/>
              <a:t>Список міст в цілому не змінився, проте добавились такі міста, як Амстердам і Мюнхен.</a:t>
            </a: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2578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cro">
  <a:themeElements>
    <a:clrScheme name="Macro">
      <a:dk1>
        <a:sysClr val="windowText" lastClr="000000"/>
      </a:dk1>
      <a:lt1>
        <a:sysClr val="window" lastClr="FFFFFF"/>
      </a:lt1>
      <a:dk2>
        <a:srgbClr val="3F3F4D"/>
      </a:dk2>
      <a:lt2>
        <a:srgbClr val="DDDDDD"/>
      </a:lt2>
      <a:accent1>
        <a:srgbClr val="A51009"/>
      </a:accent1>
      <a:accent2>
        <a:srgbClr val="DE7014"/>
      </a:accent2>
      <a:accent3>
        <a:srgbClr val="704836"/>
      </a:accent3>
      <a:accent4>
        <a:srgbClr val="F2B431"/>
      </a:accent4>
      <a:accent5>
        <a:srgbClr val="7F221D"/>
      </a:accent5>
      <a:accent6>
        <a:srgbClr val="CDAC77"/>
      </a:accent6>
      <a:hlink>
        <a:srgbClr val="F5B123"/>
      </a:hlink>
      <a:folHlink>
        <a:srgbClr val="E19B0B"/>
      </a:folHlink>
    </a:clrScheme>
    <a:fontScheme name="Macr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cr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300000"/>
              </a:schemeClr>
            </a:gs>
            <a:gs pos="100000">
              <a:schemeClr val="phClr">
                <a:tint val="80000"/>
                <a:satMod val="15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hade val="90000"/>
                <a:satMod val="300000"/>
              </a:schemeClr>
            </a:gs>
            <a:gs pos="100000">
              <a:schemeClr val="phClr">
                <a:satMod val="150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70000"/>
              </a:srgbClr>
            </a:outerShdw>
          </a:effectLst>
        </a:effectStyle>
        <a:effectStyle>
          <a:effectLst>
            <a:outerShdw blurRad="25400" dist="254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contourW="15875" prstMaterial="softmetal">
            <a:bevelT w="25400" h="19050" prst="angle"/>
            <a:contourClr>
              <a:schemeClr val="phClr">
                <a:shade val="30000"/>
              </a:schemeClr>
            </a:contourClr>
          </a:sp3d>
        </a:effectStyle>
        <a:effectStyle>
          <a:effectLst>
            <a:outerShdw blurRad="254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contourW="19050" prstMaterial="metal">
            <a:bevelT w="63500" h="31750" prst="angle"/>
            <a:contourClr>
              <a:schemeClr val="phClr">
                <a:shade val="25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7000"/>
                <a:shade val="93000"/>
                <a:satMod val="110000"/>
                <a:lumMod val="90000"/>
              </a:schemeClr>
            </a:gs>
            <a:gs pos="76000">
              <a:schemeClr val="phClr">
                <a:tint val="85000"/>
                <a:shade val="75000"/>
                <a:satMod val="120000"/>
              </a:schemeClr>
            </a:gs>
            <a:gs pos="100000">
              <a:schemeClr val="phClr">
                <a:tint val="86000"/>
                <a:shade val="50000"/>
                <a:satMod val="13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35000"/>
                <a:satMod val="146000"/>
                <a:lumMod val="101000"/>
              </a:schemeClr>
            </a:gs>
            <a:gs pos="26000">
              <a:schemeClr val="phClr">
                <a:tint val="96000"/>
                <a:shade val="96000"/>
                <a:satMod val="190000"/>
              </a:schemeClr>
            </a:gs>
            <a:gs pos="100000">
              <a:schemeClr val="phClr">
                <a:tint val="60000"/>
                <a:shade val="90000"/>
                <a:satMod val="22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TC101859866[[fn=Макрос]]</Template>
  <TotalTime>96</TotalTime>
  <Words>724</Words>
  <Application>Microsoft Office PowerPoint</Application>
  <PresentationFormat>Экран (4:3)</PresentationFormat>
  <Paragraphs>90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Macro</vt:lpstr>
      <vt:lpstr>Глобальні міста</vt:lpstr>
      <vt:lpstr>Глобальне місто</vt:lpstr>
      <vt:lpstr>Класифікації міст</vt:lpstr>
      <vt:lpstr>Альфа міста</vt:lpstr>
      <vt:lpstr>Бета міста</vt:lpstr>
      <vt:lpstr>Гамма міста</vt:lpstr>
      <vt:lpstr>Дельта міста</vt:lpstr>
      <vt:lpstr>Презентация PowerPoint</vt:lpstr>
      <vt:lpstr>Глобальні міста: від Епохи Великих географічних відкриттів і до сьогодні (ч.1) </vt:lpstr>
      <vt:lpstr>Глобальні міста: від Епохи Великих географічних відкриттів і до сьогодні (ч.2)</vt:lpstr>
      <vt:lpstr>Глобальні міста: від Епохи Великих географічних відкриттів і до сьогодні (ч.3)</vt:lpstr>
      <vt:lpstr>Світові міста ХХІІст. </vt:lpstr>
      <vt:lpstr>Українські міста в системі світових міст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Глобальні міста</dc:title>
  <dc:creator>Svitlana</dc:creator>
  <cp:lastModifiedBy>Svitlana</cp:lastModifiedBy>
  <cp:revision>10</cp:revision>
  <dcterms:created xsi:type="dcterms:W3CDTF">2014-10-23T22:12:22Z</dcterms:created>
  <dcterms:modified xsi:type="dcterms:W3CDTF">2014-10-27T22:10:11Z</dcterms:modified>
</cp:coreProperties>
</file>