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65BF-386A-4D70-991C-88355761745A}" type="datetimeFigureOut">
              <a:rPr lang="uk-UA" smtClean="0"/>
              <a:t>28.02.2014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AF95-E65C-47B2-AB80-F8193D8BF848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14:flip dir="r"/>
      </p:transition>
    </mc:Choice>
    <mc:Fallback>
      <p:transition spd="slow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65BF-386A-4D70-991C-88355761745A}" type="datetimeFigureOut">
              <a:rPr lang="uk-UA" smtClean="0"/>
              <a:t>28.02.2014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AF95-E65C-47B2-AB80-F8193D8BF84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14:flip dir="r"/>
      </p:transition>
    </mc:Choice>
    <mc:Fallback>
      <p:transition spd="slow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65BF-386A-4D70-991C-88355761745A}" type="datetimeFigureOut">
              <a:rPr lang="uk-UA" smtClean="0"/>
              <a:t>28.02.2014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AF95-E65C-47B2-AB80-F8193D8BF84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14:flip dir="r"/>
      </p:transition>
    </mc:Choice>
    <mc:Fallback>
      <p:transition spd="slow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65BF-386A-4D70-991C-88355761745A}" type="datetimeFigureOut">
              <a:rPr lang="uk-UA" smtClean="0"/>
              <a:t>28.02.2014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AF95-E65C-47B2-AB80-F8193D8BF848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14:flip dir="r"/>
      </p:transition>
    </mc:Choice>
    <mc:Fallback>
      <p:transition spd="slow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65BF-386A-4D70-991C-88355761745A}" type="datetimeFigureOut">
              <a:rPr lang="uk-UA" smtClean="0"/>
              <a:t>28.02.2014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AF95-E65C-47B2-AB80-F8193D8BF84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14:flip dir="r"/>
      </p:transition>
    </mc:Choice>
    <mc:Fallback>
      <p:transition spd="slow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65BF-386A-4D70-991C-88355761745A}" type="datetimeFigureOut">
              <a:rPr lang="uk-UA" smtClean="0"/>
              <a:t>28.02.2014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AF95-E65C-47B2-AB80-F8193D8BF84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14:flip dir="r"/>
      </p:transition>
    </mc:Choice>
    <mc:Fallback>
      <p:transition spd="slow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65BF-386A-4D70-991C-88355761745A}" type="datetimeFigureOut">
              <a:rPr lang="uk-UA" smtClean="0"/>
              <a:t>28.02.2014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AF95-E65C-47B2-AB80-F8193D8BF84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14:flip dir="r"/>
      </p:transition>
    </mc:Choice>
    <mc:Fallback>
      <p:transition spd="slow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65BF-386A-4D70-991C-88355761745A}" type="datetimeFigureOut">
              <a:rPr lang="uk-UA" smtClean="0"/>
              <a:t>28.02.2014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AF95-E65C-47B2-AB80-F8193D8BF84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14:flip dir="r"/>
      </p:transition>
    </mc:Choice>
    <mc:Fallback>
      <p:transition spd="slow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65BF-386A-4D70-991C-88355761745A}" type="datetimeFigureOut">
              <a:rPr lang="uk-UA" smtClean="0"/>
              <a:t>28.02.2014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AF95-E65C-47B2-AB80-F8193D8BF84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14:flip dir="r"/>
      </p:transition>
    </mc:Choice>
    <mc:Fallback>
      <p:transition spd="slow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65BF-386A-4D70-991C-88355761745A}" type="datetimeFigureOut">
              <a:rPr lang="uk-UA" smtClean="0"/>
              <a:t>28.02.2014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AF95-E65C-47B2-AB80-F8193D8BF84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14:flip dir="r"/>
      </p:transition>
    </mc:Choice>
    <mc:Fallback>
      <p:transition spd="slow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65BF-386A-4D70-991C-88355761745A}" type="datetimeFigureOut">
              <a:rPr lang="uk-UA" smtClean="0"/>
              <a:t>28.02.2014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AF95-E65C-47B2-AB80-F8193D8BF84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14:flip dir="r"/>
      </p:transition>
    </mc:Choice>
    <mc:Fallback>
      <p:transition spd="slow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05E65BF-386A-4D70-991C-88355761745A}" type="datetimeFigureOut">
              <a:rPr lang="uk-UA" smtClean="0"/>
              <a:t>28.02.2014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8C1AF95-E65C-47B2-AB80-F8193D8BF848}" type="slidenum">
              <a:rPr lang="uk-UA" smtClean="0"/>
              <a:t>‹#›</a:t>
            </a:fld>
            <a:endParaRPr lang="uk-U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1200" advTm="10000">
        <p14:flip dir="r"/>
      </p:transition>
    </mc:Choice>
    <mc:Fallback>
      <p:transition spd="slow" advTm="10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Проблеми достатності енергоресурсів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93849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14:flip dir="r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7"/>
            <a:ext cx="8748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Сонячна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енергія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найефективніше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може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бути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використана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як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теплова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Перевагою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таких систем є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високий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коефіціент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корисної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дії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(ККД),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який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сягає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45-60%, а 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разі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застосування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концентраторів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- 80-85%. Тепло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отримане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сонячних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системах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теплопостачання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використовується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нагрівання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води,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опалення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будівель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сільському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господарстві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технологічних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процесах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промисловості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uk-UA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69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14:flip dir="r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89844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FFFF00"/>
                </a:solidFill>
              </a:rPr>
              <a:t>Стан в Україні</a:t>
            </a:r>
          </a:p>
          <a:p>
            <a:r>
              <a:rPr lang="uk-UA" sz="2400" dirty="0" smtClean="0">
                <a:solidFill>
                  <a:srgbClr val="FFFF00"/>
                </a:solidFill>
              </a:rPr>
              <a:t>На сьогодні наша держава опинилась між двома доволі характерними для світової атомної енергетики тенденціями. З одного боку, це розуміння того, що подальший розвиток «мирного атому», який (у перспективі реально повністю відтворити на території України) дозволить нам відчувати більшу енергетичну незалежність від сусідів. З іншого – саме такі наші сусіди, як Росія, грають провідну роль у функціонуванні нашої атомної енергетики. Останнє надає Росії можливість, яку вона зараз активно здійснює, а саме – створення міжнародних центрів збагачення урану. Ця діяльність покликана протидіяти розповсюдженню ядерних технологій шляхом монополізації процедури збагачення на території вже обізнаної з цією процедурою держави.</a:t>
            </a:r>
            <a:endParaRPr lang="uk-UA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851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14:flip dir="r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Зі всіх найбільш популярних у світі енергоносіїв – нафти, газу, вугілля, урану – Україна має в достатній кількості лише дві – вугілля й уран. Однак сьогодні вугілля визнається доволі збитковим видом енергетики, тим більше для України, де вугільна галузь налічує вже більше століття і з часом приходить у все більший занепад.</a:t>
            </a:r>
            <a:endParaRPr lang="uk-UA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24745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Більш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того, не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можна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брати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уваги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те,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40 %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електроенергії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яка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виробляється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Україні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є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продукцією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атомної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енергетики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тоді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як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лише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30%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сировини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для АЕС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виробляється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нашій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державі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При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цьому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сумарних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запасах урану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Україна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входить у першу десятку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країн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світу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переважна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частина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уранових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родовищ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розвідана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високих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категорій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вивченості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визначає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їх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високу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підготовленість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промислового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освоєння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Прогнозні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ресурси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урану 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Україні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оцінюються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досить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високо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зокрема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значних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обсягах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вони є 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уранових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родовищах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традиційного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типу –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уранових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рудах 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альбітах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Українського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щиту.</a:t>
            </a:r>
            <a:endParaRPr lang="uk-UA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09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14:flip dir="r"/>
      </p:transition>
    </mc:Choice>
    <mc:Fallback>
      <p:transition spd="slow" advTm="1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1"/>
            <a:ext cx="6912768" cy="6480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00B050"/>
                </a:solidFill>
              </a:rPr>
              <a:t>Згідно з прийнятими програмами розвитку атомної енергії в колишньому СРСР, на </a:t>
            </a:r>
            <a:r>
              <a:rPr lang="uk-UA" sz="2400" dirty="0" err="1" smtClean="0">
                <a:solidFill>
                  <a:srgbClr val="00B050"/>
                </a:solidFill>
              </a:rPr>
              <a:t>Східгіркомі</a:t>
            </a:r>
            <a:r>
              <a:rPr lang="uk-UA" sz="2400" dirty="0" smtClean="0">
                <a:solidFill>
                  <a:srgbClr val="00B050"/>
                </a:solidFill>
              </a:rPr>
              <a:t> ще в 1984 р. було почато будівництво </a:t>
            </a:r>
            <a:r>
              <a:rPr lang="uk-UA" sz="2400" dirty="0" err="1" smtClean="0">
                <a:solidFill>
                  <a:srgbClr val="00B050"/>
                </a:solidFill>
              </a:rPr>
              <a:t>Новоконстантіновської</a:t>
            </a:r>
            <a:r>
              <a:rPr lang="uk-UA" sz="2400" dirty="0" smtClean="0">
                <a:solidFill>
                  <a:srgbClr val="00B050"/>
                </a:solidFill>
              </a:rPr>
              <a:t> копальні на базі </a:t>
            </a:r>
            <a:r>
              <a:rPr lang="uk-UA" sz="2400" dirty="0" err="1" smtClean="0">
                <a:solidFill>
                  <a:srgbClr val="00B050"/>
                </a:solidFill>
              </a:rPr>
              <a:t>Новоконстантіновського</a:t>
            </a:r>
            <a:r>
              <a:rPr lang="uk-UA" sz="2400" dirty="0" smtClean="0">
                <a:solidFill>
                  <a:srgbClr val="00B050"/>
                </a:solidFill>
              </a:rPr>
              <a:t> родовища. Але згодом, у зв'язку з планами конверсії оборонних галузей промисловості, будівництво було законсервоване, а з 1989 р. припинено й фінансування. На сьогоднішній день родовище розкрите трьома стовбурами, два з яких готові до ведення гірських робіт з підготовки до здобичі. Родовище знаходиться на балансі </a:t>
            </a:r>
            <a:r>
              <a:rPr lang="uk-UA" sz="2400" dirty="0" err="1" smtClean="0">
                <a:solidFill>
                  <a:srgbClr val="00B050"/>
                </a:solidFill>
              </a:rPr>
              <a:t>Східгіркома</a:t>
            </a:r>
            <a:r>
              <a:rPr lang="uk-UA" sz="2400" dirty="0" smtClean="0">
                <a:solidFill>
                  <a:srgbClr val="00B050"/>
                </a:solidFill>
              </a:rPr>
              <a:t> з 1995 р., на його розробку виконано проектно-кошторисну документацію.</a:t>
            </a:r>
          </a:p>
          <a:p>
            <a:r>
              <a:rPr lang="uk-UA" sz="2400" dirty="0" smtClean="0">
                <a:solidFill>
                  <a:srgbClr val="00B050"/>
                </a:solidFill>
              </a:rPr>
              <a:t>Окрім вже зазначеного, в експлуатацію у разі необхідності можна залучити запаси уранових руд </a:t>
            </a:r>
            <a:r>
              <a:rPr lang="uk-UA" sz="2400" dirty="0" err="1" smtClean="0">
                <a:solidFill>
                  <a:srgbClr val="00B050"/>
                </a:solidFill>
              </a:rPr>
              <a:t>Северинського</a:t>
            </a:r>
            <a:r>
              <a:rPr lang="uk-UA" sz="2400" dirty="0" smtClean="0">
                <a:solidFill>
                  <a:srgbClr val="00B050"/>
                </a:solidFill>
              </a:rPr>
              <a:t> родовища Кіровоградського рудного вузла, яке повністю розвідане й підготовлене до промислового використання.</a:t>
            </a:r>
            <a:endParaRPr lang="uk-UA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56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14:flip dir="r"/>
      </p:transition>
    </mc:Choice>
    <mc:Fallback>
      <p:transition spd="slow" advTm="1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04664"/>
            <a:ext cx="6840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У 2001 р. Кабінет Міністрів України затвердив «Комплексну програму розробки ядерно-паливного циклу» (Постанова Кабінету Міністрів № 634-8). На реалізацію програми необхідно витратити 959,4 </a:t>
            </a:r>
            <a:r>
              <a:rPr lang="uk-UA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млн</a:t>
            </a: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доларів США (5,3 </a:t>
            </a:r>
            <a:r>
              <a:rPr lang="uk-UA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млрд</a:t>
            </a: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грн.). Вона включає виготовлення та переробку уранової руди, виробництво </a:t>
            </a:r>
            <a:r>
              <a:rPr lang="uk-UA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гексафториду</a:t>
            </a: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урану, заготовок з цирконієвого сплаву, виробництво цирконієвого прокату, а також виготовлення тепловиділяючих складок. Загальнодержавний стратегічний курс на  пріоритетний розвиток ядерної </a:t>
            </a:r>
            <a:r>
              <a:rPr lang="uk-UA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енергетикизакріплено</a:t>
            </a: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також в «Енергетичній стратегії України до 2030 року».</a:t>
            </a:r>
            <a:endParaRPr lang="uk-UA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0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14:flip dir="r"/>
      </p:transition>
    </mc:Choice>
    <mc:Fallback>
      <p:transition spd="slow" advTm="1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397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14:flip dir="r"/>
      </p:transition>
    </mc:Choice>
    <mc:Fallback>
      <p:transition spd="slow" advTm="10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812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14:flip dir="r"/>
      </p:transition>
    </mc:Choice>
    <mc:Fallback>
      <p:transition spd="slow" advTm="10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28800"/>
            <a:ext cx="3744416" cy="3960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56792"/>
            <a:ext cx="3733800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338664" cy="1143000"/>
          </a:xfrm>
        </p:spPr>
        <p:txBody>
          <a:bodyPr/>
          <a:lstStyle/>
          <a:p>
            <a:r>
              <a:rPr lang="uk-UA" b="1" dirty="0" smtClean="0"/>
              <a:t>Небажані наслідки: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404597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14:flip dir="r"/>
      </p:transition>
    </mc:Choice>
    <mc:Fallback>
      <p:transition spd="slow" advTm="10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208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14:flip dir="r"/>
      </p:transition>
    </mc:Choice>
    <mc:Fallback>
      <p:transition spd="slow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268760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Природа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багата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енергоресурси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Їх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раціональне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використання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дає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можливість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отримувати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відносно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дешеву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електроенергію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яка є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менш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небезпечною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ніж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наприклад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атомне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паливо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і т.п.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Однак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нераціональне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і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необачне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використання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природних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енергоресурсів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призводить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до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різкого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скорочення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не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відновлюваних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природних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ресурсів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що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рано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чи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пізно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призведе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до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загальносвітової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енергетичної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кризи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 У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цьому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аспекті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є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вкрай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перспективним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дослідження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та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використання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відновлюваних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природних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ресурсів</a:t>
            </a:r>
            <a:endParaRPr lang="uk-UA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77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14:flip dir="r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484784"/>
            <a:ext cx="7344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Енергетичні ресурси (джерела енергії) – це матеріальні об’єкти, в яких зосереджена енергія, придатна для практичного використання людиною. Як згадувалося раніше, енергоресурси поділяють на первинні та вторинні.</a:t>
            </a:r>
            <a:endParaRPr lang="uk-UA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32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14:flip dir="r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Первинні енергоресурси - це природні ресурси, які не переробляли і не перетворювали: сира нафта, природний газ, вугілля, горючі сланці, вода річок і </a:t>
            </a:r>
            <a:r>
              <a:rPr lang="uk-UA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морей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гейзери, вітер тощо.</a:t>
            </a:r>
          </a:p>
          <a:p>
            <a:r>
              <a:rPr lang="uk-UA" sz="2000" dirty="0" smtClean="0">
                <a:solidFill>
                  <a:srgbClr val="FF0000"/>
                </a:solidFill>
              </a:rPr>
              <a:t>У свою чергу, первинні ресурси (або види енергії) поділяють на поновлювані і </a:t>
            </a:r>
            <a:r>
              <a:rPr lang="uk-UA" sz="2000" dirty="0" err="1" smtClean="0">
                <a:solidFill>
                  <a:srgbClr val="FF0000"/>
                </a:solidFill>
              </a:rPr>
              <a:t>непоновлювані</a:t>
            </a:r>
            <a:r>
              <a:rPr lang="uk-UA" sz="2000" dirty="0" smtClean="0">
                <a:solidFill>
                  <a:srgbClr val="FF0000"/>
                </a:solidFill>
              </a:rPr>
              <a:t>. </a:t>
            </a:r>
            <a:r>
              <a:rPr lang="uk-UA" sz="2000" dirty="0" err="1" smtClean="0">
                <a:solidFill>
                  <a:srgbClr val="FF0000"/>
                </a:solidFill>
              </a:rPr>
              <a:t>Непоновлювані</a:t>
            </a:r>
            <a:r>
              <a:rPr lang="uk-UA" sz="2000" dirty="0" smtClean="0">
                <a:solidFill>
                  <a:srgbClr val="FF0000"/>
                </a:solidFill>
              </a:rPr>
              <a:t> джерела енергії – це </a:t>
            </a:r>
            <a:r>
              <a:rPr lang="uk-UA" sz="2000" dirty="0" err="1" smtClean="0">
                <a:solidFill>
                  <a:srgbClr val="FF0000"/>
                </a:solidFill>
              </a:rPr>
              <a:t>природньо</a:t>
            </a:r>
            <a:r>
              <a:rPr lang="uk-UA" sz="2000" dirty="0" smtClean="0">
                <a:solidFill>
                  <a:srgbClr val="FF0000"/>
                </a:solidFill>
              </a:rPr>
              <a:t> утворені й накопичені в надрах планети запаси речовин, здатних за певних умов звільняти енергію, що міститься в них. Такими є </a:t>
            </a:r>
            <a:r>
              <a:rPr lang="uk-UA" sz="2000" dirty="0" err="1" smtClean="0">
                <a:solidFill>
                  <a:srgbClr val="FF0000"/>
                </a:solidFill>
              </a:rPr>
              <a:t>викоп¬не</a:t>
            </a:r>
            <a:r>
              <a:rPr lang="uk-UA" sz="2000" dirty="0" smtClean="0">
                <a:solidFill>
                  <a:srgbClr val="FF0000"/>
                </a:solidFill>
              </a:rPr>
              <a:t> органічне паливо (вугілля, нафта, природний газ, торф, горючі сланці), ядерне паливо. Поновлювані джерела енергії – ті, відновлення яких постійно здійснюється в природі (сонячне </a:t>
            </a:r>
            <a:r>
              <a:rPr lang="uk-UA" sz="2000" dirty="0" err="1" smtClean="0">
                <a:solidFill>
                  <a:srgbClr val="FF0000"/>
                </a:solidFill>
              </a:rPr>
              <a:t>випромінення</a:t>
            </a:r>
            <a:r>
              <a:rPr lang="uk-UA" sz="2000" dirty="0" smtClean="0">
                <a:solidFill>
                  <a:srgbClr val="FF0000"/>
                </a:solidFill>
              </a:rPr>
              <a:t>, біомаса, вітер, вода річок та океанів, гейзери тощо), і які існують на основі постійних чи періодично виникаючих в природі потоків енергії, наприклад: сонячне випромінювання (</a:t>
            </a:r>
            <a:r>
              <a:rPr lang="uk-UA" sz="2000" dirty="0" err="1" smtClean="0">
                <a:solidFill>
                  <a:srgbClr val="FF0000"/>
                </a:solidFill>
              </a:rPr>
              <a:t>біо¬маса</a:t>
            </a:r>
            <a:r>
              <a:rPr lang="uk-UA" sz="2000" dirty="0" smtClean="0">
                <a:solidFill>
                  <a:srgbClr val="FF0000"/>
                </a:solidFill>
              </a:rPr>
              <a:t>, енергія сонця, вітру, хвиль); гравітаційна взаємодія Сонця, Місяця і Землі (наслідком якої є, наприклад, морські припливи та відпливи); теплова енергія ядра Землі, а також хімічних реакцій і радіоактивного розпаду в її надрах (геотермальна енергія джерел гарячої води - гейзерів). Крім природних джерел поновлюваних енергоресурсів, сьогодні дедалі більшого значення набувають антропогенні, до яких належать теплові, органічні та інші відходи діяльності людства.</a:t>
            </a:r>
            <a:endParaRPr lang="uk-UA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57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14:flip dir="r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08720"/>
            <a:ext cx="90364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err="1" smtClean="0">
                <a:solidFill>
                  <a:srgbClr val="FFFF00"/>
                </a:solidFill>
              </a:rPr>
              <a:t>Непоновлювані</a:t>
            </a:r>
            <a:r>
              <a:rPr lang="uk-UA" sz="3200" dirty="0" smtClean="0">
                <a:solidFill>
                  <a:srgbClr val="FFFF00"/>
                </a:solidFill>
              </a:rPr>
              <a:t> ресурси - це органічне паливо, що складається з пальних речовин, </a:t>
            </a:r>
            <a:r>
              <a:rPr lang="uk-UA" sz="3200" dirty="0" err="1" smtClean="0">
                <a:solidFill>
                  <a:srgbClr val="FFFF00"/>
                </a:solidFill>
              </a:rPr>
              <a:t>незгоряючих</a:t>
            </a:r>
            <a:r>
              <a:rPr lang="uk-UA" sz="3200" dirty="0" smtClean="0">
                <a:solidFill>
                  <a:srgbClr val="FFFF00"/>
                </a:solidFill>
              </a:rPr>
              <a:t> залишків і вологи. Паливні копалини характеризуються спільним походженням пальної частини. Вони утворюються переважно з рослинної маси, але містять також певну кількість білкових і жирових речовин тваринного походження.</a:t>
            </a:r>
            <a:endParaRPr lang="uk-UA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64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ferris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4" y="692696"/>
            <a:ext cx="3673549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620689"/>
            <a:ext cx="3672408" cy="4824536"/>
          </a:xfrm>
        </p:spPr>
        <p:txBody>
          <a:bodyPr>
            <a:noAutofit/>
          </a:bodyPr>
          <a:lstStyle/>
          <a:p>
            <a:r>
              <a:rPr lang="uk-UA" sz="2400" dirty="0"/>
              <a:t>Природним рідким паливом є нафта - суміш рідких вуглеводнів з молекулярними масами з різних груп. Крім того, у ній міститься деяка кількість рідких кисневих, сірчистих і азотистих сполук. Нафта - це продукт розкладання одноклітинних рослин і організмів, що існували сотні мільйонів років тому. Гинучи, вони формували відкладення на глибинах від 30 метрів до 8 кілометрів.</a:t>
            </a:r>
          </a:p>
        </p:txBody>
      </p:sp>
    </p:spTree>
    <p:extLst>
      <p:ext uri="{BB962C8B-B14F-4D97-AF65-F5344CB8AC3E}">
        <p14:creationId xmlns:p14="http://schemas.microsoft.com/office/powerpoint/2010/main" val="3907185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14:flip dir="r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80728"/>
            <a:ext cx="4320479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48680"/>
            <a:ext cx="3843536" cy="5616624"/>
          </a:xfrm>
        </p:spPr>
        <p:txBody>
          <a:bodyPr>
            <a:normAutofit/>
          </a:bodyPr>
          <a:lstStyle/>
          <a:p>
            <a:r>
              <a:rPr lang="ru-RU" sz="2000" dirty="0" err="1"/>
              <a:t>Природний</a:t>
            </a:r>
            <a:r>
              <a:rPr lang="ru-RU" sz="2000" dirty="0"/>
              <a:t> газ -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третє</a:t>
            </a:r>
            <a:r>
              <a:rPr lang="ru-RU" sz="2000" dirty="0"/>
              <a:t> за величиною </a:t>
            </a:r>
            <a:r>
              <a:rPr lang="ru-RU" sz="2000" dirty="0" err="1"/>
              <a:t>джерело</a:t>
            </a:r>
            <a:r>
              <a:rPr lang="ru-RU" sz="2000" dirty="0"/>
              <a:t> </a:t>
            </a:r>
            <a:r>
              <a:rPr lang="ru-RU" sz="2000" dirty="0" err="1"/>
              <a:t>енергії</a:t>
            </a:r>
            <a:r>
              <a:rPr lang="ru-RU" sz="2000" dirty="0"/>
              <a:t>. </a:t>
            </a:r>
            <a:r>
              <a:rPr lang="ru-RU" sz="2000" dirty="0" err="1"/>
              <a:t>Відомо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25 % </a:t>
            </a:r>
            <a:r>
              <a:rPr lang="ru-RU" sz="2000" dirty="0" err="1"/>
              <a:t>енергії</a:t>
            </a:r>
            <a:r>
              <a:rPr lang="ru-RU" sz="2000" dirty="0"/>
              <a:t> у </a:t>
            </a:r>
            <a:r>
              <a:rPr lang="ru-RU" sz="2000" dirty="0" err="1"/>
              <a:t>світі</a:t>
            </a:r>
            <a:r>
              <a:rPr lang="ru-RU" sz="2000" dirty="0"/>
              <a:t> </a:t>
            </a:r>
            <a:r>
              <a:rPr lang="ru-RU" sz="2000" dirty="0" err="1"/>
              <a:t>виробляється</a:t>
            </a:r>
            <a:r>
              <a:rPr lang="ru-RU" sz="2000" dirty="0"/>
              <a:t> з природного газу. </a:t>
            </a:r>
            <a:r>
              <a:rPr lang="ru-RU" sz="2000" dirty="0" err="1"/>
              <a:t>Вміст</a:t>
            </a:r>
            <a:r>
              <a:rPr lang="ru-RU" sz="2000" dirty="0"/>
              <a:t> </a:t>
            </a:r>
            <a:r>
              <a:rPr lang="ru-RU" sz="2000" dirty="0" err="1"/>
              <a:t>енергії</a:t>
            </a:r>
            <a:r>
              <a:rPr lang="ru-RU" sz="2000" dirty="0"/>
              <a:t> в природному </a:t>
            </a:r>
            <a:r>
              <a:rPr lang="ru-RU" sz="2000" dirty="0" err="1"/>
              <a:t>газі</a:t>
            </a:r>
            <a:r>
              <a:rPr lang="ru-RU" sz="2000" dirty="0"/>
              <a:t> </a:t>
            </a:r>
            <a:r>
              <a:rPr lang="ru-RU" sz="2000" dirty="0" err="1"/>
              <a:t>високий</a:t>
            </a:r>
            <a:r>
              <a:rPr lang="ru-RU" sz="2000" dirty="0"/>
              <a:t>, </a:t>
            </a:r>
            <a:r>
              <a:rPr lang="ru-RU" sz="2000" dirty="0" err="1"/>
              <a:t>майже</a:t>
            </a:r>
            <a:r>
              <a:rPr lang="ru-RU" sz="2000" dirty="0"/>
              <a:t> </a:t>
            </a:r>
            <a:r>
              <a:rPr lang="ru-RU" sz="2000" dirty="0" err="1"/>
              <a:t>такий</a:t>
            </a:r>
            <a:r>
              <a:rPr lang="ru-RU" sz="2000" dirty="0"/>
              <a:t> </a:t>
            </a:r>
            <a:r>
              <a:rPr lang="ru-RU" sz="2000" dirty="0" err="1"/>
              <a:t>самий</a:t>
            </a:r>
            <a:r>
              <a:rPr lang="ru-RU" sz="2000" dirty="0"/>
              <a:t>, як у </a:t>
            </a:r>
            <a:r>
              <a:rPr lang="ru-RU" sz="2000" dirty="0" err="1"/>
              <a:t>нафті</a:t>
            </a:r>
            <a:r>
              <a:rPr lang="ru-RU" sz="2000" dirty="0"/>
              <a:t>. </a:t>
            </a:r>
            <a:r>
              <a:rPr lang="ru-RU" sz="2000" dirty="0" err="1"/>
              <a:t>Природний</a:t>
            </a:r>
            <a:r>
              <a:rPr lang="ru-RU" sz="2000" dirty="0"/>
              <a:t> газ є </a:t>
            </a:r>
            <a:r>
              <a:rPr lang="ru-RU" sz="2000" dirty="0" err="1"/>
              <a:t>найчистішою</a:t>
            </a:r>
            <a:r>
              <a:rPr lang="ru-RU" sz="2000" dirty="0"/>
              <a:t> формою </a:t>
            </a:r>
            <a:r>
              <a:rPr lang="ru-RU" sz="2000" dirty="0" err="1"/>
              <a:t>невідновної</a:t>
            </a:r>
            <a:r>
              <a:rPr lang="ru-RU" sz="2000" dirty="0"/>
              <a:t> </a:t>
            </a:r>
            <a:r>
              <a:rPr lang="ru-RU" sz="2000" dirty="0" err="1"/>
              <a:t>енергії</a:t>
            </a:r>
            <a:r>
              <a:rPr lang="ru-RU" sz="2000" dirty="0"/>
              <a:t>: у </a:t>
            </a:r>
            <a:r>
              <a:rPr lang="ru-RU" sz="2000" dirty="0" err="1"/>
              <a:t>ньому</a:t>
            </a:r>
            <a:r>
              <a:rPr lang="ru-RU" sz="2000" dirty="0"/>
              <a:t>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низький</a:t>
            </a:r>
            <a:r>
              <a:rPr lang="ru-RU" sz="2000" dirty="0"/>
              <a:t> </a:t>
            </a:r>
            <a:r>
              <a:rPr lang="ru-RU" sz="2000" dirty="0" err="1"/>
              <a:t>вміст</a:t>
            </a:r>
            <a:r>
              <a:rPr lang="ru-RU" sz="2000" dirty="0"/>
              <a:t> </a:t>
            </a:r>
            <a:r>
              <a:rPr lang="ru-RU" sz="2000" dirty="0" err="1"/>
              <a:t>отруйних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,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згоряє</a:t>
            </a:r>
            <a:r>
              <a:rPr lang="ru-RU" sz="2000" dirty="0"/>
              <a:t>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швидко</a:t>
            </a:r>
            <a:r>
              <a:rPr lang="ru-RU" sz="2000" dirty="0"/>
              <a:t>, </a:t>
            </a:r>
            <a:r>
              <a:rPr lang="ru-RU" sz="2000" dirty="0" err="1"/>
              <a:t>простий</a:t>
            </a:r>
            <a:r>
              <a:rPr lang="ru-RU" sz="2000" dirty="0"/>
              <a:t> у </a:t>
            </a:r>
            <a:r>
              <a:rPr lang="ru-RU" sz="2000" dirty="0" err="1"/>
              <a:t>використанні</a:t>
            </a:r>
            <a:r>
              <a:rPr lang="ru-RU" sz="2000" dirty="0"/>
              <a:t>. </a:t>
            </a:r>
            <a:r>
              <a:rPr lang="ru-RU" sz="2000" dirty="0" err="1"/>
              <a:t>Проте</a:t>
            </a:r>
            <a:r>
              <a:rPr lang="ru-RU" sz="2000" dirty="0"/>
              <a:t> </a:t>
            </a:r>
            <a:r>
              <a:rPr lang="ru-RU" sz="2000" dirty="0" err="1"/>
              <a:t>проблеми</a:t>
            </a:r>
            <a:r>
              <a:rPr lang="ru-RU" sz="2000" dirty="0"/>
              <a:t> </a:t>
            </a:r>
            <a:r>
              <a:rPr lang="ru-RU" sz="2000" dirty="0" err="1"/>
              <a:t>викидів</a:t>
            </a:r>
            <a:r>
              <a:rPr lang="ru-RU" sz="2000" dirty="0"/>
              <a:t> </a:t>
            </a:r>
            <a:r>
              <a:rPr lang="ru-RU" sz="2000" dirty="0" err="1"/>
              <a:t>вуглекислого</a:t>
            </a:r>
            <a:r>
              <a:rPr lang="ru-RU" sz="2000" dirty="0"/>
              <a:t> газу при </a:t>
            </a:r>
            <a:r>
              <a:rPr lang="ru-RU" sz="2000" dirty="0" err="1"/>
              <a:t>використанні</a:t>
            </a:r>
            <a:r>
              <a:rPr lang="ru-RU" sz="2000" dirty="0"/>
              <a:t> природного газу </a:t>
            </a:r>
            <a:r>
              <a:rPr lang="ru-RU" sz="2000" dirty="0" err="1"/>
              <a:t>залишаються</a:t>
            </a:r>
            <a:r>
              <a:rPr lang="ru-RU" sz="2000" dirty="0"/>
              <a:t>. . </a:t>
            </a:r>
            <a:r>
              <a:rPr lang="ru-RU" sz="2000" dirty="0" err="1"/>
              <a:t>Україна</a:t>
            </a:r>
            <a:r>
              <a:rPr lang="ru-RU" sz="2000" dirty="0"/>
              <a:t> </a:t>
            </a:r>
            <a:r>
              <a:rPr lang="ru-RU" sz="2000" dirty="0" err="1"/>
              <a:t>використовує</a:t>
            </a:r>
            <a:r>
              <a:rPr lang="ru-RU" sz="2000" dirty="0"/>
              <a:t> до 100 млрд. м3 природного газу на </a:t>
            </a:r>
            <a:r>
              <a:rPr lang="ru-RU" sz="2000" dirty="0" err="1"/>
              <a:t>рік</a:t>
            </a:r>
            <a:r>
              <a:rPr lang="ru-RU" sz="2000" dirty="0"/>
              <a:t>, з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власний</a:t>
            </a:r>
            <a:r>
              <a:rPr lang="ru-RU" sz="2000" dirty="0"/>
              <a:t> </a:t>
            </a:r>
            <a:r>
              <a:rPr lang="ru-RU" sz="2000" dirty="0" err="1"/>
              <a:t>видобуток</a:t>
            </a:r>
            <a:r>
              <a:rPr lang="ru-RU" sz="2000" dirty="0"/>
              <a:t> становить </a:t>
            </a:r>
            <a:r>
              <a:rPr lang="ru-RU" sz="2000" dirty="0" err="1"/>
              <a:t>близько</a:t>
            </a:r>
            <a:r>
              <a:rPr lang="ru-RU" sz="2000" dirty="0"/>
              <a:t> 20 млрд м3.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648053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14:flip dir="r"/>
      </p:transition>
    </mc:Choice>
    <mc:Fallback>
      <p:transition spd="slow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0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7030A0"/>
                </a:solidFill>
              </a:rPr>
              <a:t>Вугілля</a:t>
            </a:r>
            <a:r>
              <a:rPr lang="ru-RU" sz="2400" dirty="0" smtClean="0">
                <a:solidFill>
                  <a:srgbClr val="7030A0"/>
                </a:solidFill>
              </a:rPr>
              <a:t>, як </a:t>
            </a:r>
            <a:r>
              <a:rPr lang="ru-RU" sz="2400" dirty="0" err="1" smtClean="0">
                <a:solidFill>
                  <a:srgbClr val="7030A0"/>
                </a:solidFill>
              </a:rPr>
              <a:t>непоновлюване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енергоджерело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було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використане</a:t>
            </a:r>
            <a:r>
              <a:rPr lang="ru-RU" sz="2400" dirty="0" smtClean="0">
                <a:solidFill>
                  <a:srgbClr val="7030A0"/>
                </a:solidFill>
              </a:rPr>
              <a:t> першим. </a:t>
            </a:r>
            <a:r>
              <a:rPr lang="ru-RU" sz="2400" dirty="0" err="1" smtClean="0">
                <a:solidFill>
                  <a:srgbClr val="00B050"/>
                </a:solidFill>
              </a:rPr>
              <a:t>Україна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має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значну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кількість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вугілля</a:t>
            </a:r>
            <a:r>
              <a:rPr lang="ru-RU" sz="2400" dirty="0" smtClean="0">
                <a:solidFill>
                  <a:srgbClr val="00B050"/>
                </a:solidFill>
              </a:rPr>
              <a:t>, так на </a:t>
            </a:r>
            <a:r>
              <a:rPr lang="ru-RU" sz="2400" dirty="0" err="1" smtClean="0">
                <a:solidFill>
                  <a:srgbClr val="00B050"/>
                </a:solidFill>
              </a:rPr>
              <a:t>сьогодні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розвідані</a:t>
            </a:r>
            <a:r>
              <a:rPr lang="ru-RU" sz="2400" dirty="0" smtClean="0">
                <a:solidFill>
                  <a:srgbClr val="00B050"/>
                </a:solidFill>
              </a:rPr>
              <a:t> запаси </a:t>
            </a:r>
            <a:r>
              <a:rPr lang="ru-RU" sz="2400" dirty="0" err="1" smtClean="0">
                <a:solidFill>
                  <a:srgbClr val="00B050"/>
                </a:solidFill>
              </a:rPr>
              <a:t>складають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близько</a:t>
            </a:r>
            <a:r>
              <a:rPr lang="ru-RU" sz="2400" dirty="0" smtClean="0">
                <a:solidFill>
                  <a:srgbClr val="00B050"/>
                </a:solidFill>
              </a:rPr>
              <a:t> 50 млрд. т. і </a:t>
            </a:r>
            <a:r>
              <a:rPr lang="ru-RU" sz="2400" dirty="0" err="1" smtClean="0">
                <a:solidFill>
                  <a:srgbClr val="00B050"/>
                </a:solidFill>
              </a:rPr>
              <a:t>можуть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забезпечити</a:t>
            </a:r>
            <a:r>
              <a:rPr lang="ru-RU" sz="2400" dirty="0" smtClean="0">
                <a:solidFill>
                  <a:srgbClr val="00B050"/>
                </a:solidFill>
              </a:rPr>
              <a:t> потреби </a:t>
            </a:r>
            <a:r>
              <a:rPr lang="ru-RU" sz="2400" dirty="0" err="1" smtClean="0">
                <a:solidFill>
                  <a:srgbClr val="00B050"/>
                </a:solidFill>
              </a:rPr>
              <a:t>енергетики</a:t>
            </a:r>
            <a:r>
              <a:rPr lang="ru-RU" sz="2400" dirty="0" smtClean="0">
                <a:solidFill>
                  <a:srgbClr val="00B050"/>
                </a:solidFill>
              </a:rPr>
              <a:t> і </a:t>
            </a:r>
            <a:r>
              <a:rPr lang="ru-RU" sz="2400" dirty="0" err="1" smtClean="0">
                <a:solidFill>
                  <a:srgbClr val="00B050"/>
                </a:solidFill>
              </a:rPr>
              <a:t>промисловості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України</a:t>
            </a:r>
            <a:r>
              <a:rPr lang="ru-RU" sz="2400" dirty="0" smtClean="0">
                <a:solidFill>
                  <a:srgbClr val="00B050"/>
                </a:solidFill>
              </a:rPr>
              <a:t> у </a:t>
            </a:r>
            <a:r>
              <a:rPr lang="ru-RU" sz="2400" dirty="0" err="1" smtClean="0">
                <a:solidFill>
                  <a:srgbClr val="00B050"/>
                </a:solidFill>
              </a:rPr>
              <a:t>найближчі</a:t>
            </a:r>
            <a:r>
              <a:rPr lang="ru-RU" sz="2400" dirty="0" smtClean="0">
                <a:solidFill>
                  <a:srgbClr val="00B050"/>
                </a:solidFill>
              </a:rPr>
              <a:t> 300 </a:t>
            </a:r>
            <a:r>
              <a:rPr lang="ru-RU" sz="2400" dirty="0" err="1" smtClean="0">
                <a:solidFill>
                  <a:srgbClr val="00B050"/>
                </a:solidFill>
              </a:rPr>
              <a:t>років</a:t>
            </a:r>
            <a:r>
              <a:rPr lang="ru-RU" sz="2400" dirty="0" smtClean="0">
                <a:solidFill>
                  <a:srgbClr val="00B050"/>
                </a:solidFill>
              </a:rPr>
              <a:t>.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Вугілля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зручне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для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виробництва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електрики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й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інших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промислових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процесів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Слід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відмітити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що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в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більшості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розвинених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країн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видобуток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вугілля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протягом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останніх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десятиліть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значно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скоротився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, а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деякі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країни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взагалі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відмовилися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від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його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видобутку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Видобуток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вугілля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ведеться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двома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способами.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Економічно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вигідний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-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відкритий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Після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видобутку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вугілля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необхідно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проводити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рекультивацию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території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що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суттєво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збільшує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вартість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вугілля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Якщо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вугілля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знаходиться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досить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глибоко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його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видобувають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підземним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способом у шахтах.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Видобуток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вугілля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-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небезпечна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галузь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  <a:endParaRPr lang="uk-UA" sz="24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794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14:flip dir="r"/>
      </p:transition>
    </mc:Choice>
    <mc:Fallback>
      <p:transition spd="slow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70087"/>
            <a:ext cx="7124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поновлювальні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джерела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енергії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(ПДЕ),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які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спалюються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</a:t>
            </a:r>
            <a:endParaRPr lang="uk-UA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31752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>
                <a:solidFill>
                  <a:srgbClr val="FFFF00"/>
                </a:solidFill>
              </a:rPr>
              <a:t>-тверда</a:t>
            </a:r>
            <a:r>
              <a:rPr lang="uk-UA" dirty="0" smtClean="0">
                <a:solidFill>
                  <a:srgbClr val="FFFF00"/>
                </a:solidFill>
              </a:rPr>
              <a:t> біомаса і тваринні продукти: біологічна маса, у тому числі будь-які матеріали рослинного походження, що використовуються безпосередньо як паливо або перетворюються на інші форми перед спалюванням (деревина, рослинні відходи і відходи тваринного походження; деревне вугілля, яке одержують з твердої біомаси);</a:t>
            </a:r>
          </a:p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газ/рідина з біомаси: біогаз, отриманий у процесі анаеробної ферментації біомаси і твердих відходів, який спалюється для виробництва електрики і тепла;</a:t>
            </a:r>
            <a:endParaRPr lang="uk-UA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486077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гідроенергія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потенційна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кінетична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енергія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води,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перетворена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електричну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енергію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допомогою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гідроелектростанцій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як великих, так і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малих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;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геотермальна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енергія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теплова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енергія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надходить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із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земних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надр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зазвичай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вигляді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гарячої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води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пари.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Використовується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виробництва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безпосередньо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як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джерело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тепла для систем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теплопостачання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потреб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сільського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господарства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тощо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;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963405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сонячна енергія: випромінювання Сонця, що використовується для одержання гарячої води й електричної енергії;</a:t>
            </a:r>
          </a:p>
          <a:p>
            <a:r>
              <a:rPr lang="uk-UA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енергія вітру: кінетична енергія вітру, що застосовується для виробництва електроенергії у вітрових турбінах;</a:t>
            </a:r>
          </a:p>
          <a:p>
            <a:r>
              <a:rPr lang="uk-UA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енергія припливів, морських хвиль і океану: механічна енергія припливних потоків , або хвиль, що використовується для виробництва електричної енергії;</a:t>
            </a:r>
            <a:endParaRPr lang="uk-UA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06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14:flip dir="r"/>
      </p:transition>
    </mc:Choice>
    <mc:Fallback>
      <p:transition spd="slow" advTm="10000">
        <p:fade/>
      </p:transition>
    </mc:Fallback>
  </mc:AlternateContent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70</TotalTime>
  <Words>1391</Words>
  <Application>Microsoft Office PowerPoint</Application>
  <PresentationFormat>Экран (4:3)</PresentationFormat>
  <Paragraphs>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Горизонт</vt:lpstr>
      <vt:lpstr>Проблеми достатності енергоресурсів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Небажані наслідки: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Проблеми достатності енергоресурсів</dc:title>
  <dc:creator>Танюша</dc:creator>
  <cp:lastModifiedBy>Танюша</cp:lastModifiedBy>
  <cp:revision>8</cp:revision>
  <dcterms:created xsi:type="dcterms:W3CDTF">2014-02-28T18:39:36Z</dcterms:created>
  <dcterms:modified xsi:type="dcterms:W3CDTF">2014-02-28T19:50:29Z</dcterms:modified>
</cp:coreProperties>
</file>