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uk-UA"/>
              <a:t>Етнічний склад</a:t>
            </a:r>
            <a:endParaRPr lang="ru-RU"/>
          </a:p>
        </c:rich>
      </c:tx>
      <c:layout/>
    </c:title>
    <c:view3D>
      <c:rotX val="75"/>
      <c:rotY val="9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explosion val="2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0,53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uk-UA" smtClean="0"/>
                      <a:t>,28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Білі</c:v>
                </c:pt>
                <c:pt idx="1">
                  <c:v>Змішана раса</c:v>
                </c:pt>
                <c:pt idx="2">
                  <c:v>Афроамериканці</c:v>
                </c:pt>
                <c:pt idx="3">
                  <c:v>Азіати</c:v>
                </c:pt>
                <c:pt idx="4">
                  <c:v>Індійці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0.47000000000000008</c:v>
                </c:pt>
                <c:pt idx="1">
                  <c:v>0.43800000000000011</c:v>
                </c:pt>
                <c:pt idx="2">
                  <c:v>6.840000000000003E-2</c:v>
                </c:pt>
                <c:pt idx="3">
                  <c:v>5.8000000000000022E-3</c:v>
                </c:pt>
                <c:pt idx="4">
                  <c:v>2.8000000000000008E-3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699414654824686"/>
          <c:y val="0.13964778143894563"/>
          <c:w val="0.39448403909646407"/>
          <c:h val="0.718401100483060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>
        <c:manualLayout>
          <c:xMode val="edge"/>
          <c:yMode val="edge"/>
          <c:x val="0.41030632746596246"/>
          <c:y val="0.124674844557501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Релігія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explosion val="3"/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Католики</c:v>
                </c:pt>
                <c:pt idx="1">
                  <c:v>Протестанти</c:v>
                </c:pt>
                <c:pt idx="2">
                  <c:v>Атеїсти та агностики</c:v>
                </c:pt>
                <c:pt idx="3">
                  <c:v>Послідовники спиритизму</c:v>
                </c:pt>
                <c:pt idx="4">
                  <c:v>Інші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0.64000000000000024</c:v>
                </c:pt>
                <c:pt idx="1">
                  <c:v>0.22</c:v>
                </c:pt>
                <c:pt idx="2">
                  <c:v>7.3999999999999996E-2</c:v>
                </c:pt>
                <c:pt idx="3" formatCode="0.00%">
                  <c:v>1.2999999999999998E-2</c:v>
                </c:pt>
                <c:pt idx="4" formatCode="0.00%">
                  <c:v>5.3000000000000054E-2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1600" baseline="0">
                <a:ln>
                  <a:noFill/>
                </a:ln>
              </a:defRPr>
            </a:pPr>
            <a:endParaRPr lang="ru-RU"/>
          </a:p>
        </c:txPr>
      </c:legendEntry>
      <c:layout>
        <c:manualLayout>
          <c:xMode val="edge"/>
          <c:yMode val="edge"/>
          <c:x val="0.60305114768155665"/>
          <c:y val="0.24428439943454563"/>
          <c:w val="0.39198070323954654"/>
          <c:h val="0.75276837056419066"/>
        </c:manualLayout>
      </c:layout>
      <c:txPr>
        <a:bodyPr/>
        <a:lstStyle/>
        <a:p>
          <a:pPr>
            <a:defRPr sz="1600">
              <a:ln>
                <a:noFill/>
              </a:ln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u="sng" dirty="0" err="1" smtClean="0"/>
              <a:t>Зайнятість</a:t>
            </a:r>
            <a:r>
              <a:rPr lang="ru-RU" u="sng" dirty="0" smtClean="0"/>
              <a:t> </a:t>
            </a:r>
            <a:r>
              <a:rPr lang="ru-RU" u="sng" dirty="0" err="1"/>
              <a:t>населення</a:t>
            </a:r>
            <a:endParaRPr lang="ru-RU" u="sng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зайнятість населення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explosion val="6"/>
          <c:cat>
            <c:strRef>
              <c:f>Лист1!$A$2:$A$4</c:f>
              <c:strCache>
                <c:ptCount val="3"/>
                <c:pt idx="0">
                  <c:v>С/Г</c:v>
                </c:pt>
                <c:pt idx="1">
                  <c:v>Промисловість</c:v>
                </c:pt>
                <c:pt idx="2">
                  <c:v>Сфера послуг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9.3000000000000055E-2</c:v>
                </c:pt>
                <c:pt idx="1">
                  <c:v>0.33900000000000013</c:v>
                </c:pt>
                <c:pt idx="2">
                  <c:v>0.56799999999999995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tovim.ru/national/brazil/" TargetMode="External"/><Relationship Id="rId13" Type="http://schemas.openxmlformats.org/officeDocument/2006/relationships/hyperlink" Target="http://www.country.alltravels.com.ua/ru/brazil" TargetMode="External"/><Relationship Id="rId18" Type="http://schemas.openxmlformats.org/officeDocument/2006/relationships/hyperlink" Target="http://www.e-ng.ru/geografiya/selskoe_xozyajstvo_brazilii.html" TargetMode="External"/><Relationship Id="rId3" Type="http://schemas.openxmlformats.org/officeDocument/2006/relationships/hyperlink" Target="http://takearest.ru/brazil-resorts" TargetMode="External"/><Relationship Id="rId7" Type="http://schemas.openxmlformats.org/officeDocument/2006/relationships/hyperlink" Target="http://www.povarenok.ru/recipes/kitchen/109/" TargetMode="External"/><Relationship Id="rId12" Type="http://schemas.openxmlformats.org/officeDocument/2006/relationships/hyperlink" Target="http://tonkosti.ru/" TargetMode="External"/><Relationship Id="rId17" Type="http://schemas.openxmlformats.org/officeDocument/2006/relationships/hyperlink" Target="http://www.coolreferat.com/&#1042;&#1085;&#1077;&#1096;&#1085;&#1077;&#1101;&#1082;&#1086;&#1085;&#1086;&#1084;&#1080;&#1095;&#1077;&#1089;&#1082;&#1080;&#1077;_&#1089;&#1074;&#1103;&#1079;&#1080;_&#1041;&#1088;&#1072;&#1079;&#1080;&#1083;&#1080;&#1080;" TargetMode="External"/><Relationship Id="rId2" Type="http://schemas.openxmlformats.org/officeDocument/2006/relationships/image" Target="../media/image57.jpeg"/><Relationship Id="rId16" Type="http://schemas.openxmlformats.org/officeDocument/2006/relationships/hyperlink" Target="http://www.osvita-plaza.in.ua/publ/vneshneehkonomicheskie_svjazi_brazilii/427-1-0-411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C1%F0%E0%E7%E8%EB%FC%F1%EA%E0%FF_%EA%F3%F5%ED%FF" TargetMode="External"/><Relationship Id="rId11" Type="http://schemas.openxmlformats.org/officeDocument/2006/relationships/hyperlink" Target="http://brazilya.ru/brazilskie-serialy/" TargetMode="External"/><Relationship Id="rId5" Type="http://schemas.openxmlformats.org/officeDocument/2006/relationships/hyperlink" Target="http://www.sambasqueen.ru/carnival/" TargetMode="External"/><Relationship Id="rId15" Type="http://schemas.openxmlformats.org/officeDocument/2006/relationships/hyperlink" Target="http://www.bestreferat.ru/referat-222096.html" TargetMode="External"/><Relationship Id="rId10" Type="http://schemas.openxmlformats.org/officeDocument/2006/relationships/hyperlink" Target="http://www.migration.ru/kakuehat/view/tradicii-brazilii.html" TargetMode="External"/><Relationship Id="rId4" Type="http://schemas.openxmlformats.org/officeDocument/2006/relationships/hyperlink" Target="http://moikompas.ru/compas/brazil_karnaval" TargetMode="External"/><Relationship Id="rId9" Type="http://schemas.openxmlformats.org/officeDocument/2006/relationships/hyperlink" Target="http://www.torcida.com.ru/" TargetMode="External"/><Relationship Id="rId14" Type="http://schemas.openxmlformats.org/officeDocument/2006/relationships/hyperlink" Target="http://brazilya.ru/category/kultura-i-iskusstvo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dc74ed7-5ebd-431d-bbbe-265449025bcc_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68588">
            <a:off x="1043608" y="1628800"/>
            <a:ext cx="3384376" cy="9625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Бразил</a:t>
            </a:r>
            <a:r>
              <a:rPr lang="uk-UA" sz="4800" b="1" dirty="0" err="1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ія-шалений</a:t>
            </a:r>
            <a:r>
              <a:rPr lang="uk-UA" sz="4800" b="1" dirty="0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 карнавал</a:t>
            </a:r>
          </a:p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Brasil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carnaval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reflection blurRad="6350" stA="55000" endA="50" endPos="85000" dist="60007" dir="5400000" sy="-100000" algn="bl" rotWithShape="0"/>
                </a:effectLst>
                <a:latin typeface="Gabriola" pitchFamily="82" charset="0"/>
              </a:rPr>
              <a:t>louco</a:t>
            </a:r>
            <a:endParaRPr lang="ru-RU" sz="3600" b="1" dirty="0">
              <a:ln w="11430">
                <a:solidFill>
                  <a:schemeClr val="tx1"/>
                </a:solidFill>
              </a:ln>
              <a:effectLst>
                <a:reflection blurRad="6350" stA="55000" endA="50" endPos="85000" dist="60007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8" name="Рисунок 7" descr="brazil-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416" y="0"/>
            <a:ext cx="2674584" cy="187220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Рисунок 8" descr="f6a853bc379abaea21f7d7eacbf69f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627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988840"/>
            <a:ext cx="1828800" cy="228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304608_rC5KPn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437112"/>
            <a:ext cx="3631332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3501008"/>
          <a:ext cx="648072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u="sng" dirty="0" err="1" smtClean="0"/>
              <a:t>Офіційний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освітній</a:t>
            </a:r>
            <a:r>
              <a:rPr lang="ru-RU" sz="2000" b="1" u="sng" dirty="0" smtClean="0"/>
              <a:t> цикл в </a:t>
            </a:r>
            <a:r>
              <a:rPr lang="ru-RU" sz="2000" b="1" u="sng" dirty="0" err="1" smtClean="0"/>
              <a:t>Бразилії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Comic Sans MS" pitchFamily="66" charset="0"/>
              </a:rPr>
              <a:t>* </a:t>
            </a:r>
            <a:r>
              <a:rPr lang="ru-RU" sz="2000" b="1" dirty="0" err="1" smtClean="0">
                <a:latin typeface="Comic Sans MS" pitchFamily="66" charset="0"/>
              </a:rPr>
              <a:t>вісім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років</a:t>
            </a:r>
            <a:r>
              <a:rPr lang="ru-RU" sz="2000" b="1" dirty="0" smtClean="0">
                <a:latin typeface="Comic Sans MS" pitchFamily="66" charset="0"/>
              </a:rPr>
              <a:t> основного (</a:t>
            </a:r>
            <a:r>
              <a:rPr lang="ru-RU" sz="2000" b="1" dirty="0" err="1" smtClean="0">
                <a:latin typeface="Comic Sans MS" pitchFamily="66" charset="0"/>
              </a:rPr>
              <a:t>початкового</a:t>
            </a:r>
            <a:r>
              <a:rPr lang="ru-RU" sz="2000" b="1" dirty="0" smtClean="0">
                <a:latin typeface="Comic Sans MS" pitchFamily="66" charset="0"/>
              </a:rPr>
              <a:t>) </a:t>
            </a:r>
            <a:r>
              <a:rPr lang="ru-RU" sz="2000" b="1" dirty="0" err="1" smtClean="0">
                <a:latin typeface="Comic Sans MS" pitchFamily="66" charset="0"/>
              </a:rPr>
              <a:t>освіти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* три роки </a:t>
            </a:r>
            <a:r>
              <a:rPr lang="ru-RU" sz="2000" b="1" dirty="0" err="1" smtClean="0">
                <a:latin typeface="Comic Sans MS" pitchFamily="66" charset="0"/>
              </a:rPr>
              <a:t>середньої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освіти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* </a:t>
            </a:r>
            <a:r>
              <a:rPr lang="ru-RU" sz="2000" b="1" dirty="0" err="1" smtClean="0">
                <a:latin typeface="Comic Sans MS" pitchFamily="66" charset="0"/>
              </a:rPr>
              <a:t>чотири-шість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років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вищої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освіти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* </a:t>
            </a:r>
            <a:r>
              <a:rPr lang="ru-RU" sz="2000" b="1" dirty="0" err="1" smtClean="0">
                <a:latin typeface="Comic Sans MS" pitchFamily="66" charset="0"/>
              </a:rPr>
              <a:t>додаткова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освіта</a:t>
            </a:r>
            <a:r>
              <a:rPr lang="ru-RU" sz="2000" b="1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</a:t>
            </a:r>
            <a:r>
              <a:rPr lang="ru-RU" sz="2000" b="1" dirty="0" err="1" smtClean="0"/>
              <a:t>Дошкільна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(дитячий садок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) у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обов'язково</a:t>
            </a:r>
            <a:r>
              <a:rPr lang="ru-RU" sz="2000" b="1" dirty="0" smtClean="0"/>
              <a:t>.</a:t>
            </a:r>
            <a:endParaRPr lang="uk-UA" sz="2000" b="1" dirty="0" smtClean="0"/>
          </a:p>
          <a:p>
            <a:pPr lvl="1"/>
            <a:r>
              <a:rPr lang="ru-RU" sz="2000" b="1" dirty="0" smtClean="0"/>
              <a:t>-</a:t>
            </a:r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початкова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обов'язковим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безкоштовним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-</a:t>
            </a:r>
            <a:r>
              <a:rPr lang="ru-RU" sz="2000" b="1" dirty="0" err="1" smtClean="0"/>
              <a:t>Середня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обов'язково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-</a:t>
            </a:r>
            <a:r>
              <a:rPr lang="ru-RU" sz="2000" b="1" dirty="0" err="1" smtClean="0"/>
              <a:t>Вища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освіта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обов'язково</a:t>
            </a:r>
            <a:endParaRPr lang="ru-RU" sz="20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700807"/>
          </a:xfrm>
          <a:solidFill>
            <a:schemeClr val="bg1">
              <a:alpha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нафтохімічна</a:t>
            </a:r>
            <a:r>
              <a:rPr lang="ru-RU" dirty="0" smtClean="0"/>
              <a:t>, </a:t>
            </a:r>
            <a:r>
              <a:rPr lang="ru-RU" dirty="0" err="1" smtClean="0"/>
              <a:t>харчосмакова</a:t>
            </a:r>
            <a:r>
              <a:rPr lang="ru-RU" dirty="0" smtClean="0"/>
              <a:t>, легка, </a:t>
            </a:r>
            <a:r>
              <a:rPr lang="ru-RU" dirty="0" err="1" smtClean="0"/>
              <a:t>целюлозно-паперова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будматеріалів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в т.ч. </a:t>
            </a:r>
            <a:r>
              <a:rPr lang="ru-RU" dirty="0" err="1" smtClean="0"/>
              <a:t>автомобілебудування,суднобудування,авіабудування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628800"/>
          <a:ext cx="9144000" cy="52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74702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Автомобільна </a:t>
                      </a:r>
                    </a:p>
                    <a:p>
                      <a:pPr algn="ctr"/>
                      <a:r>
                        <a:rPr lang="uk-UA" sz="2000" b="1" dirty="0" smtClean="0"/>
                        <a:t>промисловість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err="1" smtClean="0"/>
                        <a:t>Гидроенергетика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Авіаційна</a:t>
                      </a:r>
                      <a:r>
                        <a:rPr lang="uk-UA" sz="2000" baseline="0" dirty="0" smtClean="0"/>
                        <a:t> </a:t>
                      </a:r>
                    </a:p>
                    <a:p>
                      <a:pPr algn="ctr"/>
                      <a:r>
                        <a:rPr lang="uk-UA" sz="2000" b="1" baseline="0" dirty="0" smtClean="0"/>
                        <a:t>промисловість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  <a:tr h="4482171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Динамічний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модернізація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бразильської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автомобілебудівної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промисловості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стали результатом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політики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лібералізації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торгівлі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здійснюваної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початку 90-х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прийняття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озброєння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моделей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економічного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1993 За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1990 по 1997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рр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піднялася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сьомого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восьме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рейтингу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Розвинена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гідроенергетика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18 ГЕС). По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виплавці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чавуну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сталі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входить у першу десятку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світу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Головні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чорної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металургії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рр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Волта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Редонда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Тубаран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Сабара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Жуан-Монлевади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Белу-Орізонті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У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кольоровій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металургії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виплавляння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алюмінію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міді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нікелю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олова, кобальту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Авіаційна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промисловість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з'явилася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всього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тому. 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наші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успіх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літаків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цілком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повністю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спроектованих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побудованих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експортуються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світу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вивів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одне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перших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серед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літаків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регіональних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авіаліній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Велика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літаків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Бразилії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продається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замовникам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США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Західній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Європі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3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ia-R440-55-Anos-3-590x465.jpg"/>
          <p:cNvPicPr>
            <a:picLocks noChangeAspect="1"/>
          </p:cNvPicPr>
          <p:nvPr/>
        </p:nvPicPr>
        <p:blipFill>
          <a:blip r:embed="rId2" cstate="print"/>
          <a:srcRect l="17939" t="9755" r="17994" b="10582"/>
          <a:stretch>
            <a:fillRect/>
          </a:stretch>
        </p:blipFill>
        <p:spPr>
          <a:xfrm>
            <a:off x="4932040" y="0"/>
            <a:ext cx="360040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6390bfcf8c0b09391f6cb1b31d42aecf_640_480_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096" r="6100"/>
          <a:stretch>
            <a:fillRect/>
          </a:stretch>
        </p:blipFill>
        <p:spPr>
          <a:xfrm>
            <a:off x="179512" y="72008"/>
            <a:ext cx="449187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S-Maresias.jpg"/>
          <p:cNvPicPr>
            <a:picLocks noChangeAspect="1"/>
          </p:cNvPicPr>
          <p:nvPr/>
        </p:nvPicPr>
        <p:blipFill>
          <a:blip r:embed="rId4" cstate="print"/>
          <a:srcRect l="6300" r="7076" b="10152"/>
          <a:stretch>
            <a:fillRect/>
          </a:stretch>
        </p:blipFill>
        <p:spPr>
          <a:xfrm>
            <a:off x="5076056" y="3797424"/>
            <a:ext cx="3960440" cy="2943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4572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легкої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промисловості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текстильна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шкіряно-взуттєва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харчовій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промисловості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традиційні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цукрова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м'ясна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маслоробна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тютюнова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Бразилія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займає</a:t>
            </a:r>
            <a:r>
              <a:rPr lang="ru-RU" sz="2000" b="1" dirty="0" smtClean="0"/>
              <a:t> 1-е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виробництву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експорту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концентрованого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замороженого</a:t>
            </a:r>
            <a:r>
              <a:rPr lang="ru-RU" sz="2000" b="1" dirty="0" smtClean="0"/>
              <a:t> апельсинового соку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2-е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експорту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переробленого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м'яса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птиці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nav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 господарство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656184"/>
          </a:xfrm>
          <a:solidFill>
            <a:schemeClr val="bg1">
              <a:alpha val="53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аграрний</a:t>
            </a:r>
            <a:r>
              <a:rPr lang="ru-RU" dirty="0" smtClean="0"/>
              <a:t> сектор. На </a:t>
            </a:r>
            <a:r>
              <a:rPr lang="ru-RU" dirty="0" err="1" smtClean="0"/>
              <a:t>цю</a:t>
            </a:r>
            <a:r>
              <a:rPr lang="ru-RU" dirty="0" smtClean="0"/>
              <a:t> сферу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33% валового </a:t>
            </a:r>
            <a:r>
              <a:rPr lang="ru-RU" dirty="0" err="1" smtClean="0"/>
              <a:t>внутрішнього</a:t>
            </a:r>
            <a:r>
              <a:rPr lang="ru-RU" dirty="0" smtClean="0"/>
              <a:t> продукту.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90 млн. га земель,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492896"/>
          <a:ext cx="914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Рослинництво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Тваринництво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  <a:tr h="3010232">
                <a:tc>
                  <a:txBody>
                    <a:bodyPr/>
                    <a:lstStyle/>
                    <a:p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Бразилія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світовим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лідером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експорту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кави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цукру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рису,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цитрусових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соків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тропічних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рослин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Країна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знаходиться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другому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місці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Америки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експорту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сої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chemeClr val="bg1"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Тваринництво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розвинених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секторів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економіки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Переважає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нього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м'ясний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напрям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нього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припадає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40%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сільського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Бразилии.Бразилия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світовим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лідером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експорту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яловичини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м'яса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птиці</a:t>
                      </a:r>
                      <a:r>
                        <a:rPr lang="ru-RU" sz="2000" b="1" dirty="0" smtClean="0"/>
                        <a:t/>
                      </a:r>
                      <a:br>
                        <a:rPr lang="ru-RU" sz="2000" b="1" dirty="0" smtClean="0"/>
                      </a:b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Бразилія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займає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друге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місце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світі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Індії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обсягами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поголів'я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великої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рогатої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худоби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razil-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195450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971600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611560" y="206084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WordArt 76"/>
          <p:cNvSpPr>
            <a:spLocks noChangeArrowheads="1" noChangeShapeType="1" noTextEdit="1"/>
          </p:cNvSpPr>
          <p:nvPr/>
        </p:nvSpPr>
        <p:spPr bwMode="auto">
          <a:xfrm>
            <a:off x="6228184" y="1700808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9" name="AutoShape 78"/>
          <p:cNvSpPr>
            <a:spLocks noChangeArrowheads="1"/>
          </p:cNvSpPr>
          <p:nvPr/>
        </p:nvSpPr>
        <p:spPr bwMode="auto">
          <a:xfrm>
            <a:off x="5840008" y="2020314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2780928"/>
          <a:ext cx="8496944" cy="3888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248472"/>
              </a:tblGrid>
              <a:tr h="3888432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Паливо,електричне</a:t>
                      </a:r>
                      <a:r>
                        <a:rPr lang="uk-UA" sz="2000" b="1" baseline="0" dirty="0" smtClean="0"/>
                        <a:t> обладнання,транспортні засоби,хімічна продукція,залізо,сталь,пластмаса,медичні препарати,оптичне обладнання,добрива,резина,тощо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Головними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країнами-партнерами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импорет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виступають-США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Китай, Аргентина,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Німеччина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Південна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Корея,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Японія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Франція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Німеччина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/>
                        <a:t>Промислові</a:t>
                      </a:r>
                      <a:r>
                        <a:rPr lang="uk-UA" sz="2000" b="1" baseline="0" dirty="0" smtClean="0"/>
                        <a:t> вироби,сільськогосподарська продукція,руда,нафта,транспортні засоби,м’ясо,соя,хімічна продукція,цукор, металургійна продукція,кофе,електричне обладнання,взуття,шкіра,тощо.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2000" b="1" dirty="0" smtClean="0"/>
                        <a:t>Азія-31%</a:t>
                      </a:r>
                    </a:p>
                    <a:p>
                      <a:pPr algn="l"/>
                      <a:r>
                        <a:rPr lang="uk-UA" sz="2000" b="1" dirty="0" smtClean="0"/>
                        <a:t>Латинська Америка-41%</a:t>
                      </a:r>
                    </a:p>
                    <a:p>
                      <a:pPr algn="l"/>
                      <a:r>
                        <a:rPr lang="uk-UA" sz="2000" b="1" dirty="0" smtClean="0"/>
                        <a:t>Євросоюз-23%</a:t>
                      </a:r>
                    </a:p>
                    <a:p>
                      <a:pPr algn="l"/>
                      <a:r>
                        <a:rPr lang="uk-UA" sz="2000" b="1" dirty="0" smtClean="0"/>
                        <a:t>Інші-5%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332656"/>
            <a:ext cx="349188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Comic Sans MS" pitchFamily="66" charset="0"/>
              </a:rPr>
              <a:t>   277,1 млрд. $ </a:t>
            </a:r>
            <a:r>
              <a:rPr lang="uk-UA" sz="2400" dirty="0" smtClean="0">
                <a:latin typeface="Comic Sans MS" pitchFamily="66" charset="0"/>
              </a:rPr>
              <a:t>США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400" dirty="0" smtClean="0">
                <a:latin typeface="Comic Sans MS" pitchFamily="66" charset="0"/>
              </a:rPr>
              <a:t>   на душу населення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22806"/>
                </a:solidFill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260648"/>
            <a:ext cx="3046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202,4 млрд. $ США</a:t>
            </a:r>
          </a:p>
          <a:p>
            <a:r>
              <a:rPr lang="uk-UA" sz="2400" dirty="0" smtClean="0">
                <a:latin typeface="Comic Sans MS" pitchFamily="66" charset="0"/>
              </a:rPr>
              <a:t>На душу населення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Найвідоміші міста Бразилії</a:t>
            </a:r>
            <a:endParaRPr lang="ru-RU" dirty="0"/>
          </a:p>
        </p:txBody>
      </p:sp>
      <p:pic>
        <p:nvPicPr>
          <p:cNvPr id="4" name="Содержимое 3" descr="sZZNlHAGt7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651"/>
          <a:stretch>
            <a:fillRect/>
          </a:stretch>
        </p:blipFill>
        <p:spPr>
          <a:xfrm>
            <a:off x="0" y="404665"/>
            <a:ext cx="7596336" cy="5706908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62373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Ріо-де-Жанейро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948690"/>
            <a:ext cx="226774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Ріо-де-Жанейро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красивих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Другий</a:t>
            </a:r>
            <a:r>
              <a:rPr lang="ru-RU" dirty="0" smtClean="0"/>
              <a:t> за величиною (</a:t>
            </a:r>
            <a:r>
              <a:rPr lang="ru-RU" dirty="0" err="1" smtClean="0"/>
              <a:t>після</a:t>
            </a:r>
            <a:r>
              <a:rPr lang="ru-RU" dirty="0" smtClean="0"/>
              <a:t> Сан-Паулу)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Ріо-де-Жанейро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все: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пагорби</a:t>
            </a:r>
            <a:r>
              <a:rPr lang="ru-RU" dirty="0" smtClean="0"/>
              <a:t>, </a:t>
            </a:r>
            <a:r>
              <a:rPr lang="ru-RU" dirty="0" err="1" smtClean="0"/>
              <a:t>синє</a:t>
            </a:r>
            <a:r>
              <a:rPr lang="ru-RU" dirty="0" smtClean="0"/>
              <a:t> небо, </a:t>
            </a:r>
            <a:r>
              <a:rPr lang="ru-RU" dirty="0" err="1" smtClean="0"/>
              <a:t>скелясті</a:t>
            </a:r>
            <a:r>
              <a:rPr lang="ru-RU" dirty="0" smtClean="0"/>
              <a:t> гори, </a:t>
            </a:r>
            <a:r>
              <a:rPr lang="ru-RU" dirty="0" err="1" smtClean="0"/>
              <a:t>красиві</a:t>
            </a:r>
            <a:r>
              <a:rPr lang="ru-RU" dirty="0" smtClean="0"/>
              <a:t> бухти, </a:t>
            </a:r>
            <a:r>
              <a:rPr lang="ru-RU" dirty="0" err="1" smtClean="0"/>
              <a:t>острови</a:t>
            </a:r>
            <a:r>
              <a:rPr lang="ru-RU" dirty="0" smtClean="0"/>
              <a:t>, </a:t>
            </a:r>
            <a:r>
              <a:rPr lang="ru-RU" dirty="0" err="1" smtClean="0"/>
              <a:t>прекрасні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 ...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2067"/>
            <a:ext cx="7668344" cy="531114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549676"/>
            <a:ext cx="4572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ru-RU" dirty="0" err="1" smtClean="0"/>
              <a:t>Яскравий</a:t>
            </a:r>
            <a:r>
              <a:rPr lang="ru-RU" dirty="0" smtClean="0"/>
              <a:t>, </a:t>
            </a:r>
            <a:r>
              <a:rPr lang="ru-RU" dirty="0" err="1" smtClean="0"/>
              <a:t>непередбачуваний</a:t>
            </a:r>
            <a:r>
              <a:rPr lang="ru-RU" dirty="0" smtClean="0"/>
              <a:t>, </a:t>
            </a:r>
            <a:r>
              <a:rPr lang="ru-RU" dirty="0" err="1" smtClean="0"/>
              <a:t>галасливий</a:t>
            </a:r>
            <a:r>
              <a:rPr lang="ru-RU" dirty="0" smtClean="0"/>
              <a:t>, </a:t>
            </a:r>
            <a:r>
              <a:rPr lang="ru-RU" dirty="0" err="1" smtClean="0"/>
              <a:t>запашний</a:t>
            </a:r>
            <a:r>
              <a:rPr lang="ru-RU" dirty="0" smtClean="0"/>
              <a:t>, </a:t>
            </a:r>
            <a:r>
              <a:rPr lang="ru-RU" dirty="0" err="1" smtClean="0"/>
              <a:t>гримлячий</a:t>
            </a:r>
            <a:r>
              <a:rPr lang="ru-RU" dirty="0" smtClean="0"/>
              <a:t> </a:t>
            </a:r>
            <a:r>
              <a:rPr lang="ru-RU" dirty="0" err="1" smtClean="0"/>
              <a:t>гітарними</a:t>
            </a:r>
            <a:r>
              <a:rPr lang="ru-RU" dirty="0" smtClean="0"/>
              <a:t> руладами, </a:t>
            </a:r>
            <a:r>
              <a:rPr lang="ru-RU" dirty="0" err="1" smtClean="0"/>
              <a:t>наповнений</a:t>
            </a:r>
            <a:r>
              <a:rPr lang="ru-RU" dirty="0" smtClean="0"/>
              <a:t> </a:t>
            </a:r>
            <a:r>
              <a:rPr lang="ru-RU" dirty="0" err="1" smtClean="0"/>
              <a:t>апетитними</a:t>
            </a:r>
            <a:r>
              <a:rPr lang="ru-RU" dirty="0" smtClean="0"/>
              <a:t> запахами </a:t>
            </a:r>
            <a:r>
              <a:rPr lang="ru-RU" dirty="0" err="1" smtClean="0"/>
              <a:t>екзотичних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, </a:t>
            </a:r>
            <a:r>
              <a:rPr lang="ru-RU" dirty="0" err="1" smtClean="0"/>
              <a:t>багатообіцяючий</a:t>
            </a:r>
            <a:r>
              <a:rPr lang="ru-RU" dirty="0" smtClean="0"/>
              <a:t> -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, </a:t>
            </a:r>
            <a:r>
              <a:rPr lang="ru-RU" dirty="0" err="1" smtClean="0"/>
              <a:t>бразильський</a:t>
            </a:r>
            <a:r>
              <a:rPr lang="ru-RU" dirty="0" smtClean="0"/>
              <a:t> </a:t>
            </a:r>
            <a:r>
              <a:rPr lang="ru-RU" dirty="0" err="1" smtClean="0"/>
              <a:t>мегаполіс</a:t>
            </a:r>
            <a:r>
              <a:rPr lang="ru-RU" dirty="0" smtClean="0"/>
              <a:t>, </a:t>
            </a:r>
            <a:r>
              <a:rPr lang="ru-RU" dirty="0" err="1" smtClean="0"/>
              <a:t>виріс</a:t>
            </a:r>
            <a:r>
              <a:rPr lang="ru-RU" dirty="0" smtClean="0"/>
              <a:t> на </a:t>
            </a:r>
            <a:r>
              <a:rPr lang="ru-RU" dirty="0" err="1" smtClean="0"/>
              <a:t>величезному</a:t>
            </a:r>
            <a:r>
              <a:rPr lang="ru-RU" dirty="0" smtClean="0"/>
              <a:t> плато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мальовничих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Сан-Паулу. Тут </a:t>
            </a:r>
            <a:r>
              <a:rPr lang="ru-RU" dirty="0" err="1" smtClean="0"/>
              <a:t>розташовано</a:t>
            </a:r>
            <a:r>
              <a:rPr lang="ru-RU" dirty="0" smtClean="0"/>
              <a:t> Музей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 smtClean="0"/>
              <a:t>Сан-Паулу</a:t>
            </a:r>
            <a:endParaRPr lang="ru-RU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uk-UA" dirty="0" smtClean="0"/>
              <a:t>Салвадор</a:t>
            </a:r>
            <a:endParaRPr lang="ru-RU" dirty="0"/>
          </a:p>
        </p:txBody>
      </p:sp>
      <p:pic>
        <p:nvPicPr>
          <p:cNvPr id="5" name="Содержимое 4" descr="1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998731"/>
            <a:ext cx="7812360" cy="585927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r>
              <a:rPr lang="ru-RU" dirty="0" err="1" smtClean="0"/>
              <a:t>Салвадор</a:t>
            </a:r>
            <a:r>
              <a:rPr lang="ru-RU" dirty="0" smtClean="0"/>
              <a:t> (</a:t>
            </a:r>
            <a:r>
              <a:rPr lang="en-US" dirty="0" smtClean="0"/>
              <a:t>Salvador), </a:t>
            </a:r>
            <a:r>
              <a:rPr lang="ru-RU" dirty="0" err="1" smtClean="0"/>
              <a:t>безумовно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найколоритніших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. Тут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витає</a:t>
            </a:r>
            <a:r>
              <a:rPr lang="ru-RU" dirty="0" smtClean="0"/>
              <a:t> дух тих </a:t>
            </a:r>
            <a:r>
              <a:rPr lang="ru-RU" dirty="0" err="1" smtClean="0"/>
              <a:t>часів</a:t>
            </a:r>
            <a:r>
              <a:rPr lang="ru-RU" dirty="0" smtClean="0"/>
              <a:t>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столицею </a:t>
            </a:r>
            <a:r>
              <a:rPr lang="ru-RU" dirty="0" err="1" smtClean="0"/>
              <a:t>країни</a:t>
            </a:r>
            <a:r>
              <a:rPr lang="ru-RU" dirty="0" smtClean="0"/>
              <a:t>: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величі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атмосфера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колоніальної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відчувається</a:t>
            </a:r>
            <a:r>
              <a:rPr lang="ru-RU" dirty="0" smtClean="0"/>
              <a:t> на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вуличці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14754"/>
            <a:ext cx="7524329" cy="564324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незвичайна</a:t>
            </a:r>
            <a:r>
              <a:rPr lang="ru-RU" dirty="0" smtClean="0"/>
              <a:t>. З </a:t>
            </a:r>
            <a:r>
              <a:rPr lang="ru-RU" dirty="0" err="1" smtClean="0"/>
              <a:t>висоти</a:t>
            </a:r>
            <a:r>
              <a:rPr lang="ru-RU" dirty="0" smtClean="0"/>
              <a:t> </a:t>
            </a:r>
            <a:r>
              <a:rPr lang="ru-RU" dirty="0" err="1" smtClean="0"/>
              <a:t>пташиного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вулицями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кварталами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летить</a:t>
            </a:r>
            <a:r>
              <a:rPr lang="ru-RU" dirty="0" smtClean="0"/>
              <a:t> </a:t>
            </a:r>
            <a:r>
              <a:rPr lang="ru-RU" dirty="0" err="1" smtClean="0"/>
              <a:t>реактивний</a:t>
            </a:r>
            <a:r>
              <a:rPr lang="ru-RU" dirty="0" smtClean="0"/>
              <a:t> </a:t>
            </a:r>
            <a:r>
              <a:rPr lang="ru-RU" dirty="0" err="1" smtClean="0"/>
              <a:t>літак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так </a:t>
            </a:r>
            <a:r>
              <a:rPr lang="ru-RU" dirty="0" err="1" smtClean="0"/>
              <a:t>незвично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сама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захват у </a:t>
            </a:r>
            <a:r>
              <a:rPr lang="ru-RU" dirty="0" err="1" smtClean="0"/>
              <a:t>туристів</a:t>
            </a:r>
            <a:r>
              <a:rPr lang="ru-RU" dirty="0" smtClean="0"/>
              <a:t>.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неймовірно</a:t>
            </a:r>
            <a:r>
              <a:rPr lang="ru-RU" dirty="0" smtClean="0"/>
              <a:t> </a:t>
            </a:r>
            <a:r>
              <a:rPr lang="ru-RU" dirty="0" err="1" smtClean="0"/>
              <a:t>пишаються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столицею, </a:t>
            </a:r>
            <a:r>
              <a:rPr lang="ru-RU" dirty="0" err="1" smtClean="0"/>
              <a:t>адже</a:t>
            </a:r>
            <a:r>
              <a:rPr lang="ru-RU" dirty="0" smtClean="0"/>
              <a:t> вона для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втіленням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самого </a:t>
            </a:r>
            <a:r>
              <a:rPr lang="ru-RU" dirty="0" err="1" smtClean="0"/>
              <a:t>незвичайного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той же час такого </a:t>
            </a:r>
            <a:r>
              <a:rPr lang="ru-RU" dirty="0" err="1" smtClean="0"/>
              <a:t>рідного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34780"/>
            <a:ext cx="16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Бразиліа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З </a:t>
            </a:r>
            <a:r>
              <a:rPr lang="ru-RU" b="1" dirty="0" err="1" smtClean="0"/>
              <a:t>тієї</a:t>
            </a:r>
            <a:r>
              <a:rPr lang="ru-RU" b="1" dirty="0" smtClean="0"/>
              <a:t> ж </a:t>
            </a:r>
            <a:r>
              <a:rPr lang="ru-RU" b="1" dirty="0" err="1" smtClean="0"/>
              <a:t>активністю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якою</a:t>
            </a:r>
            <a:r>
              <a:rPr lang="ru-RU" b="1" dirty="0" smtClean="0"/>
              <a:t> вони </a:t>
            </a:r>
            <a:r>
              <a:rPr lang="ru-RU" b="1" dirty="0" err="1" smtClean="0"/>
              <a:t>працюють</a:t>
            </a:r>
            <a:r>
              <a:rPr lang="ru-RU" b="1" dirty="0" smtClean="0"/>
              <a:t>, </a:t>
            </a:r>
            <a:r>
              <a:rPr lang="ru-RU" b="1" dirty="0" err="1" smtClean="0"/>
              <a:t>бразильці</a:t>
            </a:r>
            <a:r>
              <a:rPr lang="ru-RU" b="1" dirty="0" smtClean="0"/>
              <a:t> </a:t>
            </a:r>
            <a:r>
              <a:rPr lang="ru-RU" b="1" dirty="0" err="1" smtClean="0"/>
              <a:t>люблять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відпочивати</a:t>
            </a:r>
            <a:r>
              <a:rPr lang="ru-RU" b="1" dirty="0" smtClean="0"/>
              <a:t>. Так </a:t>
            </a:r>
            <a:r>
              <a:rPr lang="ru-RU" b="1" dirty="0" err="1" smtClean="0"/>
              <a:t>робити</a:t>
            </a:r>
            <a:r>
              <a:rPr lang="ru-RU" b="1" dirty="0" smtClean="0"/>
              <a:t> вони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вміють</a:t>
            </a:r>
            <a:r>
              <a:rPr lang="ru-RU" b="1" dirty="0" smtClean="0"/>
              <a:t>. </a:t>
            </a:r>
            <a:r>
              <a:rPr lang="ru-RU" b="1" dirty="0" err="1" smtClean="0"/>
              <a:t>Розслабитися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важкого</a:t>
            </a:r>
            <a:r>
              <a:rPr lang="ru-RU" b="1" dirty="0" smtClean="0"/>
              <a:t> трудового дня </a:t>
            </a:r>
            <a:r>
              <a:rPr lang="ru-RU" b="1" dirty="0" err="1" smtClean="0"/>
              <a:t>допомагають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телебачення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футбол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друзі</a:t>
            </a:r>
            <a:r>
              <a:rPr lang="ru-RU" b="1" dirty="0" smtClean="0"/>
              <a:t>. На </a:t>
            </a:r>
            <a:r>
              <a:rPr lang="ru-RU" b="1" dirty="0" err="1" smtClean="0"/>
              <a:t>екрані</a:t>
            </a:r>
            <a:r>
              <a:rPr lang="ru-RU" b="1" dirty="0" smtClean="0"/>
              <a:t> </a:t>
            </a:r>
            <a:r>
              <a:rPr lang="ru-RU" b="1" dirty="0" err="1" smtClean="0"/>
              <a:t>телевізора</a:t>
            </a:r>
            <a:r>
              <a:rPr lang="ru-RU" b="1" dirty="0" smtClean="0"/>
              <a:t> тон </a:t>
            </a:r>
            <a:r>
              <a:rPr lang="ru-RU" b="1" dirty="0" err="1" smtClean="0"/>
              <a:t>задає</a:t>
            </a:r>
            <a:r>
              <a:rPr lang="ru-RU" b="1" dirty="0" smtClean="0"/>
              <a:t> </a:t>
            </a:r>
            <a:r>
              <a:rPr lang="ru-RU" b="1" dirty="0" err="1" smtClean="0"/>
              <a:t>гігантська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корпорація</a:t>
            </a:r>
            <a:r>
              <a:rPr lang="ru-RU" b="1" dirty="0" smtClean="0"/>
              <a:t> </a:t>
            </a:r>
            <a:r>
              <a:rPr lang="ru-RU" b="1" dirty="0" err="1" smtClean="0"/>
              <a:t>Глобо</a:t>
            </a:r>
            <a:r>
              <a:rPr lang="ru-RU" b="1" dirty="0" smtClean="0"/>
              <a:t>,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телесеріали</a:t>
            </a:r>
            <a:r>
              <a:rPr lang="ru-RU" b="1" dirty="0" smtClean="0"/>
              <a:t> - </a:t>
            </a:r>
            <a:r>
              <a:rPr lang="ru-RU" b="1" dirty="0" err="1" smtClean="0"/>
              <a:t>які</a:t>
            </a:r>
            <a:r>
              <a:rPr lang="ru-RU" b="1" dirty="0" smtClean="0"/>
              <a:t> добре </a:t>
            </a:r>
            <a:r>
              <a:rPr lang="ru-RU" b="1" dirty="0" err="1" smtClean="0"/>
              <a:t>відомі</a:t>
            </a:r>
            <a:r>
              <a:rPr lang="ru-RU" b="1" dirty="0" smtClean="0"/>
              <a:t> в </a:t>
            </a:r>
            <a:r>
              <a:rPr lang="ru-RU" b="1" dirty="0" err="1" smtClean="0"/>
              <a:t>нашій</a:t>
            </a:r>
            <a:r>
              <a:rPr lang="ru-RU" b="1" dirty="0" smtClean="0"/>
              <a:t> </a:t>
            </a:r>
            <a:r>
              <a:rPr lang="ru-RU" b="1" dirty="0" err="1" smtClean="0"/>
              <a:t>країні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Глобо</a:t>
            </a:r>
            <a:r>
              <a:rPr lang="ru-RU" b="1" dirty="0" smtClean="0"/>
              <a:t>» - </a:t>
            </a:r>
            <a:r>
              <a:rPr lang="ru-RU" b="1" dirty="0" err="1" smtClean="0"/>
              <a:t>найбільша</a:t>
            </a:r>
            <a:r>
              <a:rPr lang="ru-RU" b="1" dirty="0" smtClean="0"/>
              <a:t> </a:t>
            </a:r>
            <a:r>
              <a:rPr lang="ru-RU" b="1" dirty="0" err="1" smtClean="0"/>
              <a:t>кіностудія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, </a:t>
            </a:r>
            <a:r>
              <a:rPr lang="ru-RU" b="1" dirty="0" err="1" smtClean="0"/>
              <a:t>відкрила</a:t>
            </a:r>
            <a:r>
              <a:rPr lang="ru-RU" b="1" dirty="0" smtClean="0"/>
              <a:t> для нас </a:t>
            </a:r>
            <a:r>
              <a:rPr lang="ru-RU" b="1" dirty="0" err="1" smtClean="0"/>
              <a:t>цілий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культурний</a:t>
            </a:r>
            <a:r>
              <a:rPr lang="ru-RU" b="1" dirty="0" smtClean="0"/>
              <a:t> пласт - </a:t>
            </a:r>
            <a:r>
              <a:rPr lang="ru-RU" b="1" dirty="0" err="1" smtClean="0"/>
              <a:t>наші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вами </a:t>
            </a:r>
            <a:r>
              <a:rPr lang="ru-RU" b="1" dirty="0" err="1" smtClean="0"/>
              <a:t>улюблені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бразильські</a:t>
            </a:r>
            <a:r>
              <a:rPr lang="ru-RU" b="1" dirty="0" smtClean="0"/>
              <a:t> </a:t>
            </a:r>
            <a:r>
              <a:rPr lang="ru-RU" b="1" dirty="0" err="1" smtClean="0"/>
              <a:t>серіали</a:t>
            </a:r>
            <a:r>
              <a:rPr lang="ru-RU" b="1" dirty="0" smtClean="0"/>
              <a:t>! </a:t>
            </a:r>
            <a:r>
              <a:rPr lang="ru-RU" b="1" dirty="0" err="1" smtClean="0"/>
              <a:t>Дітищами</a:t>
            </a:r>
            <a:r>
              <a:rPr lang="ru-RU" b="1" dirty="0" smtClean="0"/>
              <a:t> </a:t>
            </a:r>
            <a:r>
              <a:rPr lang="ru-RU" b="1" dirty="0" err="1" smtClean="0"/>
              <a:t>гіганта</a:t>
            </a:r>
            <a:r>
              <a:rPr lang="ru-RU" b="1" dirty="0" smtClean="0"/>
              <a:t> </a:t>
            </a:r>
            <a:r>
              <a:rPr lang="ru-RU" b="1" dirty="0" err="1" smtClean="0"/>
              <a:t>кіноіндустрії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хіти</a:t>
            </a:r>
            <a:r>
              <a:rPr lang="ru-RU" b="1" dirty="0" smtClean="0"/>
              <a:t> </a:t>
            </a:r>
            <a:r>
              <a:rPr lang="ru-RU" b="1" dirty="0" err="1" smtClean="0"/>
              <a:t>підкорили</a:t>
            </a:r>
            <a:r>
              <a:rPr lang="ru-RU" b="1" dirty="0" smtClean="0"/>
              <a:t> </a:t>
            </a:r>
            <a:r>
              <a:rPr lang="ru-RU" b="1" dirty="0" err="1" smtClean="0"/>
              <a:t>серця</a:t>
            </a:r>
            <a:r>
              <a:rPr lang="ru-RU" b="1" dirty="0" smtClean="0"/>
              <a:t> </a:t>
            </a:r>
            <a:r>
              <a:rPr lang="ru-RU" b="1" dirty="0" err="1" smtClean="0"/>
              <a:t>росіян</a:t>
            </a:r>
            <a:r>
              <a:rPr lang="ru-RU" b="1" dirty="0" smtClean="0"/>
              <a:t> як «</a:t>
            </a:r>
            <a:r>
              <a:rPr lang="ru-RU" b="1" dirty="0" err="1" smtClean="0"/>
              <a:t>Рабиня</a:t>
            </a:r>
            <a:r>
              <a:rPr lang="ru-RU" b="1" dirty="0" smtClean="0"/>
              <a:t> </a:t>
            </a:r>
            <a:r>
              <a:rPr lang="ru-RU" b="1" dirty="0" err="1" smtClean="0"/>
              <a:t>Ізаура</a:t>
            </a:r>
            <a:r>
              <a:rPr lang="ru-RU" b="1" dirty="0" smtClean="0"/>
              <a:t>», «Клон»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цілий</a:t>
            </a:r>
            <a:r>
              <a:rPr lang="ru-RU" b="1" dirty="0" smtClean="0"/>
              <a:t> ряд </a:t>
            </a:r>
            <a:r>
              <a:rPr lang="ru-RU" b="1" dirty="0" err="1" smtClean="0"/>
              <a:t>успішних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проектів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відзняте</a:t>
            </a:r>
            <a:r>
              <a:rPr lang="ru-RU" b="1" dirty="0" smtClean="0"/>
              <a:t> </a:t>
            </a:r>
            <a:r>
              <a:rPr lang="ru-RU" b="1" dirty="0" err="1" smtClean="0"/>
              <a:t>кінокомпанією</a:t>
            </a:r>
            <a:r>
              <a:rPr lang="ru-RU" b="1" dirty="0" smtClean="0"/>
              <a:t> перевести у </a:t>
            </a:r>
            <a:r>
              <a:rPr lang="ru-RU" b="1" dirty="0" err="1" smtClean="0"/>
              <a:t>часовий</a:t>
            </a:r>
            <a:r>
              <a:rPr lang="ru-RU" b="1" dirty="0" smtClean="0"/>
              <a:t> </a:t>
            </a:r>
            <a:r>
              <a:rPr lang="ru-RU" b="1" dirty="0" err="1" smtClean="0"/>
              <a:t>еквівалент</a:t>
            </a:r>
            <a:r>
              <a:rPr lang="ru-RU" b="1" dirty="0" smtClean="0"/>
              <a:t>, то </a:t>
            </a:r>
            <a:r>
              <a:rPr lang="ru-RU" b="1" dirty="0" err="1" smtClean="0"/>
              <a:t>вийде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2500 годин «</a:t>
            </a:r>
            <a:r>
              <a:rPr lang="ru-RU" b="1" dirty="0" err="1" smtClean="0"/>
              <a:t>кіно</a:t>
            </a:r>
            <a:r>
              <a:rPr lang="ru-RU" b="1" dirty="0" smtClean="0"/>
              <a:t>»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1000 </a:t>
            </a:r>
            <a:r>
              <a:rPr lang="ru-RU" b="1" dirty="0" err="1" smtClean="0"/>
              <a:t>телевізійних</a:t>
            </a:r>
            <a:r>
              <a:rPr lang="ru-RU" b="1" dirty="0" smtClean="0"/>
              <a:t> </a:t>
            </a:r>
            <a:r>
              <a:rPr lang="ru-RU" b="1" dirty="0" err="1" smtClean="0"/>
              <a:t>фільмів</a:t>
            </a:r>
            <a:r>
              <a:rPr lang="ru-RU" b="1" dirty="0" smtClean="0"/>
              <a:t> в сезон!</a:t>
            </a:r>
          </a:p>
          <a:p>
            <a:r>
              <a:rPr lang="ru-RU" b="1" dirty="0" err="1" smtClean="0"/>
              <a:t>Фільми</a:t>
            </a:r>
            <a:r>
              <a:rPr lang="ru-RU" b="1" dirty="0" smtClean="0"/>
              <a:t> </a:t>
            </a:r>
            <a:r>
              <a:rPr lang="ru-RU" b="1" dirty="0" err="1" smtClean="0"/>
              <a:t>тривалістю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50 </a:t>
            </a:r>
            <a:r>
              <a:rPr lang="ru-RU" b="1" dirty="0" err="1" smtClean="0"/>
              <a:t>серій</a:t>
            </a:r>
            <a:r>
              <a:rPr lang="ru-RU" b="1" dirty="0" smtClean="0"/>
              <a:t>, </a:t>
            </a:r>
            <a:r>
              <a:rPr lang="ru-RU" b="1" dirty="0" err="1" smtClean="0"/>
              <a:t>бразильська</a:t>
            </a:r>
            <a:r>
              <a:rPr lang="ru-RU" b="1" dirty="0" smtClean="0"/>
              <a:t> </a:t>
            </a:r>
            <a:r>
              <a:rPr lang="ru-RU" b="1" dirty="0" err="1" smtClean="0"/>
              <a:t>публіка</a:t>
            </a:r>
            <a:r>
              <a:rPr lang="ru-RU" b="1" dirty="0" smtClean="0"/>
              <a:t> не </a:t>
            </a:r>
            <a:r>
              <a:rPr lang="ru-RU" b="1" dirty="0" err="1" smtClean="0"/>
              <a:t>сприймає</a:t>
            </a:r>
            <a:r>
              <a:rPr lang="ru-RU" b="1" dirty="0" smtClean="0"/>
              <a:t> </a:t>
            </a:r>
            <a:r>
              <a:rPr lang="ru-RU" b="1" dirty="0" err="1" smtClean="0"/>
              <a:t>всерйоз</a:t>
            </a:r>
            <a:r>
              <a:rPr lang="ru-RU" b="1" dirty="0" smtClean="0"/>
              <a:t>. Ну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розповісти</a:t>
            </a:r>
            <a:r>
              <a:rPr lang="ru-RU" b="1" dirty="0" smtClean="0"/>
              <a:t> про таких </a:t>
            </a:r>
            <a:r>
              <a:rPr lang="ru-RU" b="1" dirty="0" err="1" smtClean="0"/>
              <a:t>темпераментних</a:t>
            </a:r>
            <a:r>
              <a:rPr lang="ru-RU" b="1" dirty="0" smtClean="0"/>
              <a:t> людей як </a:t>
            </a:r>
            <a:r>
              <a:rPr lang="ru-RU" b="1" dirty="0" err="1" smtClean="0"/>
              <a:t>бразильці</a:t>
            </a:r>
            <a:r>
              <a:rPr lang="ru-RU" b="1" dirty="0" smtClean="0"/>
              <a:t> за </a:t>
            </a:r>
            <a:r>
              <a:rPr lang="ru-RU" b="1" dirty="0" err="1" smtClean="0"/>
              <a:t>якихось</a:t>
            </a:r>
            <a:r>
              <a:rPr lang="ru-RU" b="1" dirty="0" smtClean="0"/>
              <a:t> 50 </a:t>
            </a:r>
            <a:r>
              <a:rPr lang="ru-RU" b="1" dirty="0" err="1" smtClean="0"/>
              <a:t>серій</a:t>
            </a:r>
            <a:r>
              <a:rPr lang="ru-RU" b="1" dirty="0" smtClean="0"/>
              <a:t>? Та </a:t>
            </a:r>
            <a:r>
              <a:rPr lang="ru-RU" b="1" dirty="0" err="1" smtClean="0"/>
              <a:t>нічого</a:t>
            </a:r>
            <a:r>
              <a:rPr lang="ru-RU" b="1" dirty="0" smtClean="0"/>
              <a:t>!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тобі</a:t>
            </a:r>
            <a:r>
              <a:rPr lang="ru-RU" b="1" dirty="0" smtClean="0"/>
              <a:t> </a:t>
            </a:r>
            <a:r>
              <a:rPr lang="ru-RU" b="1" dirty="0" err="1" smtClean="0"/>
              <a:t>нормальної</a:t>
            </a:r>
            <a:r>
              <a:rPr lang="ru-RU" b="1" dirty="0" smtClean="0"/>
              <a:t> </a:t>
            </a:r>
            <a:r>
              <a:rPr lang="ru-RU" b="1" dirty="0" err="1" smtClean="0"/>
              <a:t>інтриги</a:t>
            </a:r>
            <a:r>
              <a:rPr lang="ru-RU" b="1" dirty="0" smtClean="0"/>
              <a:t>,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любовних</a:t>
            </a:r>
            <a:r>
              <a:rPr lang="ru-RU" b="1" dirty="0" smtClean="0"/>
              <a:t> </a:t>
            </a:r>
            <a:r>
              <a:rPr lang="ru-RU" b="1" dirty="0" err="1" smtClean="0"/>
              <a:t>трикутників</a:t>
            </a:r>
            <a:r>
              <a:rPr lang="ru-RU" b="1" dirty="0" smtClean="0"/>
              <a:t>,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фінансових</a:t>
            </a:r>
            <a:r>
              <a:rPr lang="ru-RU" b="1" dirty="0" smtClean="0"/>
              <a:t> </a:t>
            </a:r>
            <a:r>
              <a:rPr lang="ru-RU" b="1" dirty="0" err="1" smtClean="0"/>
              <a:t>офер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Рисунок 3" descr="AVENIDA-BRASIL_TODOS-635x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921" y="0"/>
            <a:ext cx="3384079" cy="2744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e7c0jx98ev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761" y="2852936"/>
            <a:ext cx="2901239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8182135_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196752"/>
            <a:ext cx="7704856" cy="5184576"/>
          </a:xfrm>
          <a:prstGeom prst="rect">
            <a:avLst/>
          </a:prstGeom>
          <a:solidFill>
            <a:schemeClr val="l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1</a:t>
            </a:r>
            <a:r>
              <a:rPr lang="uk-UA" sz="2800" b="1" dirty="0" smtClean="0">
                <a:latin typeface="Comic Sans MS" pitchFamily="66" charset="0"/>
              </a:rPr>
              <a:t>. Загальні відомості.</a:t>
            </a:r>
          </a:p>
          <a:p>
            <a:r>
              <a:rPr lang="uk-UA" sz="2800" b="1" dirty="0" smtClean="0">
                <a:latin typeface="Comic Sans MS" pitchFamily="66" charset="0"/>
              </a:rPr>
              <a:t>2. Географічне положення.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uk-UA" sz="2800" b="1" dirty="0" smtClean="0">
                <a:latin typeface="Comic Sans MS" pitchFamily="66" charset="0"/>
              </a:rPr>
              <a:t>3. Природні умови і ресурси.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uk-UA" sz="2800" b="1" dirty="0" smtClean="0">
                <a:latin typeface="Comic Sans MS" pitchFamily="66" charset="0"/>
              </a:rPr>
              <a:t>4. Населення.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uk-UA" sz="2800" b="1" dirty="0" smtClean="0">
                <a:latin typeface="Comic Sans MS" pitchFamily="66" charset="0"/>
              </a:rPr>
              <a:t>5. Загальна характеристика господарства:</a:t>
            </a:r>
            <a:endParaRPr lang="ru-RU" sz="2800" b="1" dirty="0" smtClean="0">
              <a:latin typeface="Comic Sans MS" pitchFamily="66" charset="0"/>
            </a:endParaRPr>
          </a:p>
          <a:p>
            <a:pPr marL="800100" lvl="1" indent="-342900">
              <a:buNone/>
            </a:pPr>
            <a:r>
              <a:rPr lang="uk-UA" b="1" dirty="0" smtClean="0">
                <a:latin typeface="Comic Sans MS" pitchFamily="66" charset="0"/>
              </a:rPr>
              <a:t> - промисловість;</a:t>
            </a:r>
          </a:p>
          <a:p>
            <a:pPr marL="800100" lvl="1" indent="-342900">
              <a:buNone/>
            </a:pPr>
            <a:r>
              <a:rPr lang="uk-UA" b="1" dirty="0" smtClean="0">
                <a:latin typeface="Comic Sans MS" pitchFamily="66" charset="0"/>
              </a:rPr>
              <a:t> - сільське господарство;</a:t>
            </a:r>
          </a:p>
          <a:p>
            <a:pPr marL="800100" lvl="1" indent="-342900">
              <a:buNone/>
            </a:pPr>
            <a:r>
              <a:rPr lang="uk-UA" b="1" dirty="0" smtClean="0">
                <a:latin typeface="Comic Sans MS" pitchFamily="66" charset="0"/>
              </a:rPr>
              <a:t> - транспорт.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uk-UA" sz="2800" b="1" dirty="0" smtClean="0">
                <a:latin typeface="Comic Sans MS" pitchFamily="66" charset="0"/>
              </a:rPr>
              <a:t>6. Зовнішньоекономічні зв’язки. </a:t>
            </a:r>
          </a:p>
          <a:p>
            <a:r>
              <a:rPr lang="uk-UA" sz="2800" b="1" dirty="0" smtClean="0">
                <a:latin typeface="Comic Sans MS" pitchFamily="66" charset="0"/>
              </a:rPr>
              <a:t>7. Традиції.</a:t>
            </a:r>
            <a:endParaRPr lang="ru-RU" sz="28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План: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170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Так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серіали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хоч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популярним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все ж не головною </a:t>
            </a:r>
            <a:r>
              <a:rPr lang="ru-RU" b="1" dirty="0" err="1" smtClean="0"/>
              <a:t>розвагою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бразильців</a:t>
            </a:r>
            <a:r>
              <a:rPr lang="ru-RU" b="1" dirty="0" smtClean="0"/>
              <a:t>. Футбол - ось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національна</a:t>
            </a:r>
            <a:r>
              <a:rPr lang="ru-RU" b="1" dirty="0" smtClean="0"/>
              <a:t> </a:t>
            </a:r>
            <a:r>
              <a:rPr lang="ru-RU" b="1" dirty="0" err="1" smtClean="0"/>
              <a:t>пристрасть</a:t>
            </a:r>
            <a:r>
              <a:rPr lang="ru-RU" b="1" dirty="0" smtClean="0"/>
              <a:t>. </a:t>
            </a:r>
            <a:r>
              <a:rPr lang="ru-RU" b="1" dirty="0" err="1" smtClean="0"/>
              <a:t>Під</a:t>
            </a:r>
            <a:r>
              <a:rPr lang="ru-RU" b="1" dirty="0" smtClean="0"/>
              <a:t> час матчу на </a:t>
            </a:r>
            <a:r>
              <a:rPr lang="ru-RU" b="1" dirty="0" err="1" smtClean="0"/>
              <a:t>стадіоні</a:t>
            </a:r>
            <a:r>
              <a:rPr lang="ru-RU" b="1" dirty="0" smtClean="0"/>
              <a:t> </a:t>
            </a:r>
            <a:r>
              <a:rPr lang="ru-RU" b="1" dirty="0" err="1" smtClean="0"/>
              <a:t>ціла</a:t>
            </a:r>
            <a:r>
              <a:rPr lang="ru-RU" b="1" dirty="0" smtClean="0"/>
              <a:t> </a:t>
            </a:r>
            <a:r>
              <a:rPr lang="ru-RU" b="1" dirty="0" err="1" smtClean="0"/>
              <a:t>сім'я</a:t>
            </a:r>
            <a:r>
              <a:rPr lang="ru-RU" b="1" dirty="0" smtClean="0"/>
              <a:t>, болеющая за свою команду - </a:t>
            </a:r>
            <a:r>
              <a:rPr lang="ru-RU" b="1" dirty="0" err="1" smtClean="0"/>
              <a:t>нормальне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. </a:t>
            </a:r>
            <a:r>
              <a:rPr lang="ru-RU" b="1" dirty="0" err="1" smtClean="0"/>
              <a:t>Спілкуватися</a:t>
            </a:r>
            <a:r>
              <a:rPr lang="ru-RU" b="1" dirty="0" smtClean="0"/>
              <a:t>, </a:t>
            </a:r>
            <a:r>
              <a:rPr lang="ru-RU" b="1" dirty="0" err="1" smtClean="0"/>
              <a:t>обговорювати</a:t>
            </a:r>
            <a:r>
              <a:rPr lang="ru-RU" b="1" dirty="0" smtClean="0"/>
              <a:t> </a:t>
            </a:r>
            <a:r>
              <a:rPr lang="ru-RU" b="1" dirty="0" err="1" smtClean="0"/>
              <a:t>новини</a:t>
            </a:r>
            <a:r>
              <a:rPr lang="ru-RU" b="1" dirty="0" smtClean="0"/>
              <a:t> футболу та </a:t>
            </a:r>
            <a:r>
              <a:rPr lang="ru-RU" b="1" dirty="0" err="1" smtClean="0"/>
              <a:t>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події</a:t>
            </a:r>
            <a:r>
              <a:rPr lang="ru-RU" b="1" dirty="0" smtClean="0"/>
              <a:t> - </a:t>
            </a:r>
            <a:r>
              <a:rPr lang="ru-RU" b="1" dirty="0" err="1" smtClean="0"/>
              <a:t>давня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традиція</a:t>
            </a:r>
            <a:r>
              <a:rPr lang="ru-RU" b="1" dirty="0" smtClean="0"/>
              <a:t>, яка, правда, </a:t>
            </a:r>
            <a:r>
              <a:rPr lang="ru-RU" b="1" dirty="0" err="1" smtClean="0"/>
              <a:t>починає</a:t>
            </a:r>
            <a:r>
              <a:rPr lang="ru-RU" b="1" dirty="0" smtClean="0"/>
              <a:t> </a:t>
            </a:r>
            <a:r>
              <a:rPr lang="ru-RU" b="1" dirty="0" err="1" smtClean="0"/>
              <a:t>стиратися</a:t>
            </a:r>
            <a:r>
              <a:rPr lang="ru-RU" b="1" dirty="0" smtClean="0"/>
              <a:t> у великих </a:t>
            </a:r>
            <a:r>
              <a:rPr lang="ru-RU" b="1" dirty="0" err="1" smtClean="0"/>
              <a:t>містах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прискореним</a:t>
            </a:r>
            <a:r>
              <a:rPr lang="ru-RU" b="1" dirty="0" smtClean="0"/>
              <a:t> ритмом </a:t>
            </a:r>
            <a:r>
              <a:rPr lang="ru-RU" b="1" dirty="0" err="1" smtClean="0"/>
              <a:t>життя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Бразильський</a:t>
            </a:r>
            <a:r>
              <a:rPr lang="ru-RU" b="1" dirty="0" smtClean="0"/>
              <a:t> футбол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видовищним</a:t>
            </a:r>
            <a:r>
              <a:rPr lang="ru-RU" b="1" dirty="0" smtClean="0"/>
              <a:t>, </a:t>
            </a:r>
            <a:r>
              <a:rPr lang="ru-RU" b="1" dirty="0" err="1" smtClean="0"/>
              <a:t>артистичний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гениален.Когда</a:t>
            </a:r>
            <a:r>
              <a:rPr lang="ru-RU" b="1" dirty="0" smtClean="0"/>
              <a:t> </a:t>
            </a:r>
            <a:r>
              <a:rPr lang="ru-RU" b="1" dirty="0" err="1" smtClean="0"/>
              <a:t>розпочинаються</a:t>
            </a:r>
            <a:r>
              <a:rPr lang="ru-RU" b="1" dirty="0" smtClean="0"/>
              <a:t> </a:t>
            </a:r>
            <a:r>
              <a:rPr lang="ru-RU" b="1" dirty="0" err="1" smtClean="0"/>
              <a:t>фінальні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 </a:t>
            </a:r>
            <a:r>
              <a:rPr lang="ru-RU" b="1" dirty="0" err="1" smtClean="0"/>
              <a:t>чемпіонату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r>
              <a:rPr lang="ru-RU" b="1" dirty="0" smtClean="0"/>
              <a:t>, </a:t>
            </a:r>
            <a:r>
              <a:rPr lang="ru-RU" b="1" dirty="0" err="1" smtClean="0"/>
              <a:t>життя</a:t>
            </a:r>
            <a:r>
              <a:rPr lang="ru-RU" b="1" dirty="0" smtClean="0"/>
              <a:t> в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немов</a:t>
            </a:r>
            <a:r>
              <a:rPr lang="ru-RU" b="1" dirty="0" smtClean="0"/>
              <a:t> </a:t>
            </a:r>
            <a:r>
              <a:rPr lang="ru-RU" b="1" dirty="0" err="1" smtClean="0"/>
              <a:t>зупиняється</a:t>
            </a:r>
            <a:r>
              <a:rPr lang="ru-RU" b="1" dirty="0" smtClean="0"/>
              <a:t>.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бразильці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членами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клубів</a:t>
            </a:r>
            <a:r>
              <a:rPr lang="ru-RU" b="1" dirty="0" smtClean="0"/>
              <a:t> </a:t>
            </a:r>
            <a:r>
              <a:rPr lang="ru-RU" b="1" dirty="0" err="1" smtClean="0"/>
              <a:t>уболівальників</a:t>
            </a:r>
            <a:r>
              <a:rPr lang="ru-RU" b="1" dirty="0" smtClean="0"/>
              <a:t>. До </a:t>
            </a:r>
            <a:r>
              <a:rPr lang="ru-RU" b="1" dirty="0" err="1" smtClean="0"/>
              <a:t>матчів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улюбленої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 </a:t>
            </a:r>
            <a:r>
              <a:rPr lang="ru-RU" b="1" dirty="0" err="1" smtClean="0"/>
              <a:t>фанати</a:t>
            </a:r>
            <a:r>
              <a:rPr lang="ru-RU" b="1" dirty="0" smtClean="0"/>
              <a:t> </a:t>
            </a:r>
            <a:r>
              <a:rPr lang="ru-RU" b="1" dirty="0" err="1" smtClean="0"/>
              <a:t>ретельно</a:t>
            </a:r>
            <a:r>
              <a:rPr lang="ru-RU" b="1" dirty="0" smtClean="0"/>
              <a:t> </a:t>
            </a:r>
            <a:r>
              <a:rPr lang="ru-RU" b="1" dirty="0" err="1" smtClean="0"/>
              <a:t>готуються</a:t>
            </a:r>
            <a:r>
              <a:rPr lang="ru-RU" b="1" dirty="0" smtClean="0"/>
              <a:t>: </a:t>
            </a:r>
            <a:r>
              <a:rPr lang="ru-RU" b="1" dirty="0" err="1" smtClean="0"/>
              <a:t>малюють</a:t>
            </a:r>
            <a:r>
              <a:rPr lang="ru-RU" b="1" dirty="0" smtClean="0"/>
              <a:t> </a:t>
            </a:r>
            <a:r>
              <a:rPr lang="ru-RU" b="1" dirty="0" err="1" smtClean="0"/>
              <a:t>плакати</a:t>
            </a:r>
            <a:r>
              <a:rPr lang="ru-RU" b="1" dirty="0" smtClean="0"/>
              <a:t>, </a:t>
            </a:r>
            <a:r>
              <a:rPr lang="ru-RU" b="1" dirty="0" err="1" smtClean="0"/>
              <a:t>роблять</a:t>
            </a:r>
            <a:r>
              <a:rPr lang="ru-RU" b="1" dirty="0" smtClean="0"/>
              <a:t> </a:t>
            </a:r>
            <a:r>
              <a:rPr lang="ru-RU" b="1" dirty="0" err="1" smtClean="0"/>
              <a:t>прапори</a:t>
            </a:r>
            <a:r>
              <a:rPr lang="ru-RU" b="1" dirty="0" smtClean="0"/>
              <a:t>.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r>
              <a:rPr lang="ru-RU" b="1" dirty="0" smtClean="0"/>
              <a:t> </a:t>
            </a:r>
            <a:r>
              <a:rPr lang="ru-RU" b="1" dirty="0" err="1" smtClean="0"/>
              <a:t>глядачі</a:t>
            </a:r>
            <a:r>
              <a:rPr lang="ru-RU" b="1" dirty="0" smtClean="0"/>
              <a:t> </a:t>
            </a:r>
            <a:r>
              <a:rPr lang="ru-RU" b="1" dirty="0" err="1" smtClean="0"/>
              <a:t>підтримують</a:t>
            </a:r>
            <a:r>
              <a:rPr lang="ru-RU" b="1" dirty="0" smtClean="0"/>
              <a:t> свою команду, </a:t>
            </a:r>
            <a:r>
              <a:rPr lang="ru-RU" b="1" dirty="0" err="1" smtClean="0"/>
              <a:t>граючи</a:t>
            </a:r>
            <a:r>
              <a:rPr lang="ru-RU" b="1" dirty="0" smtClean="0"/>
              <a:t> на барабанах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співаючи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Футбол в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яскраве</a:t>
            </a:r>
            <a:r>
              <a:rPr lang="ru-RU" b="1" dirty="0" smtClean="0"/>
              <a:t> </a:t>
            </a:r>
            <a:r>
              <a:rPr lang="ru-RU" b="1" dirty="0" err="1" smtClean="0"/>
              <a:t>видовище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розвага</a:t>
            </a:r>
            <a:r>
              <a:rPr lang="ru-RU" b="1" dirty="0" smtClean="0"/>
              <a:t>,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національний</a:t>
            </a:r>
            <a:r>
              <a:rPr lang="ru-RU" b="1" dirty="0" smtClean="0"/>
              <a:t> символ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свого</a:t>
            </a:r>
            <a:r>
              <a:rPr lang="ru-RU" b="1" dirty="0" smtClean="0"/>
              <a:t> роду </a:t>
            </a:r>
            <a:r>
              <a:rPr lang="ru-RU" b="1" dirty="0" err="1" smtClean="0"/>
              <a:t>релігія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Brasilian-F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3711636"/>
            <a:ext cx="4139952" cy="314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3013502.jpg"/>
          <p:cNvPicPr>
            <a:picLocks noChangeAspect="1"/>
          </p:cNvPicPr>
          <p:nvPr/>
        </p:nvPicPr>
        <p:blipFill>
          <a:blip r:embed="rId3" cstate="print"/>
          <a:srcRect l="27950" t="22063" r="27163" b="10887"/>
          <a:stretch>
            <a:fillRect/>
          </a:stretch>
        </p:blipFill>
        <p:spPr>
          <a:xfrm>
            <a:off x="5076056" y="3713242"/>
            <a:ext cx="3384376" cy="3144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60032" cy="666936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Свят у </a:t>
            </a:r>
            <a:r>
              <a:rPr lang="ru-RU" b="1" dirty="0" err="1" smtClean="0"/>
              <a:t>бразильців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, </a:t>
            </a:r>
            <a:r>
              <a:rPr lang="ru-RU" b="1" dirty="0" err="1" smtClean="0"/>
              <a:t>причому</a:t>
            </a:r>
            <a:r>
              <a:rPr lang="ru-RU" b="1" dirty="0" smtClean="0"/>
              <a:t> не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державних</a:t>
            </a:r>
            <a:r>
              <a:rPr lang="ru-RU" b="1" dirty="0" smtClean="0"/>
              <a:t>. </a:t>
            </a:r>
            <a:r>
              <a:rPr lang="ru-RU" b="1" dirty="0" err="1" smtClean="0"/>
              <a:t>Набагато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активно </a:t>
            </a:r>
            <a:r>
              <a:rPr lang="ru-RU" b="1" dirty="0" err="1" smtClean="0"/>
              <a:t>відзначаються</a:t>
            </a:r>
            <a:r>
              <a:rPr lang="ru-RU" b="1" dirty="0" smtClean="0"/>
              <a:t> </a:t>
            </a:r>
            <a:r>
              <a:rPr lang="ru-RU" b="1" dirty="0" err="1" smtClean="0"/>
              <a:t>релігійні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сімейні</a:t>
            </a:r>
            <a:r>
              <a:rPr lang="ru-RU" b="1" dirty="0" smtClean="0"/>
              <a:t> </a:t>
            </a:r>
            <a:r>
              <a:rPr lang="ru-RU" b="1" dirty="0" err="1" smtClean="0"/>
              <a:t>дати</a:t>
            </a:r>
            <a:r>
              <a:rPr lang="ru-RU" b="1" dirty="0" smtClean="0"/>
              <a:t>. </a:t>
            </a:r>
            <a:r>
              <a:rPr lang="ru-RU" b="1" dirty="0" err="1" smtClean="0"/>
              <a:t>Незмінним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елементом</a:t>
            </a:r>
            <a:r>
              <a:rPr lang="ru-RU" b="1" dirty="0" smtClean="0"/>
              <a:t> </a:t>
            </a:r>
            <a:r>
              <a:rPr lang="ru-RU" b="1" dirty="0" err="1" smtClean="0"/>
              <a:t>будь-якого</a:t>
            </a:r>
            <a:r>
              <a:rPr lang="ru-RU" b="1" dirty="0" smtClean="0"/>
              <a:t> свята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застілля</a:t>
            </a:r>
            <a:r>
              <a:rPr lang="ru-RU" b="1" dirty="0" smtClean="0"/>
              <a:t>: смачно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поїсти</a:t>
            </a:r>
            <a:r>
              <a:rPr lang="ru-RU" b="1" dirty="0" smtClean="0"/>
              <a:t> - </a:t>
            </a:r>
            <a:r>
              <a:rPr lang="ru-RU" b="1" dirty="0" err="1" smtClean="0"/>
              <a:t>теж</a:t>
            </a:r>
            <a:r>
              <a:rPr lang="ru-RU" b="1" dirty="0" smtClean="0"/>
              <a:t> </a:t>
            </a:r>
            <a:r>
              <a:rPr lang="ru-RU" b="1" dirty="0" err="1" smtClean="0"/>
              <a:t>звичай</a:t>
            </a:r>
            <a:r>
              <a:rPr lang="ru-RU" b="1" dirty="0" smtClean="0"/>
              <a:t>. </a:t>
            </a:r>
            <a:br>
              <a:rPr lang="ru-RU" b="1" dirty="0" smtClean="0"/>
            </a:br>
            <a:r>
              <a:rPr lang="ru-RU" b="1" dirty="0" err="1" smtClean="0"/>
              <a:t>Загальновідомо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основу </a:t>
            </a:r>
            <a:r>
              <a:rPr lang="ru-RU" b="1" dirty="0" err="1" smtClean="0"/>
              <a:t>бразильська</a:t>
            </a:r>
            <a:r>
              <a:rPr lang="ru-RU" b="1" dirty="0" smtClean="0"/>
              <a:t> </a:t>
            </a:r>
            <a:r>
              <a:rPr lang="ru-RU" b="1" dirty="0" err="1" smtClean="0"/>
              <a:t>кухні</a:t>
            </a:r>
            <a:r>
              <a:rPr lang="ru-RU" b="1" dirty="0" smtClean="0"/>
              <a:t> </a:t>
            </a:r>
            <a:r>
              <a:rPr lang="ru-RU" b="1" dirty="0" err="1" smtClean="0"/>
              <a:t>складають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компоненти</a:t>
            </a:r>
            <a:r>
              <a:rPr lang="ru-RU" b="1" dirty="0" smtClean="0"/>
              <a:t> як: рис (</a:t>
            </a:r>
            <a:r>
              <a:rPr lang="en-US" b="1" dirty="0" err="1" smtClean="0"/>
              <a:t>arroz</a:t>
            </a:r>
            <a:r>
              <a:rPr lang="en-US" b="1" dirty="0" smtClean="0"/>
              <a:t>), </a:t>
            </a:r>
            <a:r>
              <a:rPr lang="ru-RU" b="1" dirty="0" err="1" smtClean="0"/>
              <a:t>квасоля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боби</a:t>
            </a:r>
            <a:r>
              <a:rPr lang="ru-RU" b="1" dirty="0" smtClean="0"/>
              <a:t> (</a:t>
            </a:r>
            <a:r>
              <a:rPr lang="en-US" b="1" dirty="0" err="1" smtClean="0"/>
              <a:t>feijao</a:t>
            </a:r>
            <a:r>
              <a:rPr lang="en-US" b="1" dirty="0" smtClean="0"/>
              <a:t>) </a:t>
            </a:r>
            <a:r>
              <a:rPr lang="ru-RU" b="1" dirty="0" smtClean="0"/>
              <a:t>та </a:t>
            </a:r>
            <a:r>
              <a:rPr lang="ru-RU" b="1" dirty="0" err="1" smtClean="0"/>
              <a:t>маніок</a:t>
            </a:r>
            <a:r>
              <a:rPr lang="ru-RU" b="1" dirty="0" smtClean="0"/>
              <a:t> (</a:t>
            </a:r>
            <a:r>
              <a:rPr lang="en-US" b="1" dirty="0" err="1" smtClean="0"/>
              <a:t>farofa</a:t>
            </a:r>
            <a:r>
              <a:rPr lang="en-US" b="1" dirty="0" smtClean="0"/>
              <a:t>).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далеко не все. У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кулінарних</a:t>
            </a:r>
            <a:r>
              <a:rPr lang="ru-RU" b="1" dirty="0" smtClean="0"/>
              <a:t> областей". </a:t>
            </a:r>
            <a:r>
              <a:rPr lang="ru-RU" b="1" dirty="0" err="1" smtClean="0"/>
              <a:t>скрізь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люблять</a:t>
            </a:r>
            <a:r>
              <a:rPr lang="ru-RU" b="1" dirty="0" smtClean="0"/>
              <a:t> </a:t>
            </a:r>
            <a:r>
              <a:rPr lang="ru-RU" b="1" dirty="0" err="1" smtClean="0"/>
              <a:t>м'ясо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err="1" smtClean="0"/>
              <a:t>Кожен</a:t>
            </a:r>
            <a:r>
              <a:rPr lang="ru-RU" b="1" dirty="0" smtClean="0"/>
              <a:t> район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, в </a:t>
            </a:r>
            <a:r>
              <a:rPr lang="ru-RU" b="1" dirty="0" err="1" smtClean="0"/>
              <a:t>залежності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переважаючого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ньому</a:t>
            </a:r>
            <a:r>
              <a:rPr lang="ru-RU" b="1" dirty="0" smtClean="0"/>
              <a:t> культурного </a:t>
            </a:r>
            <a:r>
              <a:rPr lang="ru-RU" b="1" dirty="0" err="1" smtClean="0"/>
              <a:t>впливу</a:t>
            </a:r>
            <a:r>
              <a:rPr lang="ru-RU" b="1" dirty="0" smtClean="0"/>
              <a:t>,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тип </a:t>
            </a:r>
            <a:r>
              <a:rPr lang="ru-RU" b="1" dirty="0" err="1" smtClean="0"/>
              <a:t>кухні</a:t>
            </a:r>
            <a:r>
              <a:rPr lang="ru-RU" b="1" dirty="0" smtClean="0"/>
              <a:t>. В одних районах </a:t>
            </a:r>
            <a:r>
              <a:rPr lang="ru-RU" b="1" dirty="0" err="1" smtClean="0"/>
              <a:t>переважає</a:t>
            </a:r>
            <a:r>
              <a:rPr lang="ru-RU" b="1" dirty="0" smtClean="0"/>
              <a:t> </a:t>
            </a:r>
            <a:r>
              <a:rPr lang="ru-RU" b="1" dirty="0" err="1" smtClean="0"/>
              <a:t>тубільна</a:t>
            </a:r>
            <a:r>
              <a:rPr lang="ru-RU" b="1" dirty="0" smtClean="0"/>
              <a:t> культура, в </a:t>
            </a:r>
            <a:r>
              <a:rPr lang="ru-RU" b="1" dirty="0" err="1" smtClean="0"/>
              <a:t>інших</a:t>
            </a:r>
            <a:r>
              <a:rPr lang="ru-RU" b="1" dirty="0" smtClean="0"/>
              <a:t> - </a:t>
            </a:r>
            <a:r>
              <a:rPr lang="ru-RU" b="1" dirty="0" err="1" smtClean="0"/>
              <a:t>кулінарні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європейські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традиції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типів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занесені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колонізаторами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іммігрантами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l="5302"/>
          <a:stretch>
            <a:fillRect/>
          </a:stretch>
        </p:blipFill>
        <p:spPr>
          <a:xfrm>
            <a:off x="4788024" y="3429000"/>
            <a:ext cx="435597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624_6.jpg"/>
          <p:cNvPicPr>
            <a:picLocks noChangeAspect="1"/>
          </p:cNvPicPr>
          <p:nvPr/>
        </p:nvPicPr>
        <p:blipFill>
          <a:blip r:embed="rId3" cstate="print"/>
          <a:srcRect l="24926" t="5619" b="5898"/>
          <a:stretch>
            <a:fillRect/>
          </a:stretch>
        </p:blipFill>
        <p:spPr>
          <a:xfrm>
            <a:off x="4788024" y="0"/>
            <a:ext cx="4355976" cy="342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8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err="1" smtClean="0"/>
              <a:t>Фейжоада</a:t>
            </a:r>
            <a:r>
              <a:rPr lang="ru-RU" u="sng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feijoada</a:t>
            </a:r>
            <a:r>
              <a:rPr lang="en-US" dirty="0" smtClean="0"/>
              <a:t>) - </a:t>
            </a:r>
            <a:r>
              <a:rPr lang="ru-RU" dirty="0" err="1" smtClean="0"/>
              <a:t>найхарактерніше</a:t>
            </a:r>
            <a:r>
              <a:rPr lang="ru-RU" dirty="0" smtClean="0"/>
              <a:t> </a:t>
            </a:r>
            <a:r>
              <a:rPr lang="ru-RU" dirty="0" err="1" smtClean="0"/>
              <a:t>бразильське</a:t>
            </a:r>
            <a:r>
              <a:rPr lang="ru-RU" dirty="0" smtClean="0"/>
              <a:t> блюдо. У </a:t>
            </a:r>
            <a:r>
              <a:rPr lang="ru-RU" dirty="0" err="1" smtClean="0"/>
              <a:t>Ріо-де-Жанейро</a:t>
            </a:r>
            <a:r>
              <a:rPr lang="ru-RU" dirty="0" smtClean="0"/>
              <a:t>, де </a:t>
            </a:r>
            <a:r>
              <a:rPr lang="ru-RU" dirty="0" err="1" smtClean="0"/>
              <a:t>воно</a:t>
            </a:r>
            <a:r>
              <a:rPr lang="ru-RU" dirty="0" smtClean="0"/>
              <a:t> особливо популярно, </a:t>
            </a:r>
            <a:r>
              <a:rPr lang="ru-RU" dirty="0" err="1" smtClean="0"/>
              <a:t>фейжоада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квасолі</a:t>
            </a:r>
            <a:r>
              <a:rPr lang="ru-RU" dirty="0" smtClean="0"/>
              <a:t>, сушеного </a:t>
            </a:r>
            <a:r>
              <a:rPr lang="ru-RU" dirty="0" err="1" smtClean="0"/>
              <a:t>м'яса</a:t>
            </a:r>
            <a:r>
              <a:rPr lang="ru-RU" dirty="0" smtClean="0"/>
              <a:t>, </a:t>
            </a:r>
            <a:r>
              <a:rPr lang="ru-RU" dirty="0" err="1" smtClean="0"/>
              <a:t>копченої</a:t>
            </a:r>
            <a:r>
              <a:rPr lang="ru-RU" dirty="0" smtClean="0"/>
              <a:t> </a:t>
            </a:r>
            <a:r>
              <a:rPr lang="ru-RU" dirty="0" err="1" smtClean="0"/>
              <a:t>ковбаси</a:t>
            </a:r>
            <a:r>
              <a:rPr lang="ru-RU" dirty="0" smtClean="0"/>
              <a:t>, </a:t>
            </a:r>
            <a:r>
              <a:rPr lang="ru-RU" dirty="0" err="1" smtClean="0"/>
              <a:t>свинини</a:t>
            </a:r>
            <a:r>
              <a:rPr lang="ru-RU" dirty="0" smtClean="0"/>
              <a:t>, </a:t>
            </a:r>
            <a:r>
              <a:rPr lang="ru-RU" dirty="0" err="1" smtClean="0"/>
              <a:t>часнику</a:t>
            </a:r>
            <a:r>
              <a:rPr lang="ru-RU" dirty="0" smtClean="0"/>
              <a:t>, </a:t>
            </a:r>
            <a:r>
              <a:rPr lang="ru-RU" dirty="0" err="1" smtClean="0"/>
              <a:t>перцю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лаврового листа. </a:t>
            </a:r>
            <a:r>
              <a:rPr lang="ru-RU" dirty="0" err="1" smtClean="0"/>
              <a:t>Це</a:t>
            </a:r>
            <a:r>
              <a:rPr lang="ru-RU" dirty="0" smtClean="0"/>
              <a:t> блюдо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глибокій</a:t>
            </a:r>
            <a:r>
              <a:rPr lang="ru-RU" dirty="0" smtClean="0"/>
              <a:t> </a:t>
            </a:r>
            <a:r>
              <a:rPr lang="ru-RU" dirty="0" err="1" smtClean="0"/>
              <a:t>тарілці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борошном</a:t>
            </a:r>
            <a:r>
              <a:rPr lang="ru-RU" dirty="0" smtClean="0"/>
              <a:t> </a:t>
            </a:r>
            <a:r>
              <a:rPr lang="ru-RU" dirty="0" err="1" smtClean="0"/>
              <a:t>маніоки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за </a:t>
            </a:r>
            <a:r>
              <a:rPr lang="ru-RU" dirty="0" err="1" smtClean="0"/>
              <a:t>бажанням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рисом. До </a:t>
            </a:r>
            <a:r>
              <a:rPr lang="ru-RU" dirty="0" err="1" smtClean="0"/>
              <a:t>фейжоаде</a:t>
            </a:r>
            <a:r>
              <a:rPr lang="ru-RU" dirty="0" smtClean="0"/>
              <a:t> </a:t>
            </a:r>
            <a:r>
              <a:rPr lang="ru-RU" dirty="0" err="1" smtClean="0"/>
              <a:t>подаються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порізані</a:t>
            </a:r>
            <a:r>
              <a:rPr lang="ru-RU" dirty="0" smtClean="0"/>
              <a:t> </a:t>
            </a:r>
            <a:r>
              <a:rPr lang="ru-RU" dirty="0" err="1" smtClean="0"/>
              <a:t>скибочками</a:t>
            </a:r>
            <a:r>
              <a:rPr lang="ru-RU" dirty="0" smtClean="0"/>
              <a:t> </a:t>
            </a:r>
            <a:r>
              <a:rPr lang="ru-RU" dirty="0" err="1" smtClean="0"/>
              <a:t>апельсини</a:t>
            </a:r>
            <a:r>
              <a:rPr lang="ru-RU" dirty="0" smtClean="0"/>
              <a:t>, капуста </a:t>
            </a:r>
            <a:r>
              <a:rPr lang="ru-RU" dirty="0" err="1" smtClean="0"/>
              <a:t>і</a:t>
            </a:r>
            <a:r>
              <a:rPr lang="ru-RU" dirty="0" smtClean="0"/>
              <a:t> соус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ultimatefoodiess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76872"/>
            <a:ext cx="6315631" cy="458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 с бобами.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is-s-krasnjmi-bobami_1287513471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584"/>
          <a:stretch>
            <a:fillRect/>
          </a:stretch>
        </p:blipFill>
        <p:spPr>
          <a:xfrm>
            <a:off x="0" y="1052736"/>
            <a:ext cx="9144000" cy="4664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269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Фарофа</a:t>
            </a:r>
            <a:r>
              <a:rPr lang="ru-RU" sz="2800" dirty="0" smtClean="0"/>
              <a:t> — жареная мука маниоки.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BS-Maresiaа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160907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u="sng" dirty="0" err="1" smtClean="0"/>
              <a:t>Бакальяу</a:t>
            </a:r>
            <a:r>
              <a:rPr lang="ru-RU" sz="3100" dirty="0" smtClean="0"/>
              <a:t> — блюда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сушеної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риби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5118079_1286719285_ad338325ac81liveinternet_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711884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err="1" smtClean="0"/>
              <a:t>Такако</a:t>
            </a:r>
            <a:r>
              <a:rPr lang="ru-RU" sz="2800" dirty="0" smtClean="0"/>
              <a:t> -</a:t>
            </a:r>
            <a:r>
              <a:rPr lang="ru-RU" sz="2800" dirty="0" err="1" smtClean="0"/>
              <a:t>густий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жовтий</a:t>
            </a:r>
            <a:r>
              <a:rPr lang="ru-RU" sz="2800" dirty="0" smtClean="0"/>
              <a:t> суп </a:t>
            </a:r>
            <a:r>
              <a:rPr lang="ru-RU" sz="2800" dirty="0" err="1" smtClean="0"/>
              <a:t>з</a:t>
            </a:r>
            <a:r>
              <a:rPr lang="ru-RU" sz="2800" dirty="0" smtClean="0"/>
              <a:t> сухими креветками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часником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xolodnyj-sup-s-krevetkami-i-plodami-avokado_81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5328592" cy="537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64488" cy="141277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Сарапетеу</a:t>
            </a:r>
            <a:r>
              <a:rPr lang="ru-RU" dirty="0" smtClean="0"/>
              <a:t> (</a:t>
            </a:r>
            <a:r>
              <a:rPr lang="en-US" dirty="0" err="1" smtClean="0"/>
              <a:t>Sarapateu</a:t>
            </a:r>
            <a:r>
              <a:rPr lang="en-US" dirty="0" smtClean="0"/>
              <a:t>) - </a:t>
            </a:r>
            <a:r>
              <a:rPr lang="ru-RU" dirty="0" smtClean="0"/>
              <a:t>свиняча </a:t>
            </a:r>
            <a:r>
              <a:rPr lang="ru-RU" dirty="0" err="1" smtClean="0"/>
              <a:t>печінка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свіжою</a:t>
            </a:r>
            <a:r>
              <a:rPr lang="ru-RU" dirty="0" smtClean="0"/>
              <a:t> </a:t>
            </a:r>
            <a:r>
              <a:rPr lang="ru-RU" dirty="0" err="1" smtClean="0"/>
              <a:t>кров'ю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до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додаються</a:t>
            </a:r>
            <a:r>
              <a:rPr lang="ru-RU" dirty="0" smtClean="0"/>
              <a:t> </a:t>
            </a:r>
            <a:r>
              <a:rPr lang="ru-RU" dirty="0" err="1" smtClean="0"/>
              <a:t>помідори</a:t>
            </a:r>
            <a:r>
              <a:rPr lang="ru-RU" dirty="0" smtClean="0"/>
              <a:t>, </a:t>
            </a:r>
            <a:r>
              <a:rPr lang="ru-RU" dirty="0" err="1" smtClean="0"/>
              <a:t>перець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цибулю.</a:t>
            </a:r>
            <a:endParaRPr lang="ru-RU" dirty="0"/>
          </a:p>
        </p:txBody>
      </p:sp>
      <p:pic>
        <p:nvPicPr>
          <p:cNvPr id="4" name="Рисунок 3" descr="Feijo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08100"/>
            <a:ext cx="76200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678445_1299626885_spectacular_carnival_in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50810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8640"/>
            <a:ext cx="2808312" cy="263691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Квінтесенцією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традиції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свят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Карнавал,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триває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тижня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привертає</a:t>
            </a:r>
            <a:r>
              <a:rPr lang="ru-RU" b="1" dirty="0" smtClean="0"/>
              <a:t> в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роки все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endParaRPr lang="ru-RU" b="1" dirty="0"/>
          </a:p>
        </p:txBody>
      </p:sp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3" cstate="print"/>
          <a:srcRect l="20146" r="8204"/>
          <a:stretch>
            <a:fillRect/>
          </a:stretch>
        </p:blipFill>
        <p:spPr>
          <a:xfrm>
            <a:off x="0" y="0"/>
            <a:ext cx="3635896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carnival_in_rio_26.jpg"/>
          <p:cNvPicPr>
            <a:picLocks noChangeAspect="1"/>
          </p:cNvPicPr>
          <p:nvPr/>
        </p:nvPicPr>
        <p:blipFill>
          <a:blip r:embed="rId4" cstate="print"/>
          <a:srcRect l="7071" r="9501"/>
          <a:stretch>
            <a:fillRect/>
          </a:stretch>
        </p:blipFill>
        <p:spPr>
          <a:xfrm>
            <a:off x="6066080" y="0"/>
            <a:ext cx="3077920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236693555_1236689167_rio_carnival12.jpg"/>
          <p:cNvPicPr>
            <a:picLocks noChangeAspect="1"/>
          </p:cNvPicPr>
          <p:nvPr/>
        </p:nvPicPr>
        <p:blipFill>
          <a:blip r:embed="rId5" cstate="print"/>
          <a:srcRect l="21020" r="23540"/>
          <a:stretch>
            <a:fillRect/>
          </a:stretch>
        </p:blipFill>
        <p:spPr>
          <a:xfrm>
            <a:off x="179512" y="3048000"/>
            <a:ext cx="3168352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60692625_karnaval-v-brazili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4067944" cy="278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0"/>
            <a:ext cx="5364088" cy="685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ru-RU" sz="2000" b="1" dirty="0" err="1" smtClean="0"/>
              <a:t>Щороку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кінці</a:t>
            </a:r>
            <a:r>
              <a:rPr lang="ru-RU" sz="2000" b="1" dirty="0" smtClean="0"/>
              <a:t> лютого, перед початком Великого посту, вся </a:t>
            </a:r>
            <a:r>
              <a:rPr lang="ru-RU" sz="2000" b="1" dirty="0" err="1" smtClean="0"/>
              <a:t>Бразилія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занурюється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самий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галасливий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яскравий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веселе</a:t>
            </a:r>
            <a:r>
              <a:rPr lang="ru-RU" sz="2000" b="1" dirty="0" smtClean="0"/>
              <a:t> свято,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грандіозне</a:t>
            </a:r>
            <a:r>
              <a:rPr lang="ru-RU" sz="2000" b="1" dirty="0" smtClean="0"/>
              <a:t> шоу на </a:t>
            </a:r>
            <a:r>
              <a:rPr lang="ru-RU" sz="2000" b="1" dirty="0" err="1" smtClean="0"/>
              <a:t>планеті</a:t>
            </a:r>
            <a:r>
              <a:rPr lang="ru-RU" sz="2000" b="1" dirty="0" smtClean="0"/>
              <a:t> - Карнавал.</a:t>
            </a:r>
            <a:br>
              <a:rPr lang="ru-RU" sz="2000" b="1" dirty="0" smtClean="0"/>
            </a:br>
            <a:r>
              <a:rPr lang="ru-RU" sz="2000" b="1" dirty="0" smtClean="0"/>
              <a:t>Свято </a:t>
            </a:r>
            <a:r>
              <a:rPr lang="ru-RU" sz="2000" b="1" dirty="0" err="1" smtClean="0"/>
              <a:t>починається</a:t>
            </a:r>
            <a:r>
              <a:rPr lang="ru-RU" sz="2000" b="1" dirty="0" smtClean="0"/>
              <a:t> далеко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Ріо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містечку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Олинде</a:t>
            </a:r>
            <a:r>
              <a:rPr lang="ru-RU" sz="2000" b="1" dirty="0" smtClean="0"/>
              <a:t>, де проходить парад </a:t>
            </a:r>
            <a:r>
              <a:rPr lang="ru-RU" sz="2000" b="1" dirty="0" err="1" smtClean="0"/>
              <a:t>найстарішою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танцювальної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незайманих</a:t>
            </a:r>
            <a:r>
              <a:rPr lang="ru-RU" sz="2000" b="1" dirty="0" smtClean="0"/>
              <a:t>".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250 </a:t>
            </a:r>
            <a:r>
              <a:rPr lang="ru-RU" sz="2000" b="1" dirty="0" err="1" smtClean="0"/>
              <a:t>чоловіків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одягнених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жіноче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плаття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безупинно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йде</a:t>
            </a:r>
            <a:r>
              <a:rPr lang="ru-RU" sz="2000" b="1" dirty="0" smtClean="0"/>
              <a:t> 10 годин. І все ж </a:t>
            </a:r>
            <a:r>
              <a:rPr lang="ru-RU" sz="2000" b="1" dirty="0" err="1" smtClean="0"/>
              <a:t>головна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подія</a:t>
            </a:r>
            <a:r>
              <a:rPr lang="ru-RU" sz="2000" b="1" dirty="0" smtClean="0"/>
              <a:t> карнавалу - парад </a:t>
            </a:r>
            <a:r>
              <a:rPr lang="ru-RU" sz="2000" b="1" dirty="0" err="1" smtClean="0"/>
              <a:t>шкіл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самби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Ріо-де-Жанейро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Сьогодні</a:t>
            </a:r>
            <a:r>
              <a:rPr lang="ru-RU" sz="2000" b="1" dirty="0" smtClean="0"/>
              <a:t> карнавал в </a:t>
            </a:r>
            <a:r>
              <a:rPr lang="ru-RU" sz="2000" b="1" dirty="0" err="1" smtClean="0"/>
              <a:t>Ріо-де-Жанейро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найбільший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найвідоміший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самим </a:t>
            </a:r>
            <a:r>
              <a:rPr lang="ru-RU" sz="2000" b="1" dirty="0" err="1" smtClean="0"/>
              <a:t>мальовничим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парад </a:t>
            </a:r>
            <a:r>
              <a:rPr lang="ru-RU" sz="2000" b="1" dirty="0" err="1" smtClean="0"/>
              <a:t>учасників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самби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карнавалах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змагаються</a:t>
            </a:r>
            <a:r>
              <a:rPr lang="ru-RU" sz="2000" b="1" dirty="0" smtClean="0"/>
              <a:t> 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одним,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оцінюється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жюри.Костюмы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відображати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епоху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відповідати</a:t>
            </a:r>
            <a:r>
              <a:rPr lang="ru-RU" sz="2000" b="1" dirty="0" smtClean="0"/>
              <a:t> сюжету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i="1" dirty="0" err="1" smtClean="0"/>
              <a:t>Бразильський</a:t>
            </a:r>
            <a:r>
              <a:rPr lang="ru-RU" sz="2000" b="1" i="1" dirty="0" smtClean="0"/>
              <a:t> карнавал -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шоу, </a:t>
            </a:r>
            <a:r>
              <a:rPr lang="ru-RU" sz="2000" b="1" i="1" dirty="0" err="1" smtClean="0"/>
              <a:t>якому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немає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рівних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5" name="Рисунок 4" descr="_41385902_fruits_afp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435597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c2be9d1d4d05ce7da3d62792877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latin typeface="Gabriola" pitchFamily="82" charset="0"/>
              </a:rPr>
              <a:t>Загальні відомості: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712968" cy="439248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Столиця: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/>
              <a:t>Бразилиа</a:t>
            </a:r>
            <a:endParaRPr lang="uk-UA" b="1" u="sng" dirty="0" smtClean="0"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Офіційна назва:</a:t>
            </a:r>
            <a:r>
              <a:rPr lang="pt-PT" i="1" dirty="0" smtClean="0"/>
              <a:t> </a:t>
            </a:r>
            <a:r>
              <a:rPr lang="pt-PT" b="1" i="1" dirty="0" smtClean="0"/>
              <a:t>República Federativa do Brasil</a:t>
            </a:r>
            <a:r>
              <a:rPr lang="uk-UA" b="1" i="1" dirty="0" smtClean="0"/>
              <a:t>(Федеративна республіка Бразилія)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Площа:</a:t>
            </a:r>
            <a:r>
              <a:rPr lang="ru-RU" dirty="0" smtClean="0"/>
              <a:t>  </a:t>
            </a:r>
            <a:r>
              <a:rPr lang="ru-RU" b="1" dirty="0" smtClean="0"/>
              <a:t>8 514 877 км²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Населення:</a:t>
            </a:r>
            <a:r>
              <a:rPr lang="ru-RU" b="1" dirty="0" smtClean="0"/>
              <a:t> 189 987 291 </a:t>
            </a:r>
            <a:r>
              <a:rPr lang="ru-RU" b="1" dirty="0" err="1" smtClean="0"/>
              <a:t>осіб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Форма правління:</a:t>
            </a:r>
            <a:r>
              <a:rPr lang="ru-RU" b="1" dirty="0" smtClean="0"/>
              <a:t> </a:t>
            </a:r>
            <a:r>
              <a:rPr lang="ru-RU" b="1" dirty="0" err="1" smtClean="0"/>
              <a:t>Федеративна</a:t>
            </a:r>
            <a:r>
              <a:rPr lang="ru-RU" b="1" dirty="0" smtClean="0"/>
              <a:t> республика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Глава держави: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u="sng" dirty="0" err="1" smtClean="0"/>
              <a:t>Президент</a:t>
            </a:r>
            <a:r>
              <a:rPr lang="ru-RU" b="1" i="1" dirty="0" err="1" smtClean="0"/>
              <a:t>-Дилма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Русеф</a:t>
            </a:r>
            <a:endParaRPr lang="uk-UA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Вищий законодавчий орган:</a:t>
            </a:r>
            <a:r>
              <a:rPr lang="ru-RU" b="1" dirty="0" smtClean="0"/>
              <a:t> Двухпалатный Национальный конгресс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Адміністративний поділ: </a:t>
            </a:r>
            <a:r>
              <a:rPr lang="uk-UA" b="1" dirty="0" smtClean="0"/>
              <a:t>26 штатів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Державна мова:</a:t>
            </a:r>
            <a:r>
              <a:rPr lang="uk-UA" b="1" dirty="0" smtClean="0">
                <a:latin typeface="+mj-lt"/>
              </a:rPr>
              <a:t>Португальська 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Релігія:</a:t>
            </a:r>
            <a:r>
              <a:rPr lang="ru-RU" dirty="0" smtClean="0"/>
              <a:t> </a:t>
            </a:r>
            <a:r>
              <a:rPr lang="ru-RU" b="1" dirty="0" smtClean="0"/>
              <a:t>Католицизм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Етнічний склад:</a:t>
            </a:r>
            <a:r>
              <a:rPr lang="ru-RU" dirty="0" smtClean="0"/>
              <a:t>  </a:t>
            </a:r>
            <a:r>
              <a:rPr lang="ru-RU" b="1" dirty="0" err="1" smtClean="0"/>
              <a:t>білі</a:t>
            </a:r>
            <a:r>
              <a:rPr lang="ru-RU" b="1" dirty="0" smtClean="0"/>
              <a:t> - 48,43 %</a:t>
            </a:r>
            <a:r>
              <a:rPr lang="uk-UA" b="1" dirty="0" smtClean="0"/>
              <a:t>,змішана </a:t>
            </a:r>
            <a:r>
              <a:rPr lang="uk-UA" b="1" dirty="0" err="1" smtClean="0"/>
              <a:t>раса-</a:t>
            </a:r>
            <a:r>
              <a:rPr lang="ru-RU" b="1" dirty="0" smtClean="0"/>
              <a:t> 43,80 %, </a:t>
            </a:r>
            <a:r>
              <a:rPr lang="ru-RU" b="1" dirty="0" err="1" smtClean="0"/>
              <a:t>афроамериканці</a:t>
            </a:r>
            <a:r>
              <a:rPr lang="ru-RU" b="1" dirty="0" smtClean="0"/>
              <a:t>- 6,84 % , </a:t>
            </a:r>
            <a:r>
              <a:rPr lang="ru-RU" b="1" dirty="0" err="1" smtClean="0"/>
              <a:t>азіати</a:t>
            </a:r>
            <a:r>
              <a:rPr lang="ru-RU" b="1" dirty="0" smtClean="0"/>
              <a:t>-  0,58 %,</a:t>
            </a:r>
            <a:r>
              <a:rPr lang="ru-RU" b="1" dirty="0" err="1" smtClean="0"/>
              <a:t>індійці</a:t>
            </a:r>
            <a:r>
              <a:rPr lang="ru-RU" b="1" dirty="0" smtClean="0"/>
              <a:t> </a:t>
            </a:r>
            <a:r>
              <a:rPr lang="ru-RU" b="1" dirty="0" err="1" smtClean="0"/>
              <a:t>корінного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- 0,28 %</a:t>
            </a:r>
            <a:endParaRPr lang="uk-UA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Валюта:</a:t>
            </a:r>
            <a:r>
              <a:rPr lang="uk-UA" b="1" dirty="0" smtClean="0">
                <a:latin typeface="Comic Sans MS" pitchFamily="66" charset="0"/>
              </a:rPr>
              <a:t> Реал</a:t>
            </a:r>
            <a:endParaRPr lang="ru-RU" dirty="0"/>
          </a:p>
        </p:txBody>
      </p:sp>
      <p:pic>
        <p:nvPicPr>
          <p:cNvPr id="5" name="Рисунок 4" descr="real-money_2585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013176"/>
            <a:ext cx="3528392" cy="16345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8048749_carnival_rio_brazil_2010_52.jpg"/>
          <p:cNvPicPr>
            <a:picLocks noChangeAspect="1"/>
          </p:cNvPicPr>
          <p:nvPr/>
        </p:nvPicPr>
        <p:blipFill>
          <a:blip r:embed="rId2" cstate="print"/>
          <a:srcRect l="3677" r="1928"/>
          <a:stretch>
            <a:fillRect/>
          </a:stretch>
        </p:blipFill>
        <p:spPr>
          <a:xfrm>
            <a:off x="0" y="404664"/>
            <a:ext cx="4930247" cy="551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1497b46a47b6a163b00baa5410efb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83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8aa66d559.jpg"/>
          <p:cNvPicPr>
            <a:picLocks noChangeAspect="1"/>
          </p:cNvPicPr>
          <p:nvPr/>
        </p:nvPicPr>
        <p:blipFill>
          <a:blip r:embed="rId2" cstate="print"/>
          <a:srcRect l="11886" r="24391"/>
          <a:stretch>
            <a:fillRect/>
          </a:stretch>
        </p:blipFill>
        <p:spPr>
          <a:xfrm>
            <a:off x="0" y="3421721"/>
            <a:ext cx="3419872" cy="343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61001842_carnival_in_rio_45.jpg"/>
          <p:cNvPicPr>
            <a:picLocks noChangeAspect="1"/>
          </p:cNvPicPr>
          <p:nvPr/>
        </p:nvPicPr>
        <p:blipFill>
          <a:blip r:embed="rId3" cstate="print"/>
          <a:srcRect l="25534"/>
          <a:stretch>
            <a:fillRect/>
          </a:stretch>
        </p:blipFill>
        <p:spPr>
          <a:xfrm>
            <a:off x="5364088" y="0"/>
            <a:ext cx="3779912" cy="33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55202" cy="3356992"/>
          </a:xfrm>
        </p:spPr>
      </p:pic>
      <p:pic>
        <p:nvPicPr>
          <p:cNvPr id="5" name="Рисунок 4" descr="1299777346_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360" y="3377275"/>
            <a:ext cx="5760640" cy="34807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847c81e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Цікаві факти: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1">
              <a:alpha val="48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40-метрова статуя Христа Спасителя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семи чудес </a:t>
            </a:r>
            <a:r>
              <a:rPr lang="ru-RU" dirty="0" err="1" smtClean="0"/>
              <a:t>сучасності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символом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Збірна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- </a:t>
            </a:r>
            <a:r>
              <a:rPr lang="ru-RU" dirty="0" err="1" smtClean="0"/>
              <a:t>єдина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команда </a:t>
            </a:r>
            <a:r>
              <a:rPr lang="ru-RU" dirty="0" err="1" smtClean="0"/>
              <a:t>з</a:t>
            </a:r>
            <a:r>
              <a:rPr lang="ru-RU" dirty="0" smtClean="0"/>
              <a:t> футболу, яка </a:t>
            </a:r>
            <a:r>
              <a:rPr lang="ru-RU" dirty="0" err="1" smtClean="0"/>
              <a:t>вигравала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5 </a:t>
            </a:r>
            <a:r>
              <a:rPr lang="ru-RU" dirty="0" err="1" smtClean="0"/>
              <a:t>разів</a:t>
            </a:r>
            <a:r>
              <a:rPr lang="ru-RU" dirty="0" smtClean="0"/>
              <a:t> саму </a:t>
            </a:r>
            <a:r>
              <a:rPr lang="ru-RU" dirty="0" err="1" smtClean="0"/>
              <a:t>престижну</a:t>
            </a:r>
            <a:r>
              <a:rPr lang="ru-RU" dirty="0" smtClean="0"/>
              <a:t> </a:t>
            </a:r>
            <a:r>
              <a:rPr lang="ru-RU" dirty="0" err="1" smtClean="0"/>
              <a:t>футбольну</a:t>
            </a:r>
            <a:r>
              <a:rPr lang="ru-RU" dirty="0" smtClean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 «Кубок </a:t>
            </a:r>
            <a:r>
              <a:rPr lang="ru-RU" dirty="0" err="1" smtClean="0"/>
              <a:t>світу</a:t>
            </a:r>
            <a:r>
              <a:rPr lang="ru-RU" dirty="0" smtClean="0"/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смачний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в </a:t>
            </a:r>
            <a:r>
              <a:rPr lang="ru-RU" dirty="0" err="1" smtClean="0"/>
              <a:t>Бразилії</a:t>
            </a:r>
            <a:r>
              <a:rPr lang="ru-RU" dirty="0" smtClean="0"/>
              <a:t>. Дивно,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найулюбленішим</a:t>
            </a:r>
            <a:r>
              <a:rPr lang="ru-RU" dirty="0" smtClean="0"/>
              <a:t> </a:t>
            </a:r>
            <a:r>
              <a:rPr lang="ru-RU" dirty="0" err="1" smtClean="0"/>
              <a:t>напоєм</a:t>
            </a:r>
            <a:r>
              <a:rPr lang="ru-RU" dirty="0" smtClean="0"/>
              <a:t> </a:t>
            </a:r>
            <a:r>
              <a:rPr lang="ru-RU" dirty="0" err="1" smtClean="0"/>
              <a:t>бразильців</a:t>
            </a:r>
            <a:r>
              <a:rPr lang="ru-RU" dirty="0" smtClean="0"/>
              <a:t> на </a:t>
            </a:r>
            <a:r>
              <a:rPr lang="ru-RU" dirty="0" err="1" smtClean="0"/>
              <a:t>протязі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не </a:t>
            </a:r>
            <a:r>
              <a:rPr lang="ru-RU" dirty="0" err="1" smtClean="0"/>
              <a:t>кава</a:t>
            </a:r>
            <a:r>
              <a:rPr lang="ru-RU" dirty="0" smtClean="0"/>
              <a:t>, а какао!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Характерною </a:t>
            </a:r>
            <a:r>
              <a:rPr lang="ru-RU" dirty="0" err="1" smtClean="0"/>
              <a:t>особливістю</a:t>
            </a:r>
            <a:r>
              <a:rPr lang="ru-RU" dirty="0" smtClean="0"/>
              <a:t> народу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бути першими,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перемагати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секрет,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транссексуалів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це</a:t>
            </a:r>
            <a:r>
              <a:rPr lang="ru-RU" dirty="0" smtClean="0"/>
              <a:t> стало великою проблемою, </a:t>
            </a:r>
            <a:r>
              <a:rPr lang="ru-RU" dirty="0" err="1" smtClean="0"/>
              <a:t>вирішувати</a:t>
            </a:r>
            <a:r>
              <a:rPr lang="ru-RU" dirty="0" smtClean="0"/>
              <a:t> яку </a:t>
            </a:r>
            <a:r>
              <a:rPr lang="ru-RU" dirty="0" err="1" smtClean="0"/>
              <a:t>довелося</a:t>
            </a:r>
            <a:r>
              <a:rPr lang="ru-RU" dirty="0" smtClean="0"/>
              <a:t> уряду. Таким чином,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туалети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написом</a:t>
            </a:r>
            <a:r>
              <a:rPr lang="ru-RU" dirty="0" smtClean="0"/>
              <a:t> "Т" на </a:t>
            </a:r>
            <a:r>
              <a:rPr lang="ru-RU" dirty="0" err="1" smtClean="0"/>
              <a:t>двері</a:t>
            </a:r>
            <a:r>
              <a:rPr lang="ru-RU" dirty="0" smtClean="0"/>
              <a:t>. У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туалети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стояти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звичайними</a:t>
            </a:r>
            <a:r>
              <a:rPr lang="ru-RU" dirty="0" smtClean="0"/>
              <a:t> "Ж" для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"М" для </a:t>
            </a:r>
            <a:r>
              <a:rPr lang="ru-RU" dirty="0" err="1" smtClean="0"/>
              <a:t>чоловіків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другому </a:t>
            </a:r>
            <a:r>
              <a:rPr lang="ru-RU" dirty="0" err="1" smtClean="0"/>
              <a:t>місці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, </a:t>
            </a:r>
            <a:r>
              <a:rPr lang="ru-RU" dirty="0" err="1" smtClean="0"/>
              <a:t>поступаючись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США. Тут </a:t>
            </a:r>
            <a:r>
              <a:rPr lang="ru-RU" dirty="0" err="1" smtClean="0"/>
              <a:t>налічується</a:t>
            </a:r>
            <a:r>
              <a:rPr lang="ru-RU" dirty="0" smtClean="0"/>
              <a:t> 4000 </a:t>
            </a:r>
            <a:r>
              <a:rPr lang="ru-RU" dirty="0" err="1" smtClean="0"/>
              <a:t>аеропортів</a:t>
            </a:r>
            <a:r>
              <a:rPr lang="ru-RU" dirty="0" smtClean="0"/>
              <a:t>, у той час як у США </a:t>
            </a:r>
            <a:r>
              <a:rPr lang="ru-RU" dirty="0" err="1" smtClean="0"/>
              <a:t>їх</a:t>
            </a:r>
            <a:r>
              <a:rPr lang="ru-RU" dirty="0" smtClean="0"/>
              <a:t> 15 095!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названа на честь дерева </a:t>
            </a:r>
            <a:r>
              <a:rPr lang="ru-RU" dirty="0" err="1" smtClean="0"/>
              <a:t>Pau</a:t>
            </a:r>
            <a:r>
              <a:rPr lang="ru-RU" dirty="0" smtClean="0"/>
              <a:t> </a:t>
            </a:r>
            <a:r>
              <a:rPr lang="ru-RU" dirty="0" err="1" smtClean="0"/>
              <a:t>Brasil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як </a:t>
            </a:r>
            <a:r>
              <a:rPr lang="ru-RU" dirty="0" err="1" smtClean="0"/>
              <a:t>цезальпіно</a:t>
            </a:r>
            <a:r>
              <a:rPr lang="ru-RU" dirty="0" smtClean="0"/>
              <a:t>.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як </a:t>
            </a:r>
            <a:r>
              <a:rPr lang="ru-RU" dirty="0" err="1" smtClean="0"/>
              <a:t>Терра-де-Санта-Крус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«Земля Святого </a:t>
            </a:r>
            <a:r>
              <a:rPr lang="ru-RU" dirty="0" err="1" smtClean="0"/>
              <a:t>Хреста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f847c81e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/>
              <a:t>Література: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6093296"/>
          </a:xfrm>
          <a:solidFill>
            <a:schemeClr val="bg1">
              <a:alpha val="43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3"/>
              </a:rPr>
              <a:t>http://takearest.ru/brazil-resorts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http://moikompas.ru/compas/brazil_karnaval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http://www.sambasqueen.ru/carnival/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http://ru.wikipedia.org/wiki/%C1%F0%E0%E7%E8%EB%FC%F1%EA%E0%FF_%EA%F3%F5%ED%FF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http://www.povarenok.ru/recipes/kitchen/109/</a:t>
            </a:r>
            <a:endParaRPr lang="uk-UA" dirty="0" smtClean="0"/>
          </a:p>
          <a:p>
            <a:r>
              <a:rPr lang="en-US" dirty="0" smtClean="0">
                <a:hlinkClick r:id="rId8"/>
              </a:rPr>
              <a:t>http://www.gotovim.ru/national/brazil/</a:t>
            </a:r>
            <a:endParaRPr lang="uk-UA" dirty="0" smtClean="0"/>
          </a:p>
          <a:p>
            <a:r>
              <a:rPr lang="en-US" dirty="0" smtClean="0">
                <a:hlinkClick r:id="rId9"/>
              </a:rPr>
              <a:t>http://www.torcida.com.ru/</a:t>
            </a:r>
            <a:endParaRPr lang="uk-UA" dirty="0" smtClean="0"/>
          </a:p>
          <a:p>
            <a:r>
              <a:rPr lang="en-US" dirty="0" smtClean="0">
                <a:hlinkClick r:id="rId10"/>
              </a:rPr>
              <a:t>http://www.migration.ru/kakuehat/view/tradicii-brazilii.html</a:t>
            </a:r>
            <a:endParaRPr lang="uk-UA" dirty="0" smtClean="0"/>
          </a:p>
          <a:p>
            <a:r>
              <a:rPr lang="en-US" dirty="0" smtClean="0">
                <a:hlinkClick r:id="rId11"/>
              </a:rPr>
              <a:t>http://brazilya.ru/brazilskie-serialy/</a:t>
            </a:r>
            <a:endParaRPr lang="uk-UA" dirty="0" smtClean="0"/>
          </a:p>
          <a:p>
            <a:r>
              <a:rPr lang="en-US" dirty="0" smtClean="0">
                <a:hlinkClick r:id="rId12"/>
              </a:rPr>
              <a:t>http://tonkosti.ru</a:t>
            </a:r>
            <a:endParaRPr lang="uk-UA" dirty="0" smtClean="0"/>
          </a:p>
          <a:p>
            <a:r>
              <a:rPr lang="en-US" dirty="0" smtClean="0">
                <a:hlinkClick r:id="rId13"/>
              </a:rPr>
              <a:t>http://www.country.alltravels.com.ua/ru/brazil</a:t>
            </a:r>
            <a:endParaRPr lang="uk-UA" dirty="0" smtClean="0"/>
          </a:p>
          <a:p>
            <a:r>
              <a:rPr lang="en-US" dirty="0" smtClean="0">
                <a:hlinkClick r:id="rId14"/>
              </a:rPr>
              <a:t>http://brazilya.ru/category/kultura-i-iskusstvo/</a:t>
            </a:r>
            <a:endParaRPr lang="uk-UA" dirty="0" smtClean="0"/>
          </a:p>
          <a:p>
            <a:r>
              <a:rPr lang="en-US" dirty="0" smtClean="0">
                <a:hlinkClick r:id="rId15"/>
              </a:rPr>
              <a:t>http://www.bestreferat.ru/referat-222096.html</a:t>
            </a:r>
            <a:endParaRPr lang="uk-UA" dirty="0" smtClean="0"/>
          </a:p>
          <a:p>
            <a:r>
              <a:rPr lang="en-US" dirty="0" smtClean="0">
                <a:hlinkClick r:id="rId16"/>
              </a:rPr>
              <a:t>http://www.osvita-plaza.in.ua/publ/vneshneehkonomicheskie_svjazi_brazilii/427-1-0-41142</a:t>
            </a:r>
            <a:endParaRPr lang="uk-UA" dirty="0" smtClean="0"/>
          </a:p>
          <a:p>
            <a:r>
              <a:rPr lang="en-US" dirty="0" smtClean="0">
                <a:hlinkClick r:id="rId17"/>
              </a:rPr>
              <a:t>http://www.coolreferat.com/</a:t>
            </a:r>
            <a:r>
              <a:rPr lang="uk-UA" dirty="0" err="1" smtClean="0">
                <a:hlinkClick r:id="rId17"/>
              </a:rPr>
              <a:t>Внешнеэкономические_связи_Бразилии</a:t>
            </a:r>
            <a:endParaRPr lang="uk-UA" dirty="0" smtClean="0"/>
          </a:p>
          <a:p>
            <a:r>
              <a:rPr lang="en-US" dirty="0" smtClean="0">
                <a:hlinkClick r:id="rId18"/>
              </a:rPr>
              <a:t>http://www.e-ng.ru/geografiya/selskoe_xozyajstvo_brazilii.html</a:t>
            </a:r>
            <a:endParaRPr lang="uk-UA" dirty="0" smtClean="0"/>
          </a:p>
          <a:p>
            <a:r>
              <a:rPr lang="en-US" dirty="0" smtClean="0"/>
              <a:t>http://takearest.ru/brazil-resorts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731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80928"/>
            <a:ext cx="5976664" cy="1143000"/>
          </a:xfr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58" r="5891"/>
          <a:stretch>
            <a:fillRect/>
          </a:stretch>
        </p:blipFill>
        <p:spPr>
          <a:xfrm>
            <a:off x="0" y="0"/>
            <a:ext cx="543609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508504" y="44624"/>
            <a:ext cx="3600000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Бразилія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простягнулася</a:t>
            </a:r>
            <a:r>
              <a:rPr lang="ru-RU" sz="2000" dirty="0" smtClean="0"/>
              <a:t> на 4000 км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заходу на </a:t>
            </a:r>
            <a:r>
              <a:rPr lang="ru-RU" sz="2000" dirty="0" err="1" smtClean="0"/>
              <a:t>схід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4300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половину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усіма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країнами</a:t>
            </a:r>
            <a:r>
              <a:rPr lang="ru-RU" sz="2000" dirty="0" smtClean="0"/>
              <a:t> континенту,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перевершуючи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по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тропічного</a:t>
            </a:r>
            <a:r>
              <a:rPr lang="ru-RU" sz="2000" dirty="0" smtClean="0"/>
              <a:t> поясу.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Венесуэлою, Гайаною, Суринамом, </a:t>
            </a:r>
            <a:r>
              <a:rPr lang="ru-RU" sz="2000" dirty="0" err="1" smtClean="0"/>
              <a:t>Французькою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Гвіаною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Уругваєм</a:t>
            </a:r>
            <a:r>
              <a:rPr lang="ru-RU" sz="2000" dirty="0" smtClean="0"/>
              <a:t>,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- </a:t>
            </a:r>
            <a:r>
              <a:rPr lang="ru-RU" sz="2000" dirty="0" err="1" smtClean="0"/>
              <a:t>з</a:t>
            </a:r>
            <a:r>
              <a:rPr lang="ru-RU" sz="2000" dirty="0" smtClean="0"/>
              <a:t> Аргентиною, </a:t>
            </a:r>
            <a:r>
              <a:rPr lang="ru-RU" sz="2000" dirty="0" err="1" smtClean="0"/>
              <a:t>Парагваєм</a:t>
            </a:r>
            <a:r>
              <a:rPr lang="ru-RU" sz="2000" dirty="0" smtClean="0"/>
              <a:t>, </a:t>
            </a:r>
            <a:r>
              <a:rPr lang="ru-RU" sz="2000" dirty="0" err="1" smtClean="0"/>
              <a:t>Болівією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Перу, на </a:t>
            </a:r>
            <a:r>
              <a:rPr lang="ru-RU" sz="2000" dirty="0" err="1" smtClean="0"/>
              <a:t>північному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- </a:t>
            </a:r>
            <a:r>
              <a:rPr lang="ru-RU" sz="2000" dirty="0" err="1" smtClean="0"/>
              <a:t>сКолумбией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омивається</a:t>
            </a:r>
            <a:r>
              <a:rPr lang="ru-RU" sz="2000" dirty="0" smtClean="0"/>
              <a:t> водами </a:t>
            </a:r>
            <a:r>
              <a:rPr lang="ru-RU" sz="2000" dirty="0" err="1" smtClean="0"/>
              <a:t>Атлантичного</a:t>
            </a:r>
            <a:r>
              <a:rPr lang="ru-RU" sz="2000" dirty="0" smtClean="0"/>
              <a:t> океану.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Бразилія</a:t>
            </a:r>
            <a:r>
              <a:rPr lang="ru-RU" sz="2000" dirty="0" smtClean="0"/>
              <a:t> - </a:t>
            </a:r>
            <a:r>
              <a:rPr lang="ru-RU" sz="2000" dirty="0" err="1" smtClean="0"/>
              <a:t>п'ята</a:t>
            </a:r>
            <a:r>
              <a:rPr lang="ru-RU" sz="2000" dirty="0" smtClean="0"/>
              <a:t> за величиною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mazo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6597352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1.Умови:</a:t>
            </a:r>
          </a:p>
          <a:p>
            <a:r>
              <a:rPr lang="ru-RU" sz="2400" b="1" dirty="0" err="1" smtClean="0"/>
              <a:t>Територія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Бразилії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різноманітна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природними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умовами</a:t>
            </a:r>
            <a:r>
              <a:rPr lang="ru-RU" sz="2400" b="1" dirty="0" smtClean="0"/>
              <a:t>. На </a:t>
            </a:r>
            <a:r>
              <a:rPr lang="ru-RU" sz="2400" b="1" dirty="0" err="1" smtClean="0"/>
              <a:t>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виділяються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Амазонська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низовина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Бразильське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плоскогір'я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разделичающиеся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рельєфу</a:t>
            </a:r>
            <a:r>
              <a:rPr lang="ru-RU" sz="2400" b="1" dirty="0" smtClean="0"/>
              <a:t>, умов </a:t>
            </a:r>
            <a:r>
              <a:rPr lang="ru-RU" sz="2400" b="1" dirty="0" err="1" smtClean="0"/>
              <a:t>зволоження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рослинності</a:t>
            </a:r>
            <a:r>
              <a:rPr lang="ru-RU" sz="2400" b="1" dirty="0" smtClean="0"/>
              <a:t>. На </a:t>
            </a:r>
            <a:r>
              <a:rPr lang="ru-RU" sz="2400" b="1" dirty="0" err="1" smtClean="0"/>
              <a:t>північно-східних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околицях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Бразилії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пустельні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степу </a:t>
            </a:r>
            <a:r>
              <a:rPr lang="ru-RU" sz="2400" b="1" dirty="0" err="1" smtClean="0"/>
              <a:t>покриті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чагарником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Атлантичне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узбережжя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рясніє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пишною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рослинністю</a:t>
            </a:r>
            <a:r>
              <a:rPr lang="ru-RU" sz="2400" b="1" dirty="0" smtClean="0"/>
              <a:t>.</a:t>
            </a:r>
          </a:p>
          <a:p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5" name="Рисунок 4" descr="artleo.com-44760.jpg"/>
          <p:cNvPicPr>
            <a:picLocks noChangeAspect="1"/>
          </p:cNvPicPr>
          <p:nvPr/>
        </p:nvPicPr>
        <p:blipFill>
          <a:blip r:embed="rId3" cstate="print"/>
          <a:srcRect l="19380" r="4724" b="4513"/>
          <a:stretch>
            <a:fillRect/>
          </a:stretch>
        </p:blipFill>
        <p:spPr>
          <a:xfrm>
            <a:off x="4860032" y="3356992"/>
            <a:ext cx="4032448" cy="317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razylia_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401211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49131056_518c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  <a:solidFill>
            <a:schemeClr val="bg1"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2.Ресурси:</a:t>
            </a:r>
          </a:p>
          <a:p>
            <a:r>
              <a:rPr lang="ru-RU" sz="2000" b="1" dirty="0" err="1" smtClean="0"/>
              <a:t>Бразилія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природними</a:t>
            </a:r>
            <a:r>
              <a:rPr lang="ru-RU" sz="2000" b="1" dirty="0" smtClean="0"/>
              <a:t> ресурсами.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них головне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лісовим</a:t>
            </a:r>
            <a:r>
              <a:rPr lang="ru-RU" sz="2000" b="1" dirty="0" smtClean="0"/>
              <a:t> ресурсам - </a:t>
            </a:r>
            <a:r>
              <a:rPr lang="ru-RU" sz="2000" b="1" dirty="0" err="1" smtClean="0"/>
              <a:t>вологих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екваторіальних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лісах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займають</a:t>
            </a:r>
            <a:r>
              <a:rPr lang="ru-RU" sz="2000" b="1" dirty="0" smtClean="0"/>
              <a:t> 2/3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активно </a:t>
            </a:r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даний</a:t>
            </a:r>
            <a:r>
              <a:rPr lang="ru-RU" sz="2000" b="1" dirty="0" smtClean="0"/>
              <a:t> час. </a:t>
            </a:r>
            <a:br>
              <a:rPr lang="ru-RU" sz="2000" b="1" dirty="0" smtClean="0"/>
            </a:br>
            <a:r>
              <a:rPr lang="ru-RU" sz="2000" b="1" dirty="0" err="1" smtClean="0"/>
              <a:t>Водні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річок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головна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- Амазонка. У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самий</a:t>
            </a:r>
            <a:r>
              <a:rPr lang="ru-RU" sz="2000" b="1" dirty="0" smtClean="0"/>
              <a:t> великий </a:t>
            </a:r>
            <a:r>
              <a:rPr lang="ru-RU" sz="2000" b="1" dirty="0" err="1" smtClean="0"/>
              <a:t>басейн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велика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приток. </a:t>
            </a:r>
            <a:r>
              <a:rPr lang="ru-RU" sz="2000" b="1" dirty="0" err="1" smtClean="0"/>
              <a:t>Річки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Бразильського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плоскогір'я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володіють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гідроенергетичним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потенціалом</a:t>
            </a:r>
            <a:r>
              <a:rPr lang="ru-RU" sz="2000" b="1" dirty="0" smtClean="0"/>
              <a:t>. </a:t>
            </a:r>
            <a:br>
              <a:rPr lang="ru-RU" sz="2000" b="1" dirty="0" smtClean="0"/>
            </a:br>
            <a:r>
              <a:rPr lang="ru-RU" sz="2000" b="1" dirty="0" smtClean="0"/>
              <a:t>У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добувають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50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залізні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марганцеві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боксити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кольорових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запаси </a:t>
            </a:r>
            <a:r>
              <a:rPr lang="ru-RU" sz="2000" b="1" dirty="0" err="1" smtClean="0"/>
              <a:t>зосереджені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східній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Бразильському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плоскогір'ї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Бразилії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нафта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солі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 запаси </a:t>
            </a:r>
            <a:r>
              <a:rPr lang="ru-RU" sz="2000" b="1" dirty="0" err="1" smtClean="0"/>
              <a:t>агрокліматичних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ґрунтових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Бразилія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величезні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оброблюваних</a:t>
            </a:r>
            <a:r>
              <a:rPr lang="ru-RU" sz="2000" b="1" dirty="0" smtClean="0"/>
              <a:t> земель</a:t>
            </a:r>
          </a:p>
          <a:p>
            <a:endParaRPr lang="ru-RU" sz="1600" dirty="0"/>
          </a:p>
        </p:txBody>
      </p:sp>
      <p:pic>
        <p:nvPicPr>
          <p:cNvPr id="5" name="Рисунок 4" descr="programme_873_1.jpg"/>
          <p:cNvPicPr>
            <a:picLocks noChangeAspect="1"/>
          </p:cNvPicPr>
          <p:nvPr/>
        </p:nvPicPr>
        <p:blipFill>
          <a:blip r:embed="rId3" cstate="print"/>
          <a:srcRect r="31961"/>
          <a:stretch>
            <a:fillRect/>
          </a:stretch>
        </p:blipFill>
        <p:spPr>
          <a:xfrm>
            <a:off x="5724128" y="260648"/>
            <a:ext cx="3096344" cy="3033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d96cf5022e4.jpg"/>
          <p:cNvPicPr>
            <a:picLocks noChangeAspect="1"/>
          </p:cNvPicPr>
          <p:nvPr/>
        </p:nvPicPr>
        <p:blipFill>
          <a:blip r:embed="rId4" cstate="print"/>
          <a:srcRect l="18850" t="14400" r="18850"/>
          <a:stretch>
            <a:fillRect/>
          </a:stretch>
        </p:blipFill>
        <p:spPr>
          <a:xfrm>
            <a:off x="5724128" y="3573016"/>
            <a:ext cx="3168352" cy="296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b="1" u="sng" dirty="0" smtClean="0"/>
              <a:t>Клімат:</a:t>
            </a:r>
            <a:endParaRPr lang="ru-RU" b="1" u="sng" dirty="0" smtClean="0"/>
          </a:p>
          <a:p>
            <a:r>
              <a:rPr lang="ru-RU" b="1" dirty="0" smtClean="0"/>
              <a:t>Пори року в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, за </a:t>
            </a:r>
            <a:r>
              <a:rPr lang="ru-RU" b="1" dirty="0" err="1" smtClean="0"/>
              <a:t>винятком</a:t>
            </a:r>
            <a:r>
              <a:rPr lang="ru-RU" b="1" dirty="0" smtClean="0"/>
              <a:t> </a:t>
            </a:r>
            <a:r>
              <a:rPr lang="ru-RU" b="1" dirty="0" err="1" smtClean="0"/>
              <a:t>північного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регіону</a:t>
            </a:r>
            <a:r>
              <a:rPr lang="ru-RU" b="1" dirty="0" smtClean="0"/>
              <a:t>, прямо </a:t>
            </a:r>
            <a:r>
              <a:rPr lang="ru-RU" b="1" dirty="0" err="1" smtClean="0"/>
              <a:t>противополжны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європейським</a:t>
            </a:r>
            <a:r>
              <a:rPr lang="ru-RU" b="1" dirty="0" smtClean="0"/>
              <a:t>. </a:t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представлені</a:t>
            </a:r>
            <a:r>
              <a:rPr lang="ru-RU" b="1" dirty="0" smtClean="0"/>
              <a:t> три </a:t>
            </a:r>
            <a:r>
              <a:rPr lang="ru-RU" b="1" dirty="0" err="1" smtClean="0"/>
              <a:t>кліматичні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зони</a:t>
            </a:r>
            <a:r>
              <a:rPr lang="ru-RU" b="1" dirty="0" smtClean="0"/>
              <a:t>: </a:t>
            </a:r>
            <a:r>
              <a:rPr lang="ru-RU" b="1" dirty="0" err="1" smtClean="0"/>
              <a:t>екваторіальна</a:t>
            </a:r>
            <a:r>
              <a:rPr lang="ru-RU" b="1" dirty="0" smtClean="0"/>
              <a:t>, </a:t>
            </a:r>
            <a:r>
              <a:rPr lang="ru-RU" b="1" dirty="0" err="1" smtClean="0"/>
              <a:t>тропічна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субтропічна</a:t>
            </a:r>
            <a:r>
              <a:rPr lang="ru-RU" b="1" dirty="0" smtClean="0"/>
              <a:t>. </a:t>
            </a:r>
            <a:br>
              <a:rPr lang="ru-RU" b="1" dirty="0" smtClean="0"/>
            </a:br>
            <a:r>
              <a:rPr lang="ru-RU" b="1" dirty="0" err="1" smtClean="0"/>
              <a:t>Самий</a:t>
            </a:r>
            <a:r>
              <a:rPr lang="ru-RU" b="1" dirty="0" smtClean="0"/>
              <a:t> жаркий район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північно-схід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Більша</a:t>
            </a:r>
            <a:r>
              <a:rPr lang="ru-RU" b="1" dirty="0" smtClean="0"/>
              <a:t>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розташована</a:t>
            </a:r>
            <a:r>
              <a:rPr lang="ru-RU" b="1" dirty="0" smtClean="0"/>
              <a:t> в </a:t>
            </a:r>
            <a:r>
              <a:rPr lang="ru-RU" b="1" dirty="0" err="1" smtClean="0"/>
              <a:t>тропічному</a:t>
            </a:r>
            <a:r>
              <a:rPr lang="ru-RU" b="1" dirty="0" smtClean="0"/>
              <a:t> </a:t>
            </a:r>
            <a:r>
              <a:rPr lang="ru-RU" b="1" dirty="0" err="1" smtClean="0"/>
              <a:t>кліматі</a:t>
            </a:r>
            <a:r>
              <a:rPr lang="ru-RU" b="1" dirty="0" smtClean="0"/>
              <a:t>. </a:t>
            </a:r>
            <a:r>
              <a:rPr lang="ru-RU" b="1" dirty="0" err="1" smtClean="0"/>
              <a:t>Причому</a:t>
            </a:r>
            <a:r>
              <a:rPr lang="ru-RU" b="1" dirty="0" smtClean="0"/>
              <a:t> </a:t>
            </a:r>
            <a:r>
              <a:rPr lang="ru-RU" b="1" dirty="0" err="1" smtClean="0"/>
              <a:t>тропічний</a:t>
            </a:r>
            <a:r>
              <a:rPr lang="ru-RU" b="1" dirty="0" smtClean="0"/>
              <a:t> </a:t>
            </a:r>
            <a:r>
              <a:rPr lang="ru-RU" b="1" dirty="0" err="1" smtClean="0"/>
              <a:t>клімат</a:t>
            </a:r>
            <a:r>
              <a:rPr lang="ru-RU" b="1" dirty="0" smtClean="0"/>
              <a:t> на </a:t>
            </a:r>
            <a:r>
              <a:rPr lang="ru-RU" b="1" dirty="0" err="1" smtClean="0"/>
              <a:t>рівнинах</a:t>
            </a:r>
            <a:r>
              <a:rPr lang="ru-RU" b="1" dirty="0" smtClean="0"/>
              <a:t> </a:t>
            </a:r>
            <a:r>
              <a:rPr lang="ru-RU" b="1" dirty="0" err="1" smtClean="0"/>
              <a:t>відрізняється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тропічного</a:t>
            </a:r>
            <a:r>
              <a:rPr lang="ru-RU" b="1" dirty="0" smtClean="0"/>
              <a:t> </a:t>
            </a:r>
            <a:r>
              <a:rPr lang="ru-RU" b="1" dirty="0" err="1" smtClean="0"/>
              <a:t>клімату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узбережжі</a:t>
            </a:r>
            <a:r>
              <a:rPr lang="ru-RU" b="1" dirty="0" smtClean="0"/>
              <a:t>. Для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, яка </a:t>
            </a:r>
            <a:r>
              <a:rPr lang="ru-RU" b="1" dirty="0" err="1" smtClean="0"/>
              <a:t>розташована</a:t>
            </a:r>
            <a:r>
              <a:rPr lang="ru-RU" b="1" dirty="0" smtClean="0"/>
              <a:t> в </a:t>
            </a:r>
            <a:r>
              <a:rPr lang="ru-RU" b="1" dirty="0" err="1" smtClean="0"/>
              <a:t>рівнинній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характерні</a:t>
            </a:r>
            <a:r>
              <a:rPr lang="ru-RU" b="1" dirty="0" smtClean="0"/>
              <a:t> </a:t>
            </a:r>
            <a:r>
              <a:rPr lang="ru-RU" b="1" dirty="0" err="1" smtClean="0"/>
              <a:t>помірні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 err="1" smtClean="0"/>
              <a:t>підвищених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територіях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високогірний</a:t>
            </a:r>
            <a:r>
              <a:rPr lang="ru-RU" b="1" dirty="0" smtClean="0"/>
              <a:t>. Тут </a:t>
            </a:r>
            <a:r>
              <a:rPr lang="ru-RU" b="1" dirty="0" err="1" smtClean="0"/>
              <a:t>контрасти</a:t>
            </a:r>
            <a:r>
              <a:rPr lang="ru-RU" b="1" dirty="0" smtClean="0"/>
              <a:t> температур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висотою</a:t>
            </a:r>
            <a:r>
              <a:rPr lang="ru-RU" b="1" dirty="0" smtClean="0"/>
              <a:t> </a:t>
            </a:r>
            <a:r>
              <a:rPr lang="ru-RU" b="1" dirty="0" err="1" smtClean="0"/>
              <a:t>загострюються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MapClimateWeatherBraz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5157192"/>
          </a:xfrm>
          <a:prstGeom prst="rect">
            <a:avLst/>
          </a:prstGeom>
        </p:spPr>
      </p:pic>
      <p:pic>
        <p:nvPicPr>
          <p:cNvPr id="5" name="Рисунок 4" descr="74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275278"/>
            <a:ext cx="3779912" cy="1582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016"/>
            <a:ext cx="3635896" cy="652534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проживає</a:t>
            </a:r>
            <a:r>
              <a:rPr lang="ru-RU" b="1" dirty="0" smtClean="0"/>
              <a:t> </a:t>
            </a:r>
            <a:r>
              <a:rPr lang="ru-RU" b="1" dirty="0" err="1" smtClean="0"/>
              <a:t>приблизно</a:t>
            </a:r>
            <a:r>
              <a:rPr lang="ru-RU" b="1" dirty="0" smtClean="0"/>
              <a:t> половина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Південної</a:t>
            </a:r>
            <a:r>
              <a:rPr lang="ru-RU" b="1" dirty="0" smtClean="0"/>
              <a:t> Америки,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третина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Латинської</a:t>
            </a:r>
            <a:r>
              <a:rPr lang="ru-RU" b="1" dirty="0" smtClean="0"/>
              <a:t> Америки. У </a:t>
            </a:r>
            <a:r>
              <a:rPr lang="ru-RU" b="1" dirty="0" err="1" smtClean="0"/>
              <a:t>цій</a:t>
            </a:r>
            <a:r>
              <a:rPr lang="ru-RU" b="1" dirty="0" smtClean="0"/>
              <a:t> </a:t>
            </a:r>
            <a:r>
              <a:rPr lang="ru-RU" b="1" dirty="0" err="1" smtClean="0"/>
              <a:t>країні</a:t>
            </a:r>
            <a:r>
              <a:rPr lang="ru-RU" b="1" dirty="0" smtClean="0"/>
              <a:t> </a:t>
            </a:r>
            <a:r>
              <a:rPr lang="ru-RU" b="1" dirty="0" err="1" smtClean="0"/>
              <a:t>стався</a:t>
            </a:r>
            <a:r>
              <a:rPr lang="ru-RU" b="1" dirty="0" smtClean="0"/>
              <a:t> феноменально </a:t>
            </a:r>
            <a:r>
              <a:rPr lang="ru-RU" b="1" dirty="0" err="1" smtClean="0"/>
              <a:t>швидке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населения.В</a:t>
            </a:r>
            <a:r>
              <a:rPr lang="ru-RU" b="1" dirty="0" smtClean="0"/>
              <a:t> </a:t>
            </a:r>
            <a:r>
              <a:rPr lang="ru-RU" b="1" dirty="0" err="1" smtClean="0"/>
              <a:t>складі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переважає</a:t>
            </a:r>
            <a:r>
              <a:rPr lang="ru-RU" b="1" dirty="0" smtClean="0"/>
              <a:t> молодь,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пояснюються</a:t>
            </a:r>
            <a:r>
              <a:rPr lang="ru-RU" b="1" dirty="0" smtClean="0"/>
              <a:t>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темпи</a:t>
            </a:r>
            <a:r>
              <a:rPr lang="ru-RU" b="1" dirty="0" smtClean="0"/>
              <a:t> </a:t>
            </a:r>
            <a:r>
              <a:rPr lang="ru-RU" b="1" dirty="0" err="1" smtClean="0"/>
              <a:t>рождаемости.Население</a:t>
            </a:r>
            <a:r>
              <a:rPr lang="ru-RU" b="1" dirty="0" smtClean="0"/>
              <a:t>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 </a:t>
            </a:r>
            <a:r>
              <a:rPr lang="ru-RU" b="1" dirty="0" err="1" smtClean="0"/>
              <a:t>сталося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трьох</a:t>
            </a:r>
            <a:r>
              <a:rPr lang="ru-RU" b="1" dirty="0" smtClean="0"/>
              <a:t> великих рас - </a:t>
            </a:r>
            <a:r>
              <a:rPr lang="ru-RU" b="1" dirty="0" err="1" smtClean="0"/>
              <a:t>монголоїдів</a:t>
            </a:r>
            <a:r>
              <a:rPr lang="ru-RU" b="1" dirty="0" smtClean="0"/>
              <a:t> (</a:t>
            </a:r>
            <a:r>
              <a:rPr lang="ru-RU" b="1" dirty="0" err="1" smtClean="0"/>
              <a:t>американських</a:t>
            </a:r>
            <a:r>
              <a:rPr lang="ru-RU" b="1" dirty="0" smtClean="0"/>
              <a:t> </a:t>
            </a:r>
            <a:r>
              <a:rPr lang="ru-RU" b="1" dirty="0" err="1" smtClean="0"/>
              <a:t>індіанців</a:t>
            </a:r>
            <a:r>
              <a:rPr lang="ru-RU" b="1" dirty="0" smtClean="0"/>
              <a:t>), </a:t>
            </a:r>
            <a:r>
              <a:rPr lang="ru-RU" b="1" dirty="0" err="1" smtClean="0"/>
              <a:t>негроїдів</a:t>
            </a:r>
            <a:r>
              <a:rPr lang="ru-RU" b="1" dirty="0" smtClean="0"/>
              <a:t> (</a:t>
            </a:r>
            <a:r>
              <a:rPr lang="ru-RU" b="1" dirty="0" err="1" smtClean="0"/>
              <a:t>африканців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європеоїдів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139952" y="0"/>
          <a:ext cx="471601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39952" y="2852936"/>
          <a:ext cx="4680520" cy="38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0bd8f0fee852f50ae5a04c39cb35058.jpg"/>
          <p:cNvPicPr>
            <a:picLocks noChangeAspect="1"/>
          </p:cNvPicPr>
          <p:nvPr/>
        </p:nvPicPr>
        <p:blipFill>
          <a:blip r:embed="rId2" cstate="print"/>
          <a:srcRect l="31100" t="5901" r="25194"/>
          <a:stretch>
            <a:fillRect/>
          </a:stretch>
        </p:blipFill>
        <p:spPr>
          <a:xfrm>
            <a:off x="3419872" y="0"/>
            <a:ext cx="231885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545855.jpg"/>
          <p:cNvPicPr>
            <a:picLocks noChangeAspect="1"/>
          </p:cNvPicPr>
          <p:nvPr/>
        </p:nvPicPr>
        <p:blipFill>
          <a:blip r:embed="rId3" cstate="print"/>
          <a:srcRect l="10139" t="2751" r="8764" b="2751"/>
          <a:stretch>
            <a:fillRect/>
          </a:stretch>
        </p:blipFill>
        <p:spPr>
          <a:xfrm>
            <a:off x="0" y="476672"/>
            <a:ext cx="3203848" cy="271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567694.jpg"/>
          <p:cNvPicPr>
            <a:picLocks noChangeAspect="1"/>
          </p:cNvPicPr>
          <p:nvPr/>
        </p:nvPicPr>
        <p:blipFill>
          <a:blip r:embed="rId4" cstate="print"/>
          <a:srcRect l="10311" r="22595"/>
          <a:stretch>
            <a:fillRect/>
          </a:stretch>
        </p:blipFill>
        <p:spPr>
          <a:xfrm>
            <a:off x="5917625" y="0"/>
            <a:ext cx="3226375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996952"/>
            <a:ext cx="3707904" cy="3861048"/>
          </a:xfrm>
          <a:solidFill>
            <a:schemeClr val="accent6">
              <a:lumMod val="20000"/>
              <a:lumOff val="80000"/>
              <a:alpha val="66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ru-RU" sz="1800" b="1" dirty="0" err="1" smtClean="0"/>
              <a:t>Бразильці</a:t>
            </a:r>
            <a:r>
              <a:rPr lang="ru-RU" sz="1800" b="1" dirty="0" smtClean="0"/>
              <a:t> - народ </a:t>
            </a:r>
            <a:r>
              <a:rPr lang="ru-RU" sz="1800" b="1" dirty="0" err="1" smtClean="0"/>
              <a:t>відкритий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доброзичливий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оптимістичний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Бідність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цій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країні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є</a:t>
            </a:r>
            <a:r>
              <a:rPr lang="ru-RU" sz="1800" b="1" dirty="0" smtClean="0"/>
              <a:t> приводом для </a:t>
            </a:r>
            <a:r>
              <a:rPr lang="ru-RU" sz="1800" b="1" dirty="0" smtClean="0"/>
              <a:t>уныния. Жители </a:t>
            </a:r>
            <a:r>
              <a:rPr lang="ru-RU" sz="1800" b="1" dirty="0" err="1" smtClean="0"/>
              <a:t>Бразилії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терпимі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людям.Жители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Бразилії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сентиментальні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романтичні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тактовні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Це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емоційний</a:t>
            </a:r>
            <a:r>
              <a:rPr lang="ru-RU" sz="1800" b="1" dirty="0" smtClean="0"/>
              <a:t> народ,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славиться </a:t>
            </a:r>
            <a:r>
              <a:rPr lang="ru-RU" sz="1800" b="1" dirty="0" err="1" smtClean="0"/>
              <a:t>своїм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життє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дружелюбием.Бразильцы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щирі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чуйні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добродушні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інших</a:t>
            </a:r>
            <a:r>
              <a:rPr lang="ru-RU" sz="1800" b="1" dirty="0" smtClean="0"/>
              <a:t> вони </a:t>
            </a:r>
            <a:r>
              <a:rPr lang="ru-RU" sz="1800" b="1" dirty="0" err="1" smtClean="0"/>
              <a:t>чекають</a:t>
            </a:r>
            <a:r>
              <a:rPr lang="ru-RU" sz="1800" b="1" dirty="0" smtClean="0"/>
              <a:t> такого ж </a:t>
            </a:r>
            <a:r>
              <a:rPr lang="ru-RU" sz="1800" b="1" dirty="0" err="1" smtClean="0"/>
              <a:t>ставлення</a:t>
            </a:r>
            <a:endParaRPr lang="ru-RU" sz="1800" b="1" dirty="0"/>
          </a:p>
        </p:txBody>
      </p:sp>
      <p:pic>
        <p:nvPicPr>
          <p:cNvPr id="6" name="Рисунок 5" descr="Tigerpet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4098778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1628</Words>
  <Application>Microsoft Office PowerPoint</Application>
  <PresentationFormat>Экран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План:</vt:lpstr>
      <vt:lpstr>Загальні відомості: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Сільське господарство</vt:lpstr>
      <vt:lpstr>Слайд 14</vt:lpstr>
      <vt:lpstr>Найвідоміші міста Бразилії</vt:lpstr>
      <vt:lpstr>Слайд 16</vt:lpstr>
      <vt:lpstr>Салвадор</vt:lpstr>
      <vt:lpstr>Слайд 18</vt:lpstr>
      <vt:lpstr>Слайд 19</vt:lpstr>
      <vt:lpstr>Слайд 20</vt:lpstr>
      <vt:lpstr>Слайд 21</vt:lpstr>
      <vt:lpstr>Слайд 22</vt:lpstr>
      <vt:lpstr>Рис с бобами. </vt:lpstr>
      <vt:lpstr>Фарофа — жареная мука маниоки. </vt:lpstr>
      <vt:lpstr>Бакальяу — блюда з сушеної риби. </vt:lpstr>
      <vt:lpstr>Такако -густий жовтий суп з сухими креветками і часником.</vt:lpstr>
      <vt:lpstr>Слайд 27</vt:lpstr>
      <vt:lpstr>Слайд 28</vt:lpstr>
      <vt:lpstr>Слайд 29</vt:lpstr>
      <vt:lpstr>Слайд 30</vt:lpstr>
      <vt:lpstr>Слайд 31</vt:lpstr>
      <vt:lpstr>Цікаві факти:</vt:lpstr>
      <vt:lpstr>Література: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40</cp:revision>
  <dcterms:created xsi:type="dcterms:W3CDTF">2014-04-06T06:20:06Z</dcterms:created>
  <dcterms:modified xsi:type="dcterms:W3CDTF">2014-04-27T07:55:48Z</dcterms:modified>
</cp:coreProperties>
</file>