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525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1" y="4524375"/>
            <a:ext cx="5486399" cy="4286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6A5AC">
                  <a:alpha val="65490"/>
                </a:srgbClr>
              </a:gs>
              <a:gs pos="100000">
                <a:srgbClr val="99E1E3">
                  <a:alpha val="65490"/>
                </a:srgbClr>
              </a:gs>
            </a:gsLst>
            <a:lin ang="8100000" scaled="0"/>
          </a:gra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4343C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 idx="2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10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CDD2">
                  <a:alpha val="65490"/>
                </a:srgbClr>
              </a:gs>
              <a:gs pos="100000">
                <a:srgbClr val="087CFC">
                  <a:alpha val="65490"/>
                </a:srgbClr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Тварини боліт</a:t>
            </a:r>
          </a:p>
          <a:p>
            <a:pPr marL="0" marR="0" lvl="0" indent="69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9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болотах, а також у інших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водоймах мешкають – бобер,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дика качка, чапля, слуква,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лелека білий, вусата синиця,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миша-крихітка, шпаки і ластівки,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бугай та ін. Тут також мешкають інші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рідкісні види, наприклад, водяна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курочка і луговий лунь.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Маленькі птахи, такі як лугова очеретянка,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ставкова очеретянка і вівсянка – літають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довкола і ловлять комах та павуків.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6762" y="188911"/>
            <a:ext cx="4567237" cy="3425825"/>
          </a:xfrm>
          <a:prstGeom prst="rect">
            <a:avLst/>
          </a:prstGeom>
        </p:spPr>
      </p:pic>
      <p:pic>
        <p:nvPicPr>
          <p:cNvPr id="118" name="Shape 1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16462" y="3641725"/>
            <a:ext cx="4427536" cy="32162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CDD2">
                  <a:alpha val="65490"/>
                </a:srgbClr>
              </a:gs>
              <a:gs pos="100000">
                <a:srgbClr val="139AD7">
                  <a:alpha val="65490"/>
                </a:srgbClr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 dirty="0" err="1">
                <a:solidFill>
                  <a:srgbClr val="1528E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Тварини</a:t>
            </a:r>
            <a:r>
              <a:rPr lang="en-US" sz="4400" b="1" i="0" u="none" strike="noStrike" cap="none" baseline="0" dirty="0">
                <a:solidFill>
                  <a:srgbClr val="1528E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1" i="0" u="none" strike="noStrike" cap="none" baseline="0" dirty="0" err="1">
                <a:solidFill>
                  <a:srgbClr val="1528E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Карпат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marR="0" lvl="0" indent="69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Українських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Карпатах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водяться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олень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косуля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свиня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куниця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борсук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полівка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бурозубка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Трапляються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лось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ведмідь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рись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дикий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кіт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З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птахів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глухар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тетерев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рябчик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дятел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шишкар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беркут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шуліка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сапсан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Характерними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плазунами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є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полоз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гадюка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мідянка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вуж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ящірка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6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поширені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короїди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6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смерековий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буковий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непарний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шовкопряд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букова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плодожерка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 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3317851"/>
          </a:xfrm>
          <a:prstGeom prst="rect">
            <a:avLst/>
          </a:prstGeom>
        </p:spPr>
      </p:pic>
      <p:pic>
        <p:nvPicPr>
          <p:cNvPr id="127" name="Shape 1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391025" y="3286125"/>
            <a:ext cx="4752975" cy="3571876"/>
          </a:xfrm>
          <a:prstGeom prst="rect">
            <a:avLst/>
          </a:prstGeom>
        </p:spPr>
      </p:pic>
      <p:sp>
        <p:nvSpPr>
          <p:cNvPr id="128" name="Shape 128"/>
          <p:cNvSpPr/>
          <p:nvPr/>
        </p:nvSpPr>
        <p:spPr>
          <a:xfrm>
            <a:off x="7858148" y="6491289"/>
            <a:ext cx="1044575" cy="366711"/>
          </a:xfrm>
          <a:prstGeom prst="rect">
            <a:avLst/>
          </a:prstGeom>
          <a:gradFill>
            <a:gsLst>
              <a:gs pos="0">
                <a:srgbClr val="FFFFFF">
                  <a:alpha val="50196"/>
                </a:srgbClr>
              </a:gs>
              <a:gs pos="100000">
                <a:srgbClr val="FFFFFF">
                  <a:alpha val="3843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шишкар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9336" cy="3848099"/>
          </a:xfrm>
          <a:prstGeom prst="rect">
            <a:avLst/>
          </a:prstGeom>
        </p:spPr>
      </p:pic>
      <p:pic>
        <p:nvPicPr>
          <p:cNvPr id="134" name="Shape 1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92600" y="3219450"/>
            <a:ext cx="4851399" cy="3638549"/>
          </a:xfrm>
          <a:prstGeom prst="rect">
            <a:avLst/>
          </a:prstGeom>
        </p:spPr>
      </p:pic>
      <p:pic>
        <p:nvPicPr>
          <p:cNvPr id="135" name="Shape 13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3805237"/>
            <a:ext cx="4572000" cy="3052762"/>
          </a:xfrm>
          <a:prstGeom prst="rect">
            <a:avLst/>
          </a:prstGeom>
        </p:spPr>
      </p:pic>
      <p:sp>
        <p:nvSpPr>
          <p:cNvPr id="136" name="Shape 136"/>
          <p:cNvSpPr/>
          <p:nvPr/>
        </p:nvSpPr>
        <p:spPr>
          <a:xfrm>
            <a:off x="755650" y="3357562"/>
            <a:ext cx="1368425" cy="366711"/>
          </a:xfrm>
          <a:prstGeom prst="rect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100000">
                <a:srgbClr val="FFFFFF">
                  <a:alpha val="43529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бурозубка</a:t>
            </a:r>
          </a:p>
        </p:txBody>
      </p:sp>
      <p:sp>
        <p:nvSpPr>
          <p:cNvPr id="137" name="Shape 137"/>
          <p:cNvSpPr/>
          <p:nvPr/>
        </p:nvSpPr>
        <p:spPr>
          <a:xfrm>
            <a:off x="179386" y="6242050"/>
            <a:ext cx="903286" cy="366711"/>
          </a:xfrm>
          <a:prstGeom prst="rect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100000">
                <a:srgbClr val="FFFFFF">
                  <a:alpha val="5098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беркут</a:t>
            </a:r>
          </a:p>
        </p:txBody>
      </p:sp>
      <p:sp>
        <p:nvSpPr>
          <p:cNvPr id="138" name="Shape 138"/>
          <p:cNvSpPr/>
          <p:nvPr/>
        </p:nvSpPr>
        <p:spPr>
          <a:xfrm>
            <a:off x="4859337" y="6313487"/>
            <a:ext cx="1042986" cy="366711"/>
          </a:xfrm>
          <a:prstGeom prst="rect">
            <a:avLst/>
          </a:prstGeom>
          <a:gradFill>
            <a:gsLst>
              <a:gs pos="0">
                <a:srgbClr val="FFFFFF">
                  <a:alpha val="52156"/>
                </a:srgbClr>
              </a:gs>
              <a:gs pos="100000">
                <a:srgbClr val="FFFFFF">
                  <a:alpha val="42352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ведмідь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284662" y="0"/>
            <a:ext cx="4859337" cy="3349624"/>
          </a:xfrm>
          <a:prstGeom prst="rect">
            <a:avLst/>
          </a:prstGeom>
        </p:spPr>
      </p:pic>
      <p:sp>
        <p:nvSpPr>
          <p:cNvPr id="140" name="Shape 140"/>
          <p:cNvSpPr/>
          <p:nvPr/>
        </p:nvSpPr>
        <p:spPr>
          <a:xfrm>
            <a:off x="7956550" y="2924175"/>
            <a:ext cx="936624" cy="366711"/>
          </a:xfrm>
          <a:prstGeom prst="rect">
            <a:avLst/>
          </a:prstGeom>
          <a:gradFill>
            <a:gsLst>
              <a:gs pos="0">
                <a:srgbClr val="FFFFFF">
                  <a:alpha val="61568"/>
                </a:srgbClr>
              </a:gs>
              <a:gs pos="100000">
                <a:srgbClr val="FFFFFF">
                  <a:alpha val="52156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рись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7537" cy="3049587"/>
          </a:xfrm>
          <a:prstGeom prst="rect">
            <a:avLst/>
          </a:prstGeom>
        </p:spPr>
      </p:pic>
      <p:pic>
        <p:nvPicPr>
          <p:cNvPr id="146" name="Shape 1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381500" y="0"/>
            <a:ext cx="4762500" cy="4505325"/>
          </a:xfrm>
          <a:prstGeom prst="rect">
            <a:avLst/>
          </a:prstGeom>
        </p:spPr>
      </p:pic>
      <p:pic>
        <p:nvPicPr>
          <p:cNvPr id="147" name="Shape 14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932362" y="3913187"/>
            <a:ext cx="4211637" cy="2997199"/>
          </a:xfrm>
          <a:prstGeom prst="rect">
            <a:avLst/>
          </a:prstGeom>
        </p:spPr>
      </p:pic>
      <p:pic>
        <p:nvPicPr>
          <p:cNvPr id="148" name="Shape 14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0" y="3051175"/>
            <a:ext cx="5076825" cy="3806825"/>
          </a:xfrm>
          <a:prstGeom prst="rect">
            <a:avLst/>
          </a:prstGeom>
        </p:spPr>
      </p:pic>
      <p:sp>
        <p:nvSpPr>
          <p:cNvPr id="149" name="Shape 149"/>
          <p:cNvSpPr/>
          <p:nvPr/>
        </p:nvSpPr>
        <p:spPr>
          <a:xfrm>
            <a:off x="179386" y="2636836"/>
            <a:ext cx="1252536" cy="366711"/>
          </a:xfrm>
          <a:prstGeom prst="rect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100000">
                <a:srgbClr val="FFFFFF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дикий кіт</a:t>
            </a:r>
          </a:p>
        </p:txBody>
      </p:sp>
      <p:sp>
        <p:nvSpPr>
          <p:cNvPr id="150" name="Shape 150"/>
          <p:cNvSpPr/>
          <p:nvPr/>
        </p:nvSpPr>
        <p:spPr>
          <a:xfrm>
            <a:off x="7608886" y="265112"/>
            <a:ext cx="949324" cy="366711"/>
          </a:xfrm>
          <a:prstGeom prst="rect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100000">
                <a:srgbClr val="FFFFFF">
                  <a:alpha val="4745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сапсан</a:t>
            </a:r>
          </a:p>
        </p:txBody>
      </p:sp>
      <p:sp>
        <p:nvSpPr>
          <p:cNvPr id="151" name="Shape 151"/>
          <p:cNvSpPr/>
          <p:nvPr/>
        </p:nvSpPr>
        <p:spPr>
          <a:xfrm>
            <a:off x="395287" y="3721100"/>
            <a:ext cx="863599" cy="366711"/>
          </a:xfrm>
          <a:prstGeom prst="rect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100000">
                <a:srgbClr val="FFFFFF">
                  <a:alpha val="4549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сова</a:t>
            </a:r>
          </a:p>
        </p:txBody>
      </p:sp>
      <p:sp>
        <p:nvSpPr>
          <p:cNvPr id="152" name="Shape 152"/>
          <p:cNvSpPr/>
          <p:nvPr/>
        </p:nvSpPr>
        <p:spPr>
          <a:xfrm>
            <a:off x="5364162" y="6242050"/>
            <a:ext cx="923924" cy="366711"/>
          </a:xfrm>
          <a:prstGeom prst="rect">
            <a:avLst/>
          </a:prstGeom>
          <a:gradFill>
            <a:gsLst>
              <a:gs pos="0">
                <a:srgbClr val="FFFFFF">
                  <a:alpha val="56078"/>
                </a:srgbClr>
              </a:gs>
              <a:gs pos="100000">
                <a:srgbClr val="FFFFFF">
                  <a:alpha val="45098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рябчик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2E2F8">
                  <a:alpha val="65490"/>
                </a:srgbClr>
              </a:gs>
              <a:gs pos="100000">
                <a:srgbClr val="64DCF8">
                  <a:alpha val="65490"/>
                </a:srgbClr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 dirty="0" err="1">
                <a:solidFill>
                  <a:srgbClr val="087CFC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Тварини</a:t>
            </a:r>
            <a:r>
              <a:rPr lang="en-US" sz="4400" b="1" i="0" u="none" strike="noStrike" cap="none" baseline="0" dirty="0">
                <a:solidFill>
                  <a:srgbClr val="087CF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1" i="0" u="none" strike="noStrike" cap="none" baseline="0" dirty="0" err="1">
                <a:solidFill>
                  <a:srgbClr val="087CFC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Кримських</a:t>
            </a:r>
            <a:r>
              <a:rPr lang="en-US" sz="4400" b="1" i="0" u="none" strike="noStrike" cap="none" baseline="0" dirty="0">
                <a:solidFill>
                  <a:srgbClr val="087CF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1" i="0" u="none" strike="noStrike" cap="none" baseline="0" dirty="0" err="1">
                <a:solidFill>
                  <a:srgbClr val="087CFC"/>
                </a:solidFill>
                <a:latin typeface="Comic Sans MS"/>
                <a:ea typeface="Comic Sans MS"/>
                <a:cs typeface="Comic Sans MS"/>
                <a:sym typeface="Comic Sans MS"/>
              </a:rPr>
              <a:t>гір</a:t>
            </a:r>
            <a:r>
              <a:rPr lang="en-US" sz="3200" b="0" i="0" u="none" strike="noStrike" cap="none" baseline="0" dirty="0">
                <a:solidFill>
                  <a:srgbClr val="139AD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Кримських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горах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водяться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олень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косуля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куниця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кам'яна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борсук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лісова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миша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муфлон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кажан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білка-телеутка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З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птахів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характерні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гриф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чорний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сип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білоголовий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сойка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чорноголова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мухоловка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синиця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із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плазунів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гекон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кримський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полоз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леопардовий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ящірки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з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земноводних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тритон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гребінчастий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ропуха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квакша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Серед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багато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середземноморських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видів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яких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найбільш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поширені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восковик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ковалик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хрущ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кримський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69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29257" y="765175"/>
            <a:ext cx="3535354" cy="2844799"/>
          </a:xfrm>
          <a:prstGeom prst="rect">
            <a:avLst/>
          </a:prstGeom>
        </p:spPr>
      </p:pic>
      <p:pic>
        <p:nvPicPr>
          <p:cNvPr id="160" name="Shape 1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327650" y="3995738"/>
            <a:ext cx="3816350" cy="2862262"/>
          </a:xfrm>
          <a:prstGeom prst="rect">
            <a:avLst/>
          </a:prstGeom>
        </p:spPr>
      </p:pic>
      <p:sp>
        <p:nvSpPr>
          <p:cNvPr id="161" name="Shape 161"/>
          <p:cNvSpPr/>
          <p:nvPr/>
        </p:nvSpPr>
        <p:spPr>
          <a:xfrm>
            <a:off x="8166101" y="6491289"/>
            <a:ext cx="977899" cy="366711"/>
          </a:xfrm>
          <a:prstGeom prst="rect">
            <a:avLst/>
          </a:prstGeom>
          <a:gradFill>
            <a:gsLst>
              <a:gs pos="0">
                <a:srgbClr val="FFFFFF">
                  <a:alpha val="52156"/>
                </a:srgbClr>
              </a:gs>
              <a:gs pos="100000">
                <a:srgbClr val="FFFFFF">
                  <a:alpha val="42352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ропуха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286248" cy="3643314"/>
          </a:xfrm>
          <a:prstGeom prst="rect">
            <a:avLst/>
          </a:prstGeom>
        </p:spPr>
      </p:pic>
      <p:pic>
        <p:nvPicPr>
          <p:cNvPr id="177" name="Shape 1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4857752" cy="3643314"/>
          </a:xfrm>
          <a:prstGeom prst="rect">
            <a:avLst/>
          </a:prstGeom>
        </p:spPr>
      </p:pic>
      <p:pic>
        <p:nvPicPr>
          <p:cNvPr id="178" name="Shape 1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284664" y="3487740"/>
            <a:ext cx="4859336" cy="3370260"/>
          </a:xfrm>
          <a:prstGeom prst="rect">
            <a:avLst/>
          </a:prstGeom>
        </p:spPr>
      </p:pic>
      <p:sp>
        <p:nvSpPr>
          <p:cNvPr id="179" name="Shape 179"/>
          <p:cNvSpPr/>
          <p:nvPr/>
        </p:nvSpPr>
        <p:spPr>
          <a:xfrm>
            <a:off x="4286248" y="3214686"/>
            <a:ext cx="2468561" cy="366711"/>
          </a:xfrm>
          <a:prstGeom prst="rect">
            <a:avLst/>
          </a:prstGeom>
          <a:gradFill>
            <a:gsLst>
              <a:gs pos="0">
                <a:srgbClr val="FFFFFF">
                  <a:alpha val="52941"/>
                </a:srgbClr>
              </a:gs>
              <a:gs pos="100000">
                <a:srgbClr val="FFFFFF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тритон гребінчастий</a:t>
            </a:r>
          </a:p>
        </p:txBody>
      </p:sp>
      <p:sp>
        <p:nvSpPr>
          <p:cNvPr id="180" name="Shape 180"/>
          <p:cNvSpPr/>
          <p:nvPr/>
        </p:nvSpPr>
        <p:spPr>
          <a:xfrm>
            <a:off x="0" y="3214686"/>
            <a:ext cx="1882775" cy="366711"/>
          </a:xfrm>
          <a:prstGeom prst="rect">
            <a:avLst/>
          </a:prstGeom>
          <a:gradFill>
            <a:gsLst>
              <a:gs pos="0">
                <a:srgbClr val="FFFFFF">
                  <a:alpha val="54901"/>
                </a:srgbClr>
              </a:gs>
              <a:gs pos="100000">
                <a:srgbClr val="FFFFFF">
                  <a:alpha val="41568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білка-телеутка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4214810" y="6491289"/>
            <a:ext cx="1174749" cy="366711"/>
          </a:xfrm>
          <a:prstGeom prst="rect">
            <a:avLst/>
          </a:prstGeom>
          <a:gradFill>
            <a:gsLst>
              <a:gs pos="0">
                <a:srgbClr val="FFFFFF">
                  <a:alpha val="56078"/>
                </a:srgbClr>
              </a:gs>
              <a:gs pos="100000">
                <a:srgbClr val="FFFFFF">
                  <a:alpha val="4823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восковик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0" y="3644900"/>
            <a:ext cx="4284662" cy="3254375"/>
          </a:xfrm>
          <a:prstGeom prst="rect">
            <a:avLst/>
          </a:prstGeom>
        </p:spPr>
      </p:pic>
      <p:sp>
        <p:nvSpPr>
          <p:cNvPr id="183" name="Shape 183"/>
          <p:cNvSpPr/>
          <p:nvPr/>
        </p:nvSpPr>
        <p:spPr>
          <a:xfrm>
            <a:off x="2484436" y="6491287"/>
            <a:ext cx="1644649" cy="366711"/>
          </a:xfrm>
          <a:prstGeom prst="rect">
            <a:avLst/>
          </a:prstGeom>
          <a:gradFill>
            <a:gsLst>
              <a:gs pos="0">
                <a:srgbClr val="FFFFFF">
                  <a:alpha val="55686"/>
                </a:srgbClr>
              </a:gs>
              <a:gs pos="100000">
                <a:srgbClr val="FFFFFF">
                  <a:alpha val="45098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гриф чорний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gradFill>
            <a:gsLst>
              <a:gs pos="0">
                <a:srgbClr val="46A5AC">
                  <a:alpha val="65490"/>
                </a:srgbClr>
              </a:gs>
              <a:gs pos="100000">
                <a:srgbClr val="99E1E3">
                  <a:alpha val="65490"/>
                </a:srgbClr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C1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 dirty="0" err="1">
                <a:solidFill>
                  <a:srgbClr val="4343C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Тварини</a:t>
            </a:r>
            <a:r>
              <a:rPr lang="en-US" sz="4400" b="1" i="0" u="none" strike="noStrike" cap="none" baseline="0" dirty="0">
                <a:solidFill>
                  <a:srgbClr val="4343C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1" i="0" u="none" strike="noStrike" cap="none" baseline="0" dirty="0" err="1" smtClean="0">
                <a:solidFill>
                  <a:srgbClr val="4343C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лісів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0" i="0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</a:t>
            </a:r>
            <a:r>
              <a:rPr lang="en-US" sz="18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зони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лісів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найбільш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типові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такі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види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тварин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як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косуля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свиня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дика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олень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благородний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білка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куниця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лісова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борсук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соня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лісова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трапляються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лось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бурий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ведмідь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рись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заєць-біляк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Також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водяться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полівка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лісова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лісова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і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польова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миші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бурозубки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звичайна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і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мала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кутора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кріт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Досить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багато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є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лисиць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і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вовків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птахів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тетерев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рябчик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глухар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дятел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чорний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шпак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синиця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дика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качка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кулик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деркач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дикий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голуб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З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плазунів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поширені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гадюка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звичайна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вуж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звичайний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ящірка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прудка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З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комах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сосновий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і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непарний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шовкопряди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короїд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хрущ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ґедзь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Останніх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багато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заболочених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місцевостях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43504" y="0"/>
            <a:ext cx="4000496" cy="3571876"/>
          </a:xfrm>
          <a:prstGeom prst="rect">
            <a:avLst/>
          </a:prstGeom>
        </p:spPr>
      </p:pic>
      <p:pic>
        <p:nvPicPr>
          <p:cNvPr id="33" name="Shape 3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43504" y="3571876"/>
            <a:ext cx="4000496" cy="32861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0200" cy="3105150"/>
          </a:xfrm>
          <a:prstGeom prst="rect">
            <a:avLst/>
          </a:prstGeom>
        </p:spPr>
      </p:pic>
      <p:pic>
        <p:nvPicPr>
          <p:cNvPr id="39" name="Shape 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40200" y="0"/>
            <a:ext cx="5003799" cy="3756025"/>
          </a:xfrm>
          <a:prstGeom prst="rect">
            <a:avLst/>
          </a:prstGeom>
        </p:spPr>
      </p:pic>
      <p:sp>
        <p:nvSpPr>
          <p:cNvPr id="40" name="Shape 40"/>
          <p:cNvSpPr/>
          <p:nvPr/>
        </p:nvSpPr>
        <p:spPr>
          <a:xfrm>
            <a:off x="0" y="2708275"/>
            <a:ext cx="10429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вовк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3076575"/>
            <a:ext cx="5580061" cy="3781425"/>
          </a:xfrm>
          <a:prstGeom prst="rect">
            <a:avLst/>
          </a:prstGeom>
        </p:spPr>
      </p:pic>
      <p:sp>
        <p:nvSpPr>
          <p:cNvPr id="42" name="Shape 42"/>
          <p:cNvSpPr/>
          <p:nvPr/>
        </p:nvSpPr>
        <p:spPr>
          <a:xfrm>
            <a:off x="0" y="6313487"/>
            <a:ext cx="99853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лисиця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859337" y="3052761"/>
            <a:ext cx="4284661" cy="3805237"/>
          </a:xfrm>
          <a:prstGeom prst="rect">
            <a:avLst/>
          </a:prstGeom>
        </p:spPr>
      </p:pic>
      <p:sp>
        <p:nvSpPr>
          <p:cNvPr id="44" name="Shape 44"/>
          <p:cNvSpPr/>
          <p:nvPr/>
        </p:nvSpPr>
        <p:spPr>
          <a:xfrm>
            <a:off x="4140200" y="2713036"/>
            <a:ext cx="919162" cy="366711"/>
          </a:xfrm>
          <a:prstGeom prst="rect">
            <a:avLst/>
          </a:prstGeom>
          <a:gradFill>
            <a:gsLst>
              <a:gs pos="0">
                <a:srgbClr val="FFFFFF">
                  <a:alpha val="52941"/>
                </a:srgbClr>
              </a:gs>
              <a:gs pos="100000">
                <a:srgbClr val="FFFFFF">
                  <a:alpha val="37647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борсук</a:t>
            </a:r>
          </a:p>
        </p:txBody>
      </p:sp>
      <p:sp>
        <p:nvSpPr>
          <p:cNvPr id="45" name="Shape 45"/>
          <p:cNvSpPr/>
          <p:nvPr/>
        </p:nvSpPr>
        <p:spPr>
          <a:xfrm>
            <a:off x="7383461" y="6491287"/>
            <a:ext cx="176053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куниця лісова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124825" y="6321425"/>
            <a:ext cx="1019174" cy="536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6461" cy="3428999"/>
          </a:xfrm>
          <a:prstGeom prst="rect">
            <a:avLst/>
          </a:prstGeom>
        </p:spPr>
      </p:pic>
      <p:pic>
        <p:nvPicPr>
          <p:cNvPr id="52" name="Shape 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16462" y="0"/>
            <a:ext cx="4427536" cy="3290887"/>
          </a:xfrm>
          <a:prstGeom prst="rect">
            <a:avLst/>
          </a:prstGeom>
        </p:spPr>
      </p:pic>
      <p:pic>
        <p:nvPicPr>
          <p:cNvPr id="53" name="Shape 5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3349625"/>
            <a:ext cx="4932361" cy="3508374"/>
          </a:xfrm>
          <a:prstGeom prst="rect">
            <a:avLst/>
          </a:prstGeom>
        </p:spPr>
      </p:pic>
      <p:pic>
        <p:nvPicPr>
          <p:cNvPr id="54" name="Shape 5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356100" y="3267075"/>
            <a:ext cx="4787899" cy="3590924"/>
          </a:xfrm>
          <a:prstGeom prst="rect">
            <a:avLst/>
          </a:prstGeom>
        </p:spPr>
      </p:pic>
      <p:sp>
        <p:nvSpPr>
          <p:cNvPr id="55" name="Shape 55"/>
          <p:cNvSpPr/>
          <p:nvPr/>
        </p:nvSpPr>
        <p:spPr>
          <a:xfrm>
            <a:off x="4716462" y="2857500"/>
            <a:ext cx="1023936" cy="366711"/>
          </a:xfrm>
          <a:prstGeom prst="rect">
            <a:avLst/>
          </a:prstGeom>
          <a:gradFill>
            <a:gsLst>
              <a:gs pos="0">
                <a:srgbClr val="FFFFFF">
                  <a:alpha val="59607"/>
                </a:srgbClr>
              </a:gs>
              <a:gs pos="100000">
                <a:srgbClr val="FFFFFF">
                  <a:alpha val="49019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тетерев</a:t>
            </a:r>
          </a:p>
        </p:txBody>
      </p:sp>
      <p:sp>
        <p:nvSpPr>
          <p:cNvPr id="56" name="Shape 56"/>
          <p:cNvSpPr/>
          <p:nvPr/>
        </p:nvSpPr>
        <p:spPr>
          <a:xfrm>
            <a:off x="179386" y="6313487"/>
            <a:ext cx="923924" cy="366711"/>
          </a:xfrm>
          <a:prstGeom prst="rect">
            <a:avLst/>
          </a:prstGeom>
          <a:gradFill>
            <a:gsLst>
              <a:gs pos="0">
                <a:srgbClr val="FFFFFF">
                  <a:alpha val="52941"/>
                </a:srgbClr>
              </a:gs>
              <a:gs pos="100000">
                <a:srgbClr val="FFFFFF">
                  <a:alpha val="41176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рябчик</a:t>
            </a:r>
          </a:p>
        </p:txBody>
      </p:sp>
      <p:sp>
        <p:nvSpPr>
          <p:cNvPr id="57" name="Shape 57"/>
          <p:cNvSpPr/>
          <p:nvPr/>
        </p:nvSpPr>
        <p:spPr>
          <a:xfrm>
            <a:off x="4500562" y="6386512"/>
            <a:ext cx="1485899" cy="366711"/>
          </a:xfrm>
          <a:prstGeom prst="rect">
            <a:avLst/>
          </a:prstGeom>
          <a:gradFill>
            <a:gsLst>
              <a:gs pos="0">
                <a:srgbClr val="FFFFFF">
                  <a:alpha val="58823"/>
                </a:srgbClr>
              </a:gs>
              <a:gs pos="100000">
                <a:srgbClr val="FFFFFF">
                  <a:alpha val="4745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соня лісова</a:t>
            </a:r>
          </a:p>
        </p:txBody>
      </p:sp>
      <p:sp>
        <p:nvSpPr>
          <p:cNvPr id="58" name="Shape 58"/>
          <p:cNvSpPr/>
          <p:nvPr/>
        </p:nvSpPr>
        <p:spPr>
          <a:xfrm>
            <a:off x="250825" y="2852736"/>
            <a:ext cx="755649" cy="366711"/>
          </a:xfrm>
          <a:prstGeom prst="rect">
            <a:avLst/>
          </a:prstGeom>
          <a:gradFill>
            <a:gsLst>
              <a:gs pos="0">
                <a:srgbClr val="FFFFFF">
                  <a:alpha val="50196"/>
                </a:srgbClr>
              </a:gs>
              <a:gs pos="100000">
                <a:srgbClr val="FFFFFF">
                  <a:alpha val="3647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білка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BE0E3">
                  <a:alpha val="65490"/>
                </a:srgbClr>
              </a:gs>
              <a:gs pos="100000">
                <a:srgbClr val="57D9F7">
                  <a:alpha val="65490"/>
                </a:srgbClr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9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 dirty="0" err="1">
                <a:solidFill>
                  <a:srgbClr val="0D86C3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Тварини</a:t>
            </a:r>
            <a:r>
              <a:rPr lang="en-US" sz="4800" b="1" i="0" u="none" strike="noStrike" cap="none" baseline="0" dirty="0">
                <a:solidFill>
                  <a:srgbClr val="0D86C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800" b="1" i="0" u="none" strike="noStrike" cap="none" baseline="0" dirty="0" err="1">
                <a:solidFill>
                  <a:srgbClr val="0D86C3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степів</a:t>
            </a:r>
            <a:endParaRPr lang="en-US" sz="4800" b="1" i="0" u="none" strike="noStrike" cap="none" baseline="0" dirty="0">
              <a:solidFill>
                <a:srgbClr val="0D86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9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степовій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зоні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найбільш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типовими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із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ссавців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є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ховрах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сірий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тушканчик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полівки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сіра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степова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хом'ячок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сірий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сліпак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тхір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степовий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степова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мишівка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куниця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кам'яна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дикий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кролик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південно-східних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районах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поширені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бабак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лисиця-корсак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тхір-перев'язка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їжак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вухатий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З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птахів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жайворонок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перепілка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вівсянка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сіра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куріпка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Зрідка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трапляються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дрофа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степовий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журавель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степовий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орел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канюк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Типовими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степовими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плазунами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є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полоз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жовтобрюхий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гадюка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степова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 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48300" y="0"/>
            <a:ext cx="3695700" cy="2928934"/>
          </a:xfrm>
          <a:prstGeom prst="rect">
            <a:avLst/>
          </a:prstGeom>
        </p:spPr>
      </p:pic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35601" y="2928934"/>
            <a:ext cx="3708399" cy="27955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6461" cy="3527425"/>
          </a:xfrm>
          <a:prstGeom prst="rect">
            <a:avLst/>
          </a:prstGeom>
        </p:spPr>
      </p:pic>
      <p:pic>
        <p:nvPicPr>
          <p:cNvPr id="73" name="Shape 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16462" y="0"/>
            <a:ext cx="4427537" cy="3235324"/>
          </a:xfrm>
          <a:prstGeom prst="rect">
            <a:avLst/>
          </a:prstGeom>
        </p:spPr>
      </p:pic>
      <p:pic>
        <p:nvPicPr>
          <p:cNvPr id="74" name="Shape 7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284662" y="3213100"/>
            <a:ext cx="4859337" cy="3635374"/>
          </a:xfrm>
          <a:prstGeom prst="rect">
            <a:avLst/>
          </a:prstGeom>
        </p:spPr>
      </p:pic>
      <p:pic>
        <p:nvPicPr>
          <p:cNvPr id="75" name="Shape 7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0" y="3525837"/>
            <a:ext cx="4440237" cy="3332162"/>
          </a:xfrm>
          <a:prstGeom prst="rect">
            <a:avLst/>
          </a:prstGeom>
        </p:spPr>
      </p:pic>
      <p:sp>
        <p:nvSpPr>
          <p:cNvPr id="76" name="Shape 76"/>
          <p:cNvSpPr/>
          <p:nvPr/>
        </p:nvSpPr>
        <p:spPr>
          <a:xfrm>
            <a:off x="4787900" y="2786061"/>
            <a:ext cx="1949450" cy="366711"/>
          </a:xfrm>
          <a:prstGeom prst="rect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100000">
                <a:srgbClr val="FFFFFF">
                  <a:alpha val="50196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тхір-перев'язка</a:t>
            </a:r>
          </a:p>
        </p:txBody>
      </p:sp>
      <p:sp>
        <p:nvSpPr>
          <p:cNvPr id="77" name="Shape 77"/>
          <p:cNvSpPr/>
          <p:nvPr/>
        </p:nvSpPr>
        <p:spPr>
          <a:xfrm>
            <a:off x="4572000" y="6313487"/>
            <a:ext cx="164623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їжак вухатий</a:t>
            </a:r>
          </a:p>
        </p:txBody>
      </p:sp>
      <p:sp>
        <p:nvSpPr>
          <p:cNvPr id="78" name="Shape 78"/>
          <p:cNvSpPr/>
          <p:nvPr/>
        </p:nvSpPr>
        <p:spPr>
          <a:xfrm>
            <a:off x="179386" y="6308725"/>
            <a:ext cx="1860550" cy="366711"/>
          </a:xfrm>
          <a:prstGeom prst="rect">
            <a:avLst/>
          </a:prstGeom>
          <a:gradFill>
            <a:gsLst>
              <a:gs pos="0">
                <a:srgbClr val="FFFFFF">
                  <a:alpha val="51764"/>
                </a:srgbClr>
              </a:gs>
              <a:gs pos="100000">
                <a:srgbClr val="FFFFFF">
                  <a:alpha val="3921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степовий орел</a:t>
            </a:r>
          </a:p>
        </p:txBody>
      </p:sp>
      <p:sp>
        <p:nvSpPr>
          <p:cNvPr id="79" name="Shape 79"/>
          <p:cNvSpPr/>
          <p:nvPr/>
        </p:nvSpPr>
        <p:spPr>
          <a:xfrm>
            <a:off x="107950" y="3146425"/>
            <a:ext cx="1365299" cy="366599"/>
          </a:xfrm>
          <a:prstGeom prst="rect">
            <a:avLst/>
          </a:prstGeom>
          <a:gradFill>
            <a:gsLst>
              <a:gs pos="0">
                <a:srgbClr val="FFFFFF">
                  <a:alpha val="50980"/>
                </a:srgbClr>
              </a:gs>
              <a:gs pos="100000">
                <a:srgbClr val="FFFFFF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бабак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9337" cy="3644900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3644900"/>
            <a:ext cx="5219700" cy="3208337"/>
          </a:xfrm>
          <a:prstGeom prst="rect">
            <a:avLst/>
          </a:prstGeom>
        </p:spPr>
      </p:pic>
      <p:pic>
        <p:nvPicPr>
          <p:cNvPr id="86" name="Shape 8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59337" y="0"/>
            <a:ext cx="4284662" cy="3941762"/>
          </a:xfrm>
          <a:prstGeom prst="rect">
            <a:avLst/>
          </a:prstGeom>
        </p:spPr>
      </p:pic>
      <p:pic>
        <p:nvPicPr>
          <p:cNvPr id="87" name="Shape 8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859337" y="3516312"/>
            <a:ext cx="4284661" cy="3341686"/>
          </a:xfrm>
          <a:prstGeom prst="rect">
            <a:avLst/>
          </a:prstGeom>
        </p:spPr>
      </p:pic>
      <p:sp>
        <p:nvSpPr>
          <p:cNvPr id="88" name="Shape 88"/>
          <p:cNvSpPr/>
          <p:nvPr/>
        </p:nvSpPr>
        <p:spPr>
          <a:xfrm>
            <a:off x="5003800" y="6313487"/>
            <a:ext cx="1525587" cy="366711"/>
          </a:xfrm>
          <a:prstGeom prst="rect">
            <a:avLst/>
          </a:prstGeom>
          <a:gradFill>
            <a:gsLst>
              <a:gs pos="0">
                <a:srgbClr val="FFFFFF">
                  <a:alpha val="54117"/>
                </a:srgbClr>
              </a:gs>
              <a:gs pos="100000">
                <a:srgbClr val="FFFFFF">
                  <a:alpha val="40392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сіра куріпка</a:t>
            </a:r>
          </a:p>
        </p:txBody>
      </p:sp>
      <p:sp>
        <p:nvSpPr>
          <p:cNvPr id="89" name="Shape 89"/>
          <p:cNvSpPr/>
          <p:nvPr/>
        </p:nvSpPr>
        <p:spPr>
          <a:xfrm>
            <a:off x="0" y="6097587"/>
            <a:ext cx="1860550" cy="366711"/>
          </a:xfrm>
          <a:prstGeom prst="rect">
            <a:avLst/>
          </a:prstGeom>
          <a:gradFill>
            <a:gsLst>
              <a:gs pos="0">
                <a:srgbClr val="FFFFFF">
                  <a:alpha val="49019"/>
                </a:srgbClr>
              </a:gs>
              <a:gs pos="100000">
                <a:srgbClr val="FFFFFF">
                  <a:alpha val="40392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степовий орел</a:t>
            </a:r>
          </a:p>
        </p:txBody>
      </p:sp>
      <p:sp>
        <p:nvSpPr>
          <p:cNvPr id="90" name="Shape 90"/>
          <p:cNvSpPr/>
          <p:nvPr/>
        </p:nvSpPr>
        <p:spPr>
          <a:xfrm>
            <a:off x="2339975" y="3146425"/>
            <a:ext cx="2473325" cy="366711"/>
          </a:xfrm>
          <a:prstGeom prst="rect">
            <a:avLst/>
          </a:prstGeom>
          <a:gradFill>
            <a:gsLst>
              <a:gs pos="0">
                <a:srgbClr val="FFFFFF">
                  <a:alpha val="58823"/>
                </a:srgbClr>
              </a:gs>
              <a:gs pos="100000">
                <a:srgbClr val="FFFFFF">
                  <a:alpha val="4823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полоз жовтобрюхий</a:t>
            </a:r>
          </a:p>
        </p:txBody>
      </p:sp>
      <p:sp>
        <p:nvSpPr>
          <p:cNvPr id="91" name="Shape 91"/>
          <p:cNvSpPr/>
          <p:nvPr/>
        </p:nvSpPr>
        <p:spPr>
          <a:xfrm>
            <a:off x="8258175" y="3073400"/>
            <a:ext cx="889000" cy="366711"/>
          </a:xfrm>
          <a:prstGeom prst="rect">
            <a:avLst/>
          </a:prstGeom>
          <a:gradFill>
            <a:gsLst>
              <a:gs pos="0">
                <a:srgbClr val="FFFFFF">
                  <a:alpha val="54901"/>
                </a:srgbClr>
              </a:gs>
              <a:gs pos="100000">
                <a:srgbClr val="FFFFFF">
                  <a:alpha val="4549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дрофа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7D9F7">
                  <a:alpha val="65490"/>
                </a:srgbClr>
              </a:gs>
              <a:gs pos="100000">
                <a:srgbClr val="BBE0E3">
                  <a:alpha val="65490"/>
                </a:srgbClr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>
                <a:solidFill>
                  <a:srgbClr val="1528E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Тварини лісостепів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тваринному світі лісостепової зони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поєднуються лісові і степові види.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лісах водяться білка, дика свиня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косуля, борсук.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відкритих просторів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характерними є ховрах, сліпак, кутора,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хом'як, сіра полівка, трапляється тушканчик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великий та ін. З птахів водяться куріпка сіра,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перепілка, ракша, іволга, сорокопуд, дятел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строкатий, чайка, лелека білий.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комах – озима совка, буряковий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довгоносик, клоп-черепашка.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0" y="620712"/>
            <a:ext cx="4356099" cy="3268662"/>
          </a:xfrm>
          <a:prstGeom prst="rect">
            <a:avLst/>
          </a:prstGeom>
        </p:spPr>
      </p:pic>
      <p:pic>
        <p:nvPicPr>
          <p:cNvPr id="99" name="Shape 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9386" y="4360862"/>
            <a:ext cx="3995736" cy="2497137"/>
          </a:xfrm>
          <a:prstGeom prst="rect">
            <a:avLst/>
          </a:prstGeom>
        </p:spPr>
      </p:pic>
      <p:sp>
        <p:nvSpPr>
          <p:cNvPr id="100" name="Shape 100"/>
          <p:cNvSpPr/>
          <p:nvPr/>
        </p:nvSpPr>
        <p:spPr>
          <a:xfrm>
            <a:off x="107950" y="6491287"/>
            <a:ext cx="2447925" cy="366711"/>
          </a:xfrm>
          <a:prstGeom prst="rect">
            <a:avLst/>
          </a:prstGeom>
          <a:gradFill>
            <a:gsLst>
              <a:gs pos="0">
                <a:srgbClr val="FFFFFF">
                  <a:alpha val="52156"/>
                </a:srgbClr>
              </a:gs>
              <a:gs pos="100000">
                <a:srgbClr val="FFFFFF">
                  <a:alpha val="45098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тушканчик великий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284662" y="3509962"/>
            <a:ext cx="4464049" cy="3348037"/>
          </a:xfrm>
          <a:prstGeom prst="rect">
            <a:avLst/>
          </a:prstGeom>
        </p:spPr>
      </p:pic>
      <p:sp>
        <p:nvSpPr>
          <p:cNvPr id="102" name="Shape 102"/>
          <p:cNvSpPr/>
          <p:nvPr/>
        </p:nvSpPr>
        <p:spPr>
          <a:xfrm>
            <a:off x="7092950" y="6308725"/>
            <a:ext cx="1589087" cy="366711"/>
          </a:xfrm>
          <a:prstGeom prst="rect">
            <a:avLst/>
          </a:prstGeom>
          <a:gradFill>
            <a:gsLst>
              <a:gs pos="0">
                <a:srgbClr val="FFFFFF">
                  <a:alpha val="51764"/>
                </a:srgbClr>
              </a:gs>
              <a:gs pos="100000">
                <a:srgbClr val="FFFFFF">
                  <a:alpha val="4549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білка летяга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87900" y="0"/>
            <a:ext cx="4356100" cy="6858000"/>
          </a:xfrm>
          <a:prstGeom prst="rect">
            <a:avLst/>
          </a:prstGeom>
        </p:spPr>
      </p:pic>
      <p:sp>
        <p:nvSpPr>
          <p:cNvPr id="108" name="Shape 108"/>
          <p:cNvSpPr/>
          <p:nvPr/>
        </p:nvSpPr>
        <p:spPr>
          <a:xfrm>
            <a:off x="5148262" y="6242050"/>
            <a:ext cx="1698625" cy="366711"/>
          </a:xfrm>
          <a:prstGeom prst="rect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100000">
                <a:srgbClr val="FFFFFF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лелека білий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87900" cy="6857999"/>
          </a:xfrm>
          <a:prstGeom prst="rect">
            <a:avLst/>
          </a:prstGeom>
        </p:spPr>
      </p:pic>
      <p:sp>
        <p:nvSpPr>
          <p:cNvPr id="110" name="Shape 110"/>
          <p:cNvSpPr/>
          <p:nvPr/>
        </p:nvSpPr>
        <p:spPr>
          <a:xfrm>
            <a:off x="179386" y="6021387"/>
            <a:ext cx="2232025" cy="366711"/>
          </a:xfrm>
          <a:prstGeom prst="rect">
            <a:avLst/>
          </a:prstGeom>
          <a:gradFill>
            <a:gsLst>
              <a:gs pos="0">
                <a:srgbClr val="FFFFFF">
                  <a:alpha val="50196"/>
                </a:srgbClr>
              </a:gs>
              <a:gs pos="100000">
                <a:srgbClr val="FFFFFF">
                  <a:alpha val="3843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дятел строкатий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370</Words>
  <Application>Microsoft Office PowerPoint</Application>
  <PresentationFormat>Экран (4:3)</PresentationFormat>
  <Paragraphs>105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Тварини лісів Для зони лісів найбільш типові  такі види тварин, як косуля, свиня дика, олень благородний,  білка, куниця лісова, борсук,  соня лісова, трапляються лось,  бурий ведмідь, рись, заєць-біляк.  Також водяться полівка лісова, лісова і польова миші, бурозубки  звичайна і мала, кутора, кріт. Досить  багато є лисиць і вовків,  3 птахів – тетерев, рябчик, глухар,  дятел чорний, шпак, синиця, дика качка,  кулик, деркач, дикий голуб. З плазунів  поширені гадюка звичайна, вуж звичайний, ящірка прудка. З комах – сосновий і непарний  шовкопряди, короїд, хрущ, ґедзь. Останніх  багато на заболочених місцевостях.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AdmiN-Tima</dc:creator>
  <cp:lastModifiedBy>Master</cp:lastModifiedBy>
  <cp:revision>18</cp:revision>
  <dcterms:modified xsi:type="dcterms:W3CDTF">2014-05-27T17:23:26Z</dcterms:modified>
</cp:coreProperties>
</file>