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Глобальні проблеми людства. Екологічні проблеми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5792688" cy="1345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Monotype Corsiva" pitchFamily="66" charset="0"/>
              </a:rPr>
              <a:t>Виконала учениця 11-Е класу</a:t>
            </a:r>
          </a:p>
          <a:p>
            <a:r>
              <a:rPr lang="uk-UA" dirty="0" smtClean="0">
                <a:latin typeface="Monotype Corsiva" pitchFamily="66" charset="0"/>
              </a:rPr>
              <a:t>Пирятинського ліцею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Нечипоренко Марина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04665"/>
            <a:ext cx="8496944" cy="2376264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У </a:t>
            </a:r>
            <a:r>
              <a:rPr lang="ru-RU" dirty="0" err="1">
                <a:latin typeface="Monotype Corsiva" pitchFamily="66" charset="0"/>
              </a:rPr>
              <a:t>кінці</a:t>
            </a:r>
            <a:r>
              <a:rPr lang="ru-RU" dirty="0">
                <a:latin typeface="Monotype Corsiva" pitchFamily="66" charset="0"/>
              </a:rPr>
              <a:t> XX ст. </a:t>
            </a:r>
            <a:r>
              <a:rPr lang="ru-RU" dirty="0" err="1">
                <a:latin typeface="Monotype Corsiva" pitchFamily="66" charset="0"/>
              </a:rPr>
              <a:t>учені</a:t>
            </a:r>
            <a:r>
              <a:rPr lang="ru-RU" dirty="0">
                <a:latin typeface="Monotype Corsiva" pitchFamily="66" charset="0"/>
              </a:rPr>
              <a:t> все </a:t>
            </a:r>
            <a:r>
              <a:rPr lang="ru-RU" dirty="0" err="1">
                <a:latin typeface="Monotype Corsiva" pitchFamily="66" charset="0"/>
              </a:rPr>
              <a:t>частіше</a:t>
            </a:r>
            <a:r>
              <a:rPr lang="ru-RU" dirty="0">
                <a:latin typeface="Monotype Corsiva" pitchFamily="66" charset="0"/>
              </a:rPr>
              <a:t> стали </a:t>
            </a:r>
            <a:r>
              <a:rPr lang="ru-RU" dirty="0" err="1">
                <a:latin typeface="Monotype Corsiva" pitchFamily="66" charset="0"/>
              </a:rPr>
              <a:t>фіксувати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зменшення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концентрації</a:t>
            </a:r>
            <a:r>
              <a:rPr lang="ru-RU" dirty="0">
                <a:latin typeface="Monotype Corsiva" pitchFamily="66" charset="0"/>
              </a:rPr>
              <a:t> озону (О3) у </a:t>
            </a:r>
            <a:r>
              <a:rPr lang="ru-RU" dirty="0" err="1">
                <a:latin typeface="Monotype Corsiva" pitchFamily="66" charset="0"/>
              </a:rPr>
              <a:t>стратосфері</a:t>
            </a:r>
            <a:r>
              <a:rPr lang="ru-RU" dirty="0">
                <a:latin typeface="Monotype Corsiva" pitchFamily="66" charset="0"/>
              </a:rPr>
              <a:t>, особливо над </a:t>
            </a:r>
            <a:r>
              <a:rPr lang="ru-RU" dirty="0" err="1">
                <a:latin typeface="Monotype Corsiva" pitchFamily="66" charset="0"/>
              </a:rPr>
              <a:t>полярними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приполярними</a:t>
            </a:r>
            <a:r>
              <a:rPr lang="ru-RU" dirty="0">
                <a:latin typeface="Monotype Corsiva" pitchFamily="66" charset="0"/>
              </a:rPr>
              <a:t> районами.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явище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отримало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назву</a:t>
            </a:r>
            <a:r>
              <a:rPr lang="ru-RU" dirty="0">
                <a:latin typeface="Monotype Corsiva" pitchFamily="66" charset="0"/>
              </a:rPr>
              <a:t> "</a:t>
            </a:r>
            <a:r>
              <a:rPr lang="ru-RU" dirty="0" err="1">
                <a:latin typeface="Monotype Corsiva" pitchFamily="66" charset="0"/>
              </a:rPr>
              <a:t>озонових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дір</a:t>
            </a:r>
            <a:r>
              <a:rPr lang="ru-RU" dirty="0">
                <a:latin typeface="Monotype Corsiva" pitchFamily="66" charset="0"/>
              </a:rPr>
              <a:t>".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26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388843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Monotype Corsiva" pitchFamily="66" charset="0"/>
              </a:rPr>
              <a:t>Вони </a:t>
            </a:r>
            <a:r>
              <a:rPr lang="ru-RU" dirty="0" err="1">
                <a:latin typeface="Monotype Corsiva" pitchFamily="66" charset="0"/>
              </a:rPr>
              <a:t>небезпечні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тим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зменшення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вмісту</a:t>
            </a:r>
            <a:r>
              <a:rPr lang="ru-RU" dirty="0">
                <a:latin typeface="Monotype Corsiva" pitchFamily="66" charset="0"/>
              </a:rPr>
              <a:t> О3 </a:t>
            </a:r>
            <a:r>
              <a:rPr lang="ru-RU" dirty="0" err="1">
                <a:latin typeface="Monotype Corsiva" pitchFamily="66" charset="0"/>
              </a:rPr>
              <a:t>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змогу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вільно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проникати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поверхню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Землі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ультрафіолетовим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променям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шкідливими</a:t>
            </a:r>
            <a:r>
              <a:rPr lang="ru-RU" dirty="0">
                <a:latin typeface="Monotype Corsiva" pitchFamily="66" charset="0"/>
              </a:rPr>
              <a:t> для </a:t>
            </a:r>
            <a:r>
              <a:rPr lang="ru-RU" dirty="0" err="1">
                <a:latin typeface="Monotype Corsiva" pitchFamily="66" charset="0"/>
              </a:rPr>
              <a:t>живих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організмів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Зменшення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вмісту</a:t>
            </a:r>
            <a:r>
              <a:rPr lang="ru-RU" dirty="0">
                <a:latin typeface="Monotype Corsiva" pitchFamily="66" charset="0"/>
              </a:rPr>
              <a:t> озону </a:t>
            </a:r>
            <a:r>
              <a:rPr lang="ru-RU" dirty="0" err="1">
                <a:latin typeface="Monotype Corsiva" pitchFamily="66" charset="0"/>
              </a:rPr>
              <a:t>спричинене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викидами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різних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речовин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насамперед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фреонів</a:t>
            </a:r>
            <a:r>
              <a:rPr lang="ru-RU" dirty="0">
                <a:latin typeface="Monotype Corsiva" pitchFamily="66" charset="0"/>
              </a:rPr>
              <a:t> (вони </a:t>
            </a:r>
            <a:r>
              <a:rPr lang="ru-RU" dirty="0" err="1">
                <a:latin typeface="Monotype Corsiva" pitchFamily="66" charset="0"/>
              </a:rPr>
              <a:t>використовуються</a:t>
            </a:r>
            <a:r>
              <a:rPr lang="ru-RU" dirty="0">
                <a:latin typeface="Monotype Corsiva" pitchFamily="66" charset="0"/>
              </a:rPr>
              <a:t> у холодильниках і морозильниках) і </a:t>
            </a:r>
            <a:r>
              <a:rPr lang="ru-RU" dirty="0" err="1">
                <a:latin typeface="Monotype Corsiva" pitchFamily="66" charset="0"/>
              </a:rPr>
              <a:t>розпилювачів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5524500" cy="5124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88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Для тих </a:t>
            </a:r>
            <a:r>
              <a:rPr lang="ru-RU" dirty="0" err="1">
                <a:latin typeface="Monotype Corsiva" pitchFamily="66" charset="0"/>
              </a:rPr>
              <a:t>регіонів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світу</a:t>
            </a:r>
            <a:r>
              <a:rPr lang="ru-RU" dirty="0">
                <a:latin typeface="Monotype Corsiva" pitchFamily="66" charset="0"/>
              </a:rPr>
              <a:t>, де </a:t>
            </a:r>
            <a:r>
              <a:rPr lang="ru-RU" dirty="0" err="1">
                <a:latin typeface="Monotype Corsiva" pitchFamily="66" charset="0"/>
              </a:rPr>
              <a:t>електроенергетика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базується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спалюванні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великої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кількості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вугілля</a:t>
            </a:r>
            <a:r>
              <a:rPr lang="ru-RU" dirty="0">
                <a:latin typeface="Monotype Corsiva" pitchFamily="66" charset="0"/>
              </a:rPr>
              <a:t>, актуальною є проблема "</a:t>
            </a:r>
            <a:r>
              <a:rPr lang="ru-RU" dirty="0" err="1">
                <a:latin typeface="Monotype Corsiva" pitchFamily="66" charset="0"/>
              </a:rPr>
              <a:t>кислотних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дощів</a:t>
            </a:r>
            <a:r>
              <a:rPr lang="ru-RU" dirty="0">
                <a:latin typeface="Monotype Corsiva" pitchFamily="66" charset="0"/>
              </a:rPr>
              <a:t>".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68" y="836712"/>
            <a:ext cx="4477256" cy="579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2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latin typeface="Monotype Corsiva" pitchFamily="66" charset="0"/>
              </a:rPr>
              <a:t>Уперше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цією</a:t>
            </a:r>
            <a:r>
              <a:rPr lang="ru-RU" dirty="0">
                <a:latin typeface="Monotype Corsiva" pitchFamily="66" charset="0"/>
              </a:rPr>
              <a:t> проблемою </a:t>
            </a:r>
            <a:r>
              <a:rPr lang="ru-RU" dirty="0" err="1">
                <a:latin typeface="Monotype Corsiva" pitchFamily="66" charset="0"/>
              </a:rPr>
              <a:t>зіткнулися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Північному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Сході</a:t>
            </a:r>
            <a:r>
              <a:rPr lang="ru-RU" dirty="0">
                <a:latin typeface="Monotype Corsiva" pitchFamily="66" charset="0"/>
              </a:rPr>
              <a:t> США. у </a:t>
            </a:r>
            <a:r>
              <a:rPr lang="ru-RU" dirty="0" err="1">
                <a:latin typeface="Monotype Corsiva" pitchFamily="66" charset="0"/>
              </a:rPr>
              <a:t>Великобританії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Німеччині</a:t>
            </a:r>
            <a:r>
              <a:rPr lang="ru-RU" dirty="0">
                <a:latin typeface="Monotype Corsiva" pitchFamily="66" charset="0"/>
              </a:rPr>
              <a:t>. Зараз </a:t>
            </a:r>
            <a:r>
              <a:rPr lang="ru-RU" dirty="0" err="1">
                <a:latin typeface="Monotype Corsiva" pitchFamily="66" charset="0"/>
              </a:rPr>
              <a:t>кислотні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дощі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завдають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шкоди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екосистемам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Центральної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Східної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скандинавських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багатьох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районів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Росії</a:t>
            </a:r>
            <a:r>
              <a:rPr lang="ru-RU" dirty="0">
                <a:latin typeface="Monotype Corsiva" pitchFamily="66" charset="0"/>
              </a:rPr>
              <a:t>, Китаю та </a:t>
            </a:r>
            <a:r>
              <a:rPr lang="ru-RU" dirty="0" err="1">
                <a:latin typeface="Monotype Corsiva" pitchFamily="66" charset="0"/>
              </a:rPr>
              <a:t>Індії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57" y="1700808"/>
            <a:ext cx="4413671" cy="4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4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Негативно </a:t>
            </a:r>
            <a:r>
              <a:rPr lang="ru-RU" dirty="0" err="1">
                <a:latin typeface="Monotype Corsiva" pitchFamily="66" charset="0"/>
              </a:rPr>
              <a:t>впливають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кислотні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дощі</a:t>
            </a:r>
            <a:r>
              <a:rPr lang="ru-RU" dirty="0">
                <a:latin typeface="Monotype Corsiva" pitchFamily="66" charset="0"/>
              </a:rPr>
              <a:t> і на </a:t>
            </a:r>
            <a:r>
              <a:rPr lang="ru-RU" dirty="0" err="1">
                <a:latin typeface="Monotype Corsiva" pitchFamily="66" charset="0"/>
              </a:rPr>
              <a:t>органічний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світ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водойм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Значних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збитків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завдають</a:t>
            </a:r>
            <a:r>
              <a:rPr lang="ru-RU" dirty="0">
                <a:latin typeface="Monotype Corsiva" pitchFamily="66" charset="0"/>
              </a:rPr>
              <a:t> окисли і </a:t>
            </a:r>
            <a:r>
              <a:rPr lang="ru-RU" dirty="0" err="1">
                <a:latin typeface="Monotype Corsiva" pitchFamily="66" charset="0"/>
              </a:rPr>
              <a:t>кислоти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сірки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також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матеріалам</a:t>
            </a:r>
            <a:r>
              <a:rPr lang="ru-RU" dirty="0">
                <a:latin typeface="Monotype Corsiva" pitchFamily="66" charset="0"/>
              </a:rPr>
              <a:t> й </a:t>
            </a:r>
            <a:r>
              <a:rPr lang="ru-RU" dirty="0" err="1">
                <a:latin typeface="Monotype Corsiva" pitchFamily="66" charset="0"/>
              </a:rPr>
              <a:t>спорудам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02" y="1700807"/>
            <a:ext cx="4867275" cy="3667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5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Посилюється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корозія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чорних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кольорових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металів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мармур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вапняки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внаслідок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хімічних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реакцій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перетворюються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гіпс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особливо </a:t>
            </a:r>
            <a:r>
              <a:rPr lang="ru-RU" dirty="0" err="1">
                <a:latin typeface="Monotype Corsiva" pitchFamily="66" charset="0"/>
              </a:rPr>
              <a:t>несприятливо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позначається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стані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архітектурно-історичних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пам'яток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європейських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, простоявши </a:t>
            </a:r>
            <a:r>
              <a:rPr lang="ru-RU" dirty="0" err="1">
                <a:latin typeface="Monotype Corsiva" pitchFamily="66" charset="0"/>
              </a:rPr>
              <a:t>століття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або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тисячоліття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можуть</a:t>
            </a:r>
            <a:r>
              <a:rPr lang="ru-RU" dirty="0">
                <a:latin typeface="Monotype Corsiva" pitchFamily="66" charset="0"/>
              </a:rPr>
              <a:t> бути </a:t>
            </a:r>
            <a:r>
              <a:rPr lang="ru-RU" dirty="0" err="1">
                <a:latin typeface="Monotype Corsiva" pitchFamily="66" charset="0"/>
              </a:rPr>
              <a:t>зруйновані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декілька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десятків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років</a:t>
            </a:r>
            <a:r>
              <a:rPr lang="ru-RU" dirty="0">
                <a:latin typeface="Monotype Corsiva" pitchFamily="66" charset="0"/>
              </a:rPr>
              <a:t> (Парфенон в </a:t>
            </a:r>
            <a:r>
              <a:rPr lang="ru-RU" dirty="0" err="1">
                <a:latin typeface="Monotype Corsiva" pitchFamily="66" charset="0"/>
              </a:rPr>
              <a:t>Афінах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будівлі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імператорському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Римі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середньовічні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статуї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храми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багатьох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міст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Італії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Франції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Німеччини</a:t>
            </a:r>
            <a:r>
              <a:rPr lang="ru-RU" dirty="0">
                <a:latin typeface="Monotype Corsiva" pitchFamily="66" charset="0"/>
              </a:rPr>
              <a:t>).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850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01" y="3089564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1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Антропогенне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пилом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поступається</a:t>
            </a:r>
            <a:r>
              <a:rPr lang="ru-RU" dirty="0">
                <a:latin typeface="Monotype Corsiva" pitchFamily="66" charset="0"/>
              </a:rPr>
              <a:t> природному </a:t>
            </a:r>
            <a:r>
              <a:rPr lang="ru-RU" dirty="0" err="1">
                <a:latin typeface="Monotype Corsiva" pitchFamily="66" charset="0"/>
              </a:rPr>
              <a:t>надходженню</a:t>
            </a:r>
            <a:r>
              <a:rPr lang="ru-RU" dirty="0">
                <a:latin typeface="Monotype Corsiva" pitchFamily="66" charset="0"/>
              </a:rPr>
              <a:t> пилу в атмосферу і </a:t>
            </a:r>
            <a:r>
              <a:rPr lang="ru-RU" dirty="0" err="1">
                <a:latin typeface="Monotype Corsiva" pitchFamily="66" charset="0"/>
              </a:rPr>
              <a:t>має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переважно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локальний</a:t>
            </a:r>
            <a:r>
              <a:rPr lang="ru-RU" dirty="0">
                <a:latin typeface="Monotype Corsiva" pitchFamily="66" charset="0"/>
              </a:rPr>
              <a:t> характер.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457700" cy="3343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55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Monotype Corsiva" pitchFamily="66" charset="0"/>
              </a:rPr>
              <a:t>На </a:t>
            </a:r>
            <a:r>
              <a:rPr lang="ru-RU" dirty="0" err="1">
                <a:latin typeface="Monotype Corsiva" pitchFamily="66" charset="0"/>
              </a:rPr>
              <a:t>окремих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промислових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територіях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щільність</a:t>
            </a:r>
            <a:r>
              <a:rPr lang="ru-RU" dirty="0">
                <a:latin typeface="Monotype Corsiva" pitchFamily="66" charset="0"/>
              </a:rPr>
              <a:t> пилу у </a:t>
            </a:r>
            <a:r>
              <a:rPr lang="ru-RU" dirty="0" err="1">
                <a:latin typeface="Monotype Corsiva" pitchFamily="66" charset="0"/>
              </a:rPr>
              <a:t>повітрі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настільки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значна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впливає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зміну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мікроклімату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сприяє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формуванню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смогів</a:t>
            </a:r>
            <a:r>
              <a:rPr lang="ru-RU" dirty="0">
                <a:latin typeface="Monotype Corsiva" pitchFamily="66" charset="0"/>
              </a:rPr>
              <a:t>. З </a:t>
            </a:r>
            <a:r>
              <a:rPr lang="ru-RU" dirty="0" err="1">
                <a:latin typeface="Monotype Corsiva" pitchFamily="66" charset="0"/>
              </a:rPr>
              <a:t>пилюкою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атмосфері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розсіюється</a:t>
            </a:r>
            <a:r>
              <a:rPr lang="ru-RU" dirty="0">
                <a:latin typeface="Monotype Corsiva" pitchFamily="66" charset="0"/>
              </a:rPr>
              <a:t> велика </a:t>
            </a:r>
            <a:r>
              <a:rPr lang="ru-RU" dirty="0" err="1">
                <a:latin typeface="Monotype Corsiva" pitchFamily="66" charset="0"/>
              </a:rPr>
              <a:t>кількість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шкідливих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важких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металів</a:t>
            </a:r>
            <a:r>
              <a:rPr lang="ru-RU" dirty="0">
                <a:latin typeface="Monotype Corsiva" pitchFamily="66" charset="0"/>
              </a:rPr>
              <a:t> - </a:t>
            </a:r>
            <a:r>
              <a:rPr lang="ru-RU" dirty="0" err="1">
                <a:latin typeface="Monotype Corsiva" pitchFamily="66" charset="0"/>
              </a:rPr>
              <a:t>свинцю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кадмію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миш'яку</a:t>
            </a:r>
            <a:r>
              <a:rPr lang="ru-RU" dirty="0">
                <a:latin typeface="Monotype Corsiva" pitchFamily="66" charset="0"/>
              </a:rPr>
              <a:t>, цинку та </a:t>
            </a:r>
            <a:r>
              <a:rPr lang="ru-RU" dirty="0" err="1">
                <a:latin typeface="Monotype Corsiva" pitchFamily="66" charset="0"/>
              </a:rPr>
              <a:t>ін</a:t>
            </a:r>
            <a:r>
              <a:rPr lang="ru-RU" dirty="0"/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1228725"/>
            <a:ext cx="4828697" cy="440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7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гідросфери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Monotype Corsiva" pitchFamily="66" charset="0"/>
              </a:rPr>
              <a:t>Вода </a:t>
            </a:r>
            <a:r>
              <a:rPr lang="ru-RU" dirty="0">
                <a:latin typeface="Monotype Corsiva" pitchFamily="66" charset="0"/>
              </a:rPr>
              <a:t>є </a:t>
            </a:r>
            <a:r>
              <a:rPr lang="ru-RU" dirty="0" err="1">
                <a:latin typeface="Monotype Corsiva" pitchFamily="66" charset="0"/>
              </a:rPr>
              <a:t>надзвичайно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цінною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сировиною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важливим</a:t>
            </a:r>
            <a:r>
              <a:rPr lang="ru-RU" dirty="0">
                <a:latin typeface="Monotype Corsiva" pitchFamily="66" charset="0"/>
              </a:rPr>
              <a:t> для </a:t>
            </a:r>
            <a:r>
              <a:rPr lang="ru-RU" dirty="0" err="1">
                <a:latin typeface="Monotype Corsiva" pitchFamily="66" charset="0"/>
              </a:rPr>
              <a:t>життя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елементом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лише</a:t>
            </a:r>
            <a:r>
              <a:rPr lang="ru-RU" dirty="0">
                <a:latin typeface="Monotype Corsiva" pitchFamily="66" charset="0"/>
              </a:rPr>
              <a:t> в тому </a:t>
            </a:r>
            <a:r>
              <a:rPr lang="ru-RU" dirty="0" err="1">
                <a:latin typeface="Monotype Corsiva" pitchFamily="66" charset="0"/>
              </a:rPr>
              <a:t>випадку</a:t>
            </a:r>
            <a:r>
              <a:rPr lang="ru-RU" dirty="0">
                <a:latin typeface="Monotype Corsiva" pitchFamily="66" charset="0"/>
              </a:rPr>
              <a:t>, коли вона не </a:t>
            </a:r>
            <a:r>
              <a:rPr lang="ru-RU" dirty="0" err="1">
                <a:latin typeface="Monotype Corsiva" pitchFamily="66" charset="0"/>
              </a:rPr>
              <a:t>містить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великої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кількості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розчинених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речовин</a:t>
            </a:r>
            <a:r>
              <a:rPr lang="ru-RU" dirty="0">
                <a:latin typeface="Monotype Corsiva" pitchFamily="66" charset="0"/>
              </a:rPr>
              <a:t>. Практично </a:t>
            </a:r>
            <a:r>
              <a:rPr lang="ru-RU" dirty="0" err="1">
                <a:latin typeface="Monotype Corsiva" pitchFamily="66" charset="0"/>
              </a:rPr>
              <a:t>непридатною</a:t>
            </a:r>
            <a:r>
              <a:rPr lang="ru-RU" dirty="0">
                <a:latin typeface="Monotype Corsiva" pitchFamily="66" charset="0"/>
              </a:rPr>
              <a:t> є вода, в </a:t>
            </a:r>
            <a:r>
              <a:rPr lang="ru-RU" dirty="0" err="1">
                <a:latin typeface="Monotype Corsiva" pitchFamily="66" charset="0"/>
              </a:rPr>
              <a:t>якій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у невеликих </a:t>
            </a:r>
            <a:r>
              <a:rPr lang="ru-RU" dirty="0" err="1">
                <a:latin typeface="Monotype Corsiva" pitchFamily="66" charset="0"/>
              </a:rPr>
              <a:t>кількостях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розчинені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отруйні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або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агресивні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хімічні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елементи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451473" cy="48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8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Найбільш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забрудненими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гідросфері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річкові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озерні</a:t>
            </a:r>
            <a:r>
              <a:rPr lang="ru-RU" dirty="0">
                <a:latin typeface="Monotype Corsiva" pitchFamily="66" charset="0"/>
              </a:rPr>
              <a:t> води. </a:t>
            </a:r>
            <a:r>
              <a:rPr lang="ru-RU" dirty="0" err="1">
                <a:latin typeface="Monotype Corsiva" pitchFamily="66" charset="0"/>
              </a:rPr>
              <a:t>Ще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кілька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десятиліть</a:t>
            </a:r>
            <a:r>
              <a:rPr lang="ru-RU" dirty="0">
                <a:latin typeface="Monotype Corsiva" pitchFamily="66" charset="0"/>
              </a:rPr>
              <a:t> тому (50-70-ті роки </a:t>
            </a:r>
            <a:r>
              <a:rPr lang="en-US" dirty="0">
                <a:latin typeface="Monotype Corsiva" pitchFamily="66" charset="0"/>
              </a:rPr>
              <a:t>XX </a:t>
            </a:r>
            <a:r>
              <a:rPr lang="ru-RU" dirty="0">
                <a:latin typeface="Monotype Corsiva" pitchFamily="66" charset="0"/>
              </a:rPr>
              <a:t>ст.) в </a:t>
            </a:r>
            <a:r>
              <a:rPr lang="ru-RU" dirty="0" err="1">
                <a:latin typeface="Monotype Corsiva" pitchFamily="66" charset="0"/>
              </a:rPr>
              <a:t>найгіршому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були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поверхневі</a:t>
            </a:r>
            <a:r>
              <a:rPr lang="ru-RU" dirty="0">
                <a:latin typeface="Monotype Corsiva" pitchFamily="66" charset="0"/>
              </a:rPr>
              <a:t> води </a:t>
            </a:r>
            <a:r>
              <a:rPr lang="ru-RU" dirty="0" err="1">
                <a:latin typeface="Monotype Corsiva" pitchFamily="66" charset="0"/>
              </a:rPr>
              <a:t>Західної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Європи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річки</a:t>
            </a:r>
            <a:r>
              <a:rPr lang="ru-RU" dirty="0">
                <a:latin typeface="Monotype Corsiva" pitchFamily="66" charset="0"/>
              </a:rPr>
              <a:t> Рейн, </a:t>
            </a:r>
            <a:r>
              <a:rPr lang="ru-RU" dirty="0" err="1">
                <a:latin typeface="Monotype Corsiva" pitchFamily="66" charset="0"/>
              </a:rPr>
              <a:t>Ельба</a:t>
            </a:r>
            <a:r>
              <a:rPr lang="ru-RU" dirty="0">
                <a:latin typeface="Monotype Corsiva" pitchFamily="66" charset="0"/>
              </a:rPr>
              <a:t>, Маас, По)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150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3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Monotype Corsiva" pitchFamily="66" charset="0"/>
              </a:rPr>
              <a:t>В </a:t>
            </a:r>
            <a:r>
              <a:rPr lang="ru-RU" sz="2400" dirty="0" err="1">
                <a:latin typeface="Monotype Corsiva" pitchFamily="66" charset="0"/>
              </a:rPr>
              <a:t>останні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десятиріччя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суспільство</a:t>
            </a:r>
            <a:r>
              <a:rPr lang="ru-RU" sz="2400" dirty="0">
                <a:latin typeface="Monotype Corsiva" pitchFamily="66" charset="0"/>
              </a:rPr>
              <a:t> все </a:t>
            </a:r>
            <a:r>
              <a:rPr lang="ru-RU" sz="2400" dirty="0" err="1">
                <a:latin typeface="Monotype Corsiva" pitchFamily="66" charset="0"/>
              </a:rPr>
              <a:t>більше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турбує</a:t>
            </a:r>
            <a:r>
              <a:rPr lang="ru-RU" sz="2400" dirty="0">
                <a:latin typeface="Monotype Corsiva" pitchFamily="66" charset="0"/>
              </a:rPr>
              <a:t> стан </a:t>
            </a:r>
            <a:r>
              <a:rPr lang="ru-RU" sz="2400" dirty="0" err="1">
                <a:latin typeface="Monotype Corsiva" pitchFamily="66" charset="0"/>
              </a:rPr>
              <a:t>навколишнього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середовища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бо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людина</a:t>
            </a:r>
            <a:r>
              <a:rPr lang="ru-RU" sz="2400" dirty="0">
                <a:latin typeface="Monotype Corsiva" pitchFamily="66" charset="0"/>
              </a:rPr>
              <a:t> як </a:t>
            </a:r>
            <a:r>
              <a:rPr lang="ru-RU" sz="2400" dirty="0" err="1">
                <a:latin typeface="Monotype Corsiva" pitchFamily="66" charset="0"/>
              </a:rPr>
              <a:t>біологічна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істота</a:t>
            </a:r>
            <a:r>
              <a:rPr lang="ru-RU" sz="2400" dirty="0">
                <a:latin typeface="Monotype Corsiva" pitchFamily="66" charset="0"/>
              </a:rPr>
              <a:t> не </a:t>
            </a:r>
            <a:r>
              <a:rPr lang="ru-RU" sz="2400" dirty="0" err="1">
                <a:latin typeface="Monotype Corsiva" pitchFamily="66" charset="0"/>
              </a:rPr>
              <a:t>може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існувати</a:t>
            </a:r>
            <a:r>
              <a:rPr lang="ru-RU" sz="2400" dirty="0">
                <a:latin typeface="Monotype Corsiva" pitchFamily="66" charset="0"/>
              </a:rPr>
              <a:t> без чистого </a:t>
            </a:r>
            <a:r>
              <a:rPr lang="ru-RU" sz="2400" dirty="0" err="1">
                <a:latin typeface="Monotype Corsiva" pitchFamily="66" charset="0"/>
              </a:rPr>
              <a:t>довкілля</a:t>
            </a:r>
            <a:r>
              <a:rPr lang="ru-RU" sz="2400" dirty="0">
                <a:latin typeface="Monotype Corsiva" pitchFamily="66" charset="0"/>
              </a:rPr>
              <a:t>. Основною причиною </a:t>
            </a:r>
            <a:r>
              <a:rPr lang="ru-RU" sz="2400" dirty="0" err="1">
                <a:latin typeface="Monotype Corsiva" pitchFamily="66" charset="0"/>
              </a:rPr>
              <a:t>виникнення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глобальних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екологічних</a:t>
            </a:r>
            <a:r>
              <a:rPr lang="ru-RU" sz="2400" dirty="0">
                <a:latin typeface="Monotype Corsiva" pitchFamily="66" charset="0"/>
              </a:rPr>
              <a:t> проблем с </a:t>
            </a:r>
            <a:r>
              <a:rPr lang="ru-RU" sz="2400" dirty="0" err="1">
                <a:latin typeface="Monotype Corsiva" pitchFamily="66" charset="0"/>
              </a:rPr>
              <a:t>нераціональне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природокористування</a:t>
            </a:r>
            <a:r>
              <a:rPr lang="ru-RU" sz="2400" dirty="0">
                <a:latin typeface="Monotype Corsiva" pitchFamily="66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83" y="1628800"/>
            <a:ext cx="4389707" cy="423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1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Monotype Corsiva" pitchFamily="66" charset="0"/>
              </a:rPr>
              <a:t>США (</a:t>
            </a:r>
            <a:r>
              <a:rPr lang="ru-RU" dirty="0" err="1">
                <a:latin typeface="Monotype Corsiva" pitchFamily="66" charset="0"/>
              </a:rPr>
              <a:t>річки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басейну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Міссісіпі</a:t>
            </a:r>
            <a:r>
              <a:rPr lang="ru-RU" dirty="0">
                <a:latin typeface="Monotype Corsiva" pitchFamily="66" charset="0"/>
              </a:rPr>
              <a:t>, р. Гудзон, </a:t>
            </a:r>
            <a:r>
              <a:rPr lang="ru-RU" dirty="0" err="1">
                <a:latin typeface="Monotype Corsiva" pitchFamily="66" charset="0"/>
              </a:rPr>
              <a:t>Великі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Американські</a:t>
            </a:r>
            <a:r>
              <a:rPr lang="ru-RU" dirty="0">
                <a:latin typeface="Monotype Corsiva" pitchFamily="66" charset="0"/>
              </a:rPr>
              <a:t> озера), зараз </a:t>
            </a:r>
            <a:r>
              <a:rPr lang="ru-RU" dirty="0" err="1">
                <a:latin typeface="Monotype Corsiva" pitchFamily="66" charset="0"/>
              </a:rPr>
              <a:t>найбільше</a:t>
            </a:r>
            <a:r>
              <a:rPr lang="ru-RU" dirty="0">
                <a:latin typeface="Monotype Corsiva" pitchFamily="66" charset="0"/>
              </a:rPr>
              <a:t> нечистот с в </a:t>
            </a:r>
            <a:r>
              <a:rPr lang="ru-RU" dirty="0" err="1">
                <a:latin typeface="Monotype Corsiva" pitchFamily="66" charset="0"/>
              </a:rPr>
              <a:t>ріках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Східної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Європи</a:t>
            </a:r>
            <a:r>
              <a:rPr lang="ru-RU" dirty="0">
                <a:latin typeface="Monotype Corsiva" pitchFamily="66" charset="0"/>
              </a:rPr>
              <a:t> (Дунай в </a:t>
            </a:r>
            <a:r>
              <a:rPr lang="ru-RU" dirty="0" err="1">
                <a:latin typeface="Monotype Corsiva" pitchFamily="66" charset="0"/>
              </a:rPr>
              <a:t>середній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нижній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течії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Дніпро</a:t>
            </a:r>
            <a:r>
              <a:rPr lang="ru-RU" dirty="0">
                <a:latin typeface="Monotype Corsiva" pitchFamily="66" charset="0"/>
              </a:rPr>
              <a:t>, Волга). </a:t>
            </a:r>
            <a:r>
              <a:rPr lang="ru-RU" dirty="0" err="1">
                <a:latin typeface="Monotype Corsiva" pitchFamily="66" charset="0"/>
              </a:rPr>
              <a:t>Загрозливих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масштабів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набуває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поверхневих</a:t>
            </a:r>
            <a:r>
              <a:rPr lang="ru-RU" dirty="0">
                <a:latin typeface="Monotype Corsiva" pitchFamily="66" charset="0"/>
              </a:rPr>
              <a:t> вод у </a:t>
            </a:r>
            <a:r>
              <a:rPr lang="ru-RU" dirty="0" err="1">
                <a:latin typeface="Monotype Corsiva" pitchFamily="66" charset="0"/>
              </a:rPr>
              <a:t>країнах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розвиваються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39816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43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Monotype Corsiva" pitchFamily="66" charset="0"/>
              </a:rPr>
              <a:t>Підземні</a:t>
            </a:r>
            <a:r>
              <a:rPr lang="ru-RU" dirty="0">
                <a:latin typeface="Monotype Corsiva" pitchFamily="66" charset="0"/>
              </a:rPr>
              <a:t> води, </a:t>
            </a:r>
            <a:r>
              <a:rPr lang="ru-RU" dirty="0" err="1">
                <a:latin typeface="Monotype Corsiva" pitchFamily="66" charset="0"/>
              </a:rPr>
              <a:t>завдяки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фільтруючим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властивостям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гірських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порід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забруднені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менше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Масове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проникнення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шкідливих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речовин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горизонти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міжпластових</a:t>
            </a:r>
            <a:r>
              <a:rPr lang="ru-RU" dirty="0">
                <a:latin typeface="Monotype Corsiva" pitchFamily="66" charset="0"/>
              </a:rPr>
              <a:t> вод </a:t>
            </a:r>
            <a:r>
              <a:rPr lang="ru-RU" dirty="0" err="1">
                <a:latin typeface="Monotype Corsiva" pitchFamily="66" charset="0"/>
              </a:rPr>
              <a:t>відбувається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переважно</a:t>
            </a:r>
            <a:r>
              <a:rPr lang="ru-RU" dirty="0">
                <a:latin typeface="Monotype Corsiva" pitchFamily="66" charset="0"/>
              </a:rPr>
              <a:t> при </a:t>
            </a:r>
            <a:r>
              <a:rPr lang="ru-RU" dirty="0" err="1">
                <a:latin typeface="Monotype Corsiva" pitchFamily="66" charset="0"/>
              </a:rPr>
              <a:t>аваріях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нафтових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свердловинах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або</a:t>
            </a:r>
            <a:r>
              <a:rPr lang="ru-RU" dirty="0">
                <a:latin typeface="Monotype Corsiva" pitchFamily="66" charset="0"/>
              </a:rPr>
              <a:t> при </a:t>
            </a:r>
            <a:r>
              <a:rPr lang="ru-RU" dirty="0" err="1">
                <a:latin typeface="Monotype Corsiva" pitchFamily="66" charset="0"/>
              </a:rPr>
              <a:t>закачуванні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стічних</a:t>
            </a:r>
            <a:r>
              <a:rPr lang="ru-RU" dirty="0">
                <a:latin typeface="Monotype Corsiva" pitchFamily="66" charset="0"/>
              </a:rPr>
              <a:t> вод </a:t>
            </a:r>
            <a:r>
              <a:rPr lang="ru-RU" dirty="0" err="1">
                <a:latin typeface="Monotype Corsiva" pitchFamily="66" charset="0"/>
              </a:rPr>
              <a:t>під</a:t>
            </a:r>
            <a:r>
              <a:rPr lang="ru-RU" dirty="0">
                <a:latin typeface="Monotype Corsiva" pitchFamily="66" charset="0"/>
              </a:rPr>
              <a:t> землю.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392488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9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472"/>
            <a:ext cx="4038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Monotype Corsiva" pitchFamily="66" charset="0"/>
              </a:rPr>
              <a:t>Просторам </a:t>
            </a:r>
            <a:r>
              <a:rPr lang="ru-RU" dirty="0" err="1">
                <a:latin typeface="Monotype Corsiva" pitchFamily="66" charset="0"/>
              </a:rPr>
              <a:t>відкритого</a:t>
            </a:r>
            <a:r>
              <a:rPr lang="ru-RU" dirty="0">
                <a:latin typeface="Monotype Corsiva" pitchFamily="66" charset="0"/>
              </a:rPr>
              <a:t> океану </a:t>
            </a:r>
            <a:r>
              <a:rPr lang="ru-RU" dirty="0" err="1">
                <a:latin typeface="Monotype Corsiva" pitchFamily="66" charset="0"/>
              </a:rPr>
              <a:t>найбільшої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шкоди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нафтопродуктами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Найбільшим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джерелом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надходження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аварії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танкерів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21506" name="Picture 2" descr="http://www.haberekspres.com.tr/images/upload/pe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80928"/>
            <a:ext cx="62484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6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Нафтова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плівка</a:t>
            </a:r>
            <a:r>
              <a:rPr lang="ru-RU" dirty="0">
                <a:latin typeface="Monotype Corsiva" pitchFamily="66" charset="0"/>
              </a:rPr>
              <a:t>, яка </a:t>
            </a:r>
            <a:r>
              <a:rPr lang="ru-RU" dirty="0" err="1">
                <a:latin typeface="Monotype Corsiva" pitchFamily="66" charset="0"/>
              </a:rPr>
              <a:t>надзвичайно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швидко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розтікається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площі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сотні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тисячі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квадратних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кілометрів</a:t>
            </a:r>
            <a:r>
              <a:rPr lang="ru-RU" dirty="0">
                <a:latin typeface="Monotype Corsiva" pitchFamily="66" charset="0"/>
              </a:rPr>
              <a:t>. В </a:t>
            </a:r>
            <a:r>
              <a:rPr lang="ru-RU" dirty="0" err="1">
                <a:latin typeface="Monotype Corsiva" pitchFamily="66" charset="0"/>
              </a:rPr>
              <a:t>районі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утворення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плівки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припиняється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обмін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повітрям</a:t>
            </a:r>
            <a:r>
              <a:rPr lang="ru-RU" dirty="0">
                <a:latin typeface="Monotype Corsiva" pitchFamily="66" charset="0"/>
              </a:rPr>
              <a:t> і водою </a:t>
            </a:r>
            <a:r>
              <a:rPr lang="ru-RU" dirty="0" err="1">
                <a:latin typeface="Monotype Corsiva" pitchFamily="66" charset="0"/>
              </a:rPr>
              <a:t>між</a:t>
            </a:r>
            <a:r>
              <a:rPr lang="ru-RU" dirty="0">
                <a:latin typeface="Monotype Corsiva" pitchFamily="66" charset="0"/>
              </a:rPr>
              <a:t> атмосферою та </a:t>
            </a:r>
            <a:r>
              <a:rPr lang="ru-RU" dirty="0" err="1">
                <a:latin typeface="Monotype Corsiva" pitchFamily="66" charset="0"/>
              </a:rPr>
              <a:t>гідросферою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призводить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загибелі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морських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організмів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різкого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зменшення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вологості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</a:t>
            </a:r>
            <a:r>
              <a:rPr lang="ru-RU" dirty="0">
                <a:latin typeface="Monotype Corsiva" pitchFamily="66" charset="0"/>
              </a:rPr>
              <a:t>, а </a:t>
            </a:r>
            <a:r>
              <a:rPr lang="ru-RU" dirty="0" err="1">
                <a:latin typeface="Monotype Corsiva" pitchFamily="66" charset="0"/>
              </a:rPr>
              <a:t>відповідно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клімату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прилеглих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територій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6" y="1284071"/>
            <a:ext cx="525400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6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0694088">
            <a:off x="1110158" y="2828837"/>
            <a:ext cx="69236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Дякую за увагу!</a:t>
            </a:r>
            <a:endParaRPr lang="ru-RU" sz="7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02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60648"/>
            <a:ext cx="3816424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Monotype Corsiva" pitchFamily="66" charset="0"/>
              </a:rPr>
              <a:t>Проблема </a:t>
            </a:r>
            <a:r>
              <a:rPr lang="ru-RU" dirty="0" err="1">
                <a:latin typeface="Monotype Corsiva" pitchFamily="66" charset="0"/>
              </a:rPr>
              <a:t>виснаження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посилюється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тим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слаборозвинені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намагаються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подолати</a:t>
            </a:r>
            <a:r>
              <a:rPr lang="ru-RU" dirty="0">
                <a:latin typeface="Monotype Corsiva" pitchFamily="66" charset="0"/>
              </a:rPr>
              <a:t> свою </a:t>
            </a:r>
            <a:r>
              <a:rPr lang="ru-RU" dirty="0" err="1">
                <a:latin typeface="Monotype Corsiva" pitchFamily="66" charset="0"/>
              </a:rPr>
              <a:t>економічну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відсталість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рахунок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посиленої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експлуатації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призводить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погіршення</a:t>
            </a:r>
            <a:r>
              <a:rPr lang="ru-RU" dirty="0">
                <a:latin typeface="Monotype Corsiva" pitchFamily="66" charset="0"/>
              </a:rPr>
              <a:t> стану </a:t>
            </a:r>
            <a:r>
              <a:rPr lang="ru-RU" dirty="0" err="1">
                <a:latin typeface="Monotype Corsiva" pitchFamily="66" charset="0"/>
              </a:rPr>
              <a:t>довкілля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більшість</a:t>
            </a:r>
            <a:r>
              <a:rPr lang="ru-RU" dirty="0">
                <a:latin typeface="Monotype Corsiva" pitchFamily="66" charset="0"/>
              </a:rPr>
              <a:t> "</a:t>
            </a:r>
            <a:r>
              <a:rPr lang="ru-RU" dirty="0" err="1">
                <a:latin typeface="Monotype Corsiva" pitchFamily="66" charset="0"/>
              </a:rPr>
              <a:t>промислових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революцій</a:t>
            </a:r>
            <a:r>
              <a:rPr lang="ru-RU" dirty="0">
                <a:latin typeface="Monotype Corsiva" pitchFamily="66" charset="0"/>
              </a:rPr>
              <a:t>" у </a:t>
            </a:r>
            <a:r>
              <a:rPr lang="ru-RU" dirty="0" err="1">
                <a:latin typeface="Monotype Corsiva" pitchFamily="66" charset="0"/>
              </a:rPr>
              <a:t>світі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відбувалось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саме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завдяки</a:t>
            </a:r>
            <a:r>
              <a:rPr lang="ru-RU" dirty="0">
                <a:latin typeface="Monotype Corsiva" pitchFamily="66" charset="0"/>
              </a:rPr>
              <a:t> нещадному </a:t>
            </a:r>
            <a:r>
              <a:rPr lang="ru-RU" dirty="0" err="1">
                <a:latin typeface="Monotype Corsiva" pitchFamily="66" charset="0"/>
              </a:rPr>
              <a:t>використанню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мінеральних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лісових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водних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інших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354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2" y="3708171"/>
            <a:ext cx="4697110" cy="3123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4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атмосфери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У </a:t>
            </a:r>
            <a:r>
              <a:rPr lang="ru-RU" dirty="0" err="1">
                <a:latin typeface="Monotype Corsiva" pitchFamily="66" charset="0"/>
              </a:rPr>
              <a:t>зв'язку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неперервністю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повітряного</a:t>
            </a:r>
            <a:r>
              <a:rPr lang="ru-RU" dirty="0">
                <a:latin typeface="Monotype Corsiva" pitchFamily="66" charset="0"/>
              </a:rPr>
              <a:t> простору та </a:t>
            </a:r>
            <a:r>
              <a:rPr lang="ru-RU" dirty="0" err="1">
                <a:latin typeface="Monotype Corsiva" pitchFamily="66" charset="0"/>
              </a:rPr>
              <a:t>швидким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кругообігом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речовин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атмосфері</a:t>
            </a:r>
            <a:r>
              <a:rPr lang="ru-RU" dirty="0">
                <a:latin typeface="Monotype Corsiva" pitchFamily="66" charset="0"/>
              </a:rPr>
              <a:t> тут </a:t>
            </a:r>
            <a:r>
              <a:rPr lang="ru-RU" dirty="0" err="1">
                <a:latin typeface="Monotype Corsiva" pitchFamily="66" charset="0"/>
              </a:rPr>
              <a:t>спостерігається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велике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розсіювання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забрудників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1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Monotype Corsiva" pitchFamily="66" charset="0"/>
              </a:rPr>
              <a:t>Тому </a:t>
            </a:r>
            <a:r>
              <a:rPr lang="ru-RU" dirty="0" err="1">
                <a:latin typeface="Monotype Corsiva" pitchFamily="66" charset="0"/>
              </a:rPr>
              <a:t>глобальні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зміни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цій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оболонці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можливі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найближчі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десятиріччя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людство</a:t>
            </a:r>
            <a:r>
              <a:rPr lang="ru-RU" dirty="0">
                <a:latin typeface="Monotype Corsiva" pitchFamily="66" charset="0"/>
              </a:rPr>
              <a:t> не вживе </a:t>
            </a:r>
            <a:r>
              <a:rPr lang="ru-RU" dirty="0" err="1">
                <a:latin typeface="Monotype Corsiva" pitchFamily="66" charset="0"/>
              </a:rPr>
              <a:t>кардинальних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заходів</a:t>
            </a:r>
            <a:r>
              <a:rPr lang="ru-RU" dirty="0">
                <a:latin typeface="Monotype Corsiva" pitchFamily="66" charset="0"/>
              </a:rPr>
              <a:t>. Для </a:t>
            </a:r>
            <a:r>
              <a:rPr lang="ru-RU" dirty="0" err="1">
                <a:latin typeface="Monotype Corsiva" pitchFamily="66" charset="0"/>
              </a:rPr>
              <a:t>атмосфери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найбільш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гострими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проблеми</a:t>
            </a:r>
            <a:r>
              <a:rPr lang="ru-RU" dirty="0">
                <a:latin typeface="Monotype Corsiva" pitchFamily="66" charset="0"/>
              </a:rPr>
              <a:t> "парникового </a:t>
            </a:r>
            <a:r>
              <a:rPr lang="ru-RU" dirty="0" err="1">
                <a:latin typeface="Monotype Corsiva" pitchFamily="66" charset="0"/>
              </a:rPr>
              <a:t>ефекту</a:t>
            </a:r>
            <a:r>
              <a:rPr lang="ru-RU" dirty="0">
                <a:latin typeface="Monotype Corsiva" pitchFamily="66" charset="0"/>
              </a:rPr>
              <a:t>", "</a:t>
            </a:r>
            <a:r>
              <a:rPr lang="ru-RU" dirty="0" err="1">
                <a:latin typeface="Monotype Corsiva" pitchFamily="66" charset="0"/>
              </a:rPr>
              <a:t>озонових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дір</a:t>
            </a:r>
            <a:r>
              <a:rPr lang="ru-RU" dirty="0">
                <a:latin typeface="Monotype Corsiva" pitchFamily="66" charset="0"/>
              </a:rPr>
              <a:t>", </a:t>
            </a:r>
            <a:r>
              <a:rPr lang="ru-RU" dirty="0" err="1">
                <a:latin typeface="Monotype Corsiva" pitchFamily="66" charset="0"/>
              </a:rPr>
              <a:t>кислотних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дощів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пилового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3985"/>
            <a:ext cx="39243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1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Monotype Corsiva" pitchFamily="66" charset="0"/>
              </a:rPr>
              <a:t>"</a:t>
            </a:r>
            <a:r>
              <a:rPr lang="ru-RU" dirty="0" err="1">
                <a:latin typeface="Monotype Corsiva" pitchFamily="66" charset="0"/>
              </a:rPr>
              <a:t>Парниковий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ефект</a:t>
            </a:r>
            <a:r>
              <a:rPr lang="ru-RU" dirty="0">
                <a:latin typeface="Monotype Corsiva" pitchFamily="66" charset="0"/>
              </a:rPr>
              <a:t>", </a:t>
            </a:r>
            <a:r>
              <a:rPr lang="ru-RU" dirty="0" err="1">
                <a:latin typeface="Monotype Corsiva" pitchFamily="66" charset="0"/>
              </a:rPr>
              <a:t>тобто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різке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потепління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клімату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земній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кулі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спричинений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зростанням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повітрі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вмісту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вуглекислого</a:t>
            </a:r>
            <a:r>
              <a:rPr lang="ru-RU" dirty="0">
                <a:latin typeface="Monotype Corsiva" pitchFamily="66" charset="0"/>
              </a:rPr>
              <a:t> газу (СО2), </a:t>
            </a:r>
            <a:r>
              <a:rPr lang="ru-RU" dirty="0" err="1">
                <a:latin typeface="Monotype Corsiva" pitchFamily="66" charset="0"/>
              </a:rPr>
              <a:t>шо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утворюється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внаслідок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згоряння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органічного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палива</a:t>
            </a:r>
            <a:r>
              <a:rPr lang="ru-RU" dirty="0">
                <a:latin typeface="Monotype Corsiva" pitchFamily="66" charset="0"/>
              </a:rPr>
              <a:t>. За </a:t>
            </a:r>
            <a:r>
              <a:rPr lang="ru-RU" dirty="0" err="1">
                <a:latin typeface="Monotype Corsiva" pitchFamily="66" charset="0"/>
              </a:rPr>
              <a:t>нормальних</a:t>
            </a:r>
            <a:r>
              <a:rPr lang="ru-RU" dirty="0">
                <a:latin typeface="Monotype Corsiva" pitchFamily="66" charset="0"/>
              </a:rPr>
              <a:t> умов </a:t>
            </a:r>
            <a:r>
              <a:rPr lang="ru-RU" dirty="0" err="1">
                <a:latin typeface="Monotype Corsiva" pitchFamily="66" charset="0"/>
              </a:rPr>
              <a:t>вміст</a:t>
            </a:r>
            <a:r>
              <a:rPr lang="ru-RU" dirty="0">
                <a:latin typeface="Monotype Corsiva" pitchFamily="66" charset="0"/>
              </a:rPr>
              <a:t> СО2 в </a:t>
            </a:r>
            <a:r>
              <a:rPr lang="ru-RU" dirty="0" err="1">
                <a:latin typeface="Monotype Corsiva" pitchFamily="66" charset="0"/>
              </a:rPr>
              <a:t>атмосфері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незначний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складає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всього</a:t>
            </a:r>
            <a:r>
              <a:rPr lang="ru-RU" dirty="0">
                <a:latin typeface="Monotype Corsiva" pitchFamily="66" charset="0"/>
              </a:rPr>
              <a:t> 0,03 %.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591843" cy="44627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Згідно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оцінками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подвоєння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вмісту</a:t>
            </a:r>
            <a:r>
              <a:rPr lang="ru-RU" dirty="0">
                <a:latin typeface="Monotype Corsiva" pitchFamily="66" charset="0"/>
              </a:rPr>
              <a:t> CO2 в </a:t>
            </a:r>
            <a:r>
              <a:rPr lang="ru-RU" dirty="0" err="1">
                <a:latin typeface="Monotype Corsiva" pitchFamily="66" charset="0"/>
              </a:rPr>
              <a:t>повітрі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привести до </a:t>
            </a:r>
            <a:r>
              <a:rPr lang="ru-RU" dirty="0" err="1">
                <a:latin typeface="Monotype Corsiva" pitchFamily="66" charset="0"/>
              </a:rPr>
              <a:t>підвищення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середньої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температури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планеті</a:t>
            </a:r>
            <a:r>
              <a:rPr lang="ru-RU" dirty="0">
                <a:latin typeface="Monotype Corsiva" pitchFamily="66" charset="0"/>
              </a:rPr>
              <a:t> на 2-4 °С.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очікувати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у 2030 р.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91769" cy="37566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Monotype Corsiva" pitchFamily="66" charset="0"/>
              </a:rPr>
              <a:t>Сприяє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потеплінню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клімату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безпосереднє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теплове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повітря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зумовлене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низьким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коефіцієнтом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більшості</a:t>
            </a:r>
            <a:r>
              <a:rPr lang="ru-RU" dirty="0">
                <a:latin typeface="Monotype Corsiva" pitchFamily="66" charset="0"/>
              </a:rPr>
              <a:t> машин і </a:t>
            </a:r>
            <a:r>
              <a:rPr lang="ru-RU" dirty="0" err="1">
                <a:latin typeface="Monotype Corsiva" pitchFamily="66" charset="0"/>
              </a:rPr>
              <a:t>механізмів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яскраво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помітно</a:t>
            </a:r>
            <a:r>
              <a:rPr lang="ru-RU" dirty="0">
                <a:latin typeface="Monotype Corsiva" pitchFamily="66" charset="0"/>
              </a:rPr>
              <a:t> над великими </a:t>
            </a:r>
            <a:r>
              <a:rPr lang="ru-RU" dirty="0" err="1">
                <a:latin typeface="Monotype Corsiva" pitchFamily="66" charset="0"/>
              </a:rPr>
              <a:t>агломераціями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мікроклімат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тепліший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ніж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навколишніх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територіях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" y="1628800"/>
            <a:ext cx="4612463" cy="428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038600" cy="4525963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 Кардинально проблема "парникового </a:t>
            </a:r>
            <a:r>
              <a:rPr lang="ru-RU" dirty="0" err="1">
                <a:latin typeface="Monotype Corsiva" pitchFamily="66" charset="0"/>
              </a:rPr>
              <a:t>ефекту</a:t>
            </a:r>
            <a:r>
              <a:rPr lang="ru-RU" dirty="0">
                <a:latin typeface="Monotype Corsiva" pitchFamily="66" charset="0"/>
              </a:rPr>
              <a:t>"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бути </a:t>
            </a:r>
            <a:r>
              <a:rPr lang="ru-RU" dirty="0" err="1">
                <a:latin typeface="Monotype Corsiva" pitchFamily="66" charset="0"/>
              </a:rPr>
              <a:t>вирішена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лише</a:t>
            </a:r>
            <a:r>
              <a:rPr lang="ru-RU" dirty="0">
                <a:latin typeface="Monotype Corsiva" pitchFamily="66" charset="0"/>
              </a:rPr>
              <a:t> при </a:t>
            </a:r>
            <a:r>
              <a:rPr lang="ru-RU" dirty="0" err="1">
                <a:latin typeface="Monotype Corsiva" pitchFamily="66" charset="0"/>
              </a:rPr>
              <a:t>переході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людства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альтернативних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джерел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енергії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водневої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енергетики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13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814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Глобальні проблеми людства. Екологічні проблеми</vt:lpstr>
      <vt:lpstr>Презентация PowerPoint</vt:lpstr>
      <vt:lpstr>Презентация PowerPoint</vt:lpstr>
      <vt:lpstr>Забруднення атмосфери.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Забруднення гідросфери.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2014-02-19T20:40:03Z</dcterms:created>
  <dcterms:modified xsi:type="dcterms:W3CDTF">2014-02-20T05:26:13Z</dcterms:modified>
</cp:coreProperties>
</file>