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9" r:id="rId13"/>
    <p:sldId id="270" r:id="rId14"/>
    <p:sldId id="274" r:id="rId15"/>
    <p:sldId id="275" r:id="rId16"/>
    <p:sldId id="277" r:id="rId17"/>
    <p:sldId id="276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E12A5"/>
    <a:srgbClr val="0B13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58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7323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A1D36F-CBE7-415A-965F-44B949D8B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7388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3357563"/>
            <a:ext cx="6659563" cy="10795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563" y="4029075"/>
            <a:ext cx="6400800" cy="409575"/>
          </a:xfrm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3141663"/>
            <a:ext cx="7772400" cy="110966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73464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163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3075" y="2349500"/>
            <a:ext cx="1925638" cy="43195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42988" y="2349500"/>
            <a:ext cx="5627687" cy="4319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71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70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574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2988" y="2997200"/>
            <a:ext cx="3744912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0300" y="2997200"/>
            <a:ext cx="3746500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43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34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6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2356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6124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3506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4900" y="2349500"/>
            <a:ext cx="764381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5805488"/>
            <a:ext cx="9144000" cy="1052512"/>
          </a:xfrm>
          <a:prstGeom prst="rect">
            <a:avLst/>
          </a:pr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2997200"/>
            <a:ext cx="7643812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7643813" cy="64928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Виконала</a:t>
            </a:r>
            <a:b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учениця 10-В класу</a:t>
            </a:r>
            <a:b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ОНВК №49</a:t>
            </a:r>
            <a:b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Бірюк</a:t>
            </a: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Анна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286124"/>
            <a:ext cx="843235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66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Світове господарство</a:t>
            </a:r>
            <a:endParaRPr lang="ru-RU" sz="6600" b="1" cap="all" dirty="0">
              <a:ln/>
              <a:solidFill>
                <a:schemeClr val="accent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835150" y="404813"/>
            <a:ext cx="7058025" cy="22320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600" dirty="0" smtClean="0">
                <a:solidFill>
                  <a:srgbClr val="FF0000"/>
                </a:solidFill>
              </a:rPr>
              <a:t>СВІТОВА ТОРГІВЛЯ — </a:t>
            </a:r>
            <a:r>
              <a:rPr lang="ru-RU" sz="2600" dirty="0" err="1" smtClean="0">
                <a:solidFill>
                  <a:srgbClr val="FF0000"/>
                </a:solidFill>
              </a:rPr>
              <a:t>це</a:t>
            </a:r>
            <a:r>
              <a:rPr lang="ru-RU" sz="2600" dirty="0" smtClean="0">
                <a:solidFill>
                  <a:srgbClr val="FF0000"/>
                </a:solidFill>
              </a:rPr>
              <a:t> </a:t>
            </a:r>
            <a:r>
              <a:rPr lang="ru-RU" sz="2600" dirty="0" err="1" smtClean="0">
                <a:solidFill>
                  <a:srgbClr val="FF0000"/>
                </a:solidFill>
              </a:rPr>
              <a:t>торгівля</a:t>
            </a:r>
            <a:r>
              <a:rPr lang="ru-RU" sz="2600" dirty="0" smtClean="0">
                <a:solidFill>
                  <a:srgbClr val="FF0000"/>
                </a:solidFill>
              </a:rPr>
              <a:t>, яка </a:t>
            </a:r>
            <a:r>
              <a:rPr lang="ru-RU" sz="2600" dirty="0" err="1" smtClean="0">
                <a:solidFill>
                  <a:srgbClr val="FF0000"/>
                </a:solidFill>
              </a:rPr>
              <a:t>передбачає</a:t>
            </a:r>
            <a:r>
              <a:rPr lang="ru-RU" sz="2600" dirty="0" smtClean="0">
                <a:solidFill>
                  <a:srgbClr val="FF0000"/>
                </a:solidFill>
              </a:rPr>
              <a:t> </a:t>
            </a:r>
            <a:r>
              <a:rPr lang="ru-RU" sz="2600" dirty="0" err="1" smtClean="0">
                <a:solidFill>
                  <a:srgbClr val="FF0000"/>
                </a:solidFill>
              </a:rPr>
              <a:t>переміщення</a:t>
            </a:r>
            <a:r>
              <a:rPr lang="ru-RU" sz="2600" dirty="0" smtClean="0">
                <a:solidFill>
                  <a:srgbClr val="FF0000"/>
                </a:solidFill>
              </a:rPr>
              <a:t> </a:t>
            </a:r>
            <a:r>
              <a:rPr lang="ru-RU" sz="2600" dirty="0" err="1" smtClean="0">
                <a:solidFill>
                  <a:srgbClr val="FF0000"/>
                </a:solidFill>
              </a:rPr>
              <a:t>товарів</a:t>
            </a:r>
            <a:r>
              <a:rPr lang="ru-RU" sz="2600" dirty="0" smtClean="0">
                <a:solidFill>
                  <a:srgbClr val="FF0000"/>
                </a:solidFill>
              </a:rPr>
              <a:t> та </a:t>
            </a:r>
            <a:r>
              <a:rPr lang="ru-RU" sz="2600" dirty="0" err="1" smtClean="0">
                <a:solidFill>
                  <a:srgbClr val="FF0000"/>
                </a:solidFill>
              </a:rPr>
              <a:t>послуг</a:t>
            </a:r>
            <a:r>
              <a:rPr lang="ru-RU" sz="2600" dirty="0" smtClean="0">
                <a:solidFill>
                  <a:srgbClr val="FF0000"/>
                </a:solidFill>
              </a:rPr>
              <a:t> за </a:t>
            </a:r>
            <a:r>
              <a:rPr lang="ru-RU" sz="2600" dirty="0" err="1" smtClean="0">
                <a:solidFill>
                  <a:srgbClr val="FF0000"/>
                </a:solidFill>
              </a:rPr>
              <a:t>межі</a:t>
            </a:r>
            <a:r>
              <a:rPr lang="ru-RU" sz="2600" dirty="0" smtClean="0">
                <a:solidFill>
                  <a:srgbClr val="FF0000"/>
                </a:solidFill>
              </a:rPr>
              <a:t> </a:t>
            </a:r>
            <a:r>
              <a:rPr lang="ru-RU" sz="2600" dirty="0" err="1" smtClean="0">
                <a:solidFill>
                  <a:srgbClr val="FF0000"/>
                </a:solidFill>
              </a:rPr>
              <a:t>державних</a:t>
            </a:r>
            <a:r>
              <a:rPr lang="ru-RU" sz="2600" dirty="0" smtClean="0">
                <a:solidFill>
                  <a:srgbClr val="FF0000"/>
                </a:solidFill>
              </a:rPr>
              <a:t> </a:t>
            </a:r>
            <a:r>
              <a:rPr lang="ru-RU" sz="2600" dirty="0" err="1" smtClean="0">
                <a:solidFill>
                  <a:srgbClr val="FF0000"/>
                </a:solidFill>
              </a:rPr>
              <a:t>кордонів</a:t>
            </a:r>
            <a:r>
              <a:rPr lang="ru-RU" sz="2600" dirty="0" smtClean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150" y="2997200"/>
            <a:ext cx="6851650" cy="3671888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ще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можна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трактувати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як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відносини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країн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з метою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вивезення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експорту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)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ввезення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імпорту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товарів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послуг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Стан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зовнішньої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торгівлі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характеризується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низкою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показників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серед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яких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основними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є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обсяг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динаміка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експорту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імпорту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товарна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географічна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структура.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017361"/>
            <a:ext cx="2448272" cy="1840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50825" y="1844675"/>
            <a:ext cx="7643813" cy="208915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МІЖНАРОДНИЙ РУХ КАПІТАЛУ </a:t>
            </a:r>
            <a:r>
              <a:rPr lang="ru-RU" sz="2400" dirty="0" smtClean="0">
                <a:solidFill>
                  <a:srgbClr val="0B13B5"/>
                </a:solidFill>
              </a:rPr>
              <a:t>- </a:t>
            </a:r>
            <a:r>
              <a:rPr lang="ru-RU" sz="2400" dirty="0" err="1" smtClean="0">
                <a:solidFill>
                  <a:srgbClr val="0B13B5"/>
                </a:solidFill>
              </a:rPr>
              <a:t>однобічне</a:t>
            </a:r>
            <a:r>
              <a:rPr lang="ru-RU" sz="2400" dirty="0" smtClean="0">
                <a:solidFill>
                  <a:srgbClr val="0B13B5"/>
                </a:solidFill>
              </a:rPr>
              <a:t> </a:t>
            </a:r>
            <a:r>
              <a:rPr lang="ru-RU" sz="2400" dirty="0" err="1" smtClean="0">
                <a:solidFill>
                  <a:srgbClr val="0B13B5"/>
                </a:solidFill>
              </a:rPr>
              <a:t>переміщення</a:t>
            </a:r>
            <a:r>
              <a:rPr lang="ru-RU" sz="2400" dirty="0" smtClean="0">
                <a:solidFill>
                  <a:srgbClr val="0B13B5"/>
                </a:solidFill>
              </a:rPr>
              <a:t> за кордон </a:t>
            </a:r>
            <a:r>
              <a:rPr lang="ru-RU" sz="2400" dirty="0" err="1" smtClean="0">
                <a:solidFill>
                  <a:srgbClr val="0B13B5"/>
                </a:solidFill>
              </a:rPr>
              <a:t>певної</a:t>
            </a:r>
            <a:r>
              <a:rPr lang="ru-RU" sz="2400" dirty="0" smtClean="0">
                <a:solidFill>
                  <a:srgbClr val="0B13B5"/>
                </a:solidFill>
              </a:rPr>
              <a:t> </a:t>
            </a:r>
            <a:r>
              <a:rPr lang="ru-RU" sz="2400" dirty="0" err="1" smtClean="0">
                <a:solidFill>
                  <a:srgbClr val="0B13B5"/>
                </a:solidFill>
              </a:rPr>
              <a:t>вартості</a:t>
            </a:r>
            <a:r>
              <a:rPr lang="ru-RU" sz="2400" dirty="0" smtClean="0">
                <a:solidFill>
                  <a:srgbClr val="0B13B5"/>
                </a:solidFill>
              </a:rPr>
              <a:t> в </a:t>
            </a:r>
            <a:r>
              <a:rPr lang="ru-RU" sz="2400" dirty="0" err="1" smtClean="0">
                <a:solidFill>
                  <a:srgbClr val="0B13B5"/>
                </a:solidFill>
              </a:rPr>
              <a:t>товарній</a:t>
            </a:r>
            <a:r>
              <a:rPr lang="ru-RU" sz="2400" dirty="0" smtClean="0">
                <a:solidFill>
                  <a:srgbClr val="0B13B5"/>
                </a:solidFill>
              </a:rPr>
              <a:t> </a:t>
            </a:r>
            <a:r>
              <a:rPr lang="ru-RU" sz="2400" dirty="0" err="1" smtClean="0">
                <a:solidFill>
                  <a:srgbClr val="0B13B5"/>
                </a:solidFill>
              </a:rPr>
              <a:t>чи</a:t>
            </a:r>
            <a:r>
              <a:rPr lang="ru-RU" sz="2400" dirty="0" smtClean="0">
                <a:solidFill>
                  <a:srgbClr val="0B13B5"/>
                </a:solidFill>
              </a:rPr>
              <a:t> </a:t>
            </a:r>
            <a:r>
              <a:rPr lang="ru-RU" sz="2400" dirty="0" err="1" smtClean="0">
                <a:solidFill>
                  <a:srgbClr val="0B13B5"/>
                </a:solidFill>
              </a:rPr>
              <a:t>грошовій</a:t>
            </a:r>
            <a:r>
              <a:rPr lang="ru-RU" sz="2400" dirty="0" smtClean="0">
                <a:solidFill>
                  <a:srgbClr val="0B13B5"/>
                </a:solidFill>
              </a:rPr>
              <a:t> </a:t>
            </a:r>
            <a:r>
              <a:rPr lang="ru-RU" sz="2400" dirty="0" err="1" smtClean="0">
                <a:solidFill>
                  <a:srgbClr val="0B13B5"/>
                </a:solidFill>
              </a:rPr>
              <a:t>формі</a:t>
            </a:r>
            <a:r>
              <a:rPr lang="ru-RU" sz="2400" dirty="0" smtClean="0">
                <a:solidFill>
                  <a:srgbClr val="0B13B5"/>
                </a:solidFill>
              </a:rPr>
              <a:t> </a:t>
            </a:r>
            <a:r>
              <a:rPr lang="ru-RU" sz="2400" dirty="0" err="1" smtClean="0">
                <a:solidFill>
                  <a:srgbClr val="0B13B5"/>
                </a:solidFill>
              </a:rPr>
              <a:t>з</a:t>
            </a:r>
            <a:r>
              <a:rPr lang="ru-RU" sz="2400" dirty="0" smtClean="0">
                <a:solidFill>
                  <a:srgbClr val="0B13B5"/>
                </a:solidFill>
              </a:rPr>
              <a:t> метою </a:t>
            </a:r>
            <a:r>
              <a:rPr lang="ru-RU" sz="2400" dirty="0" err="1" smtClean="0">
                <a:solidFill>
                  <a:srgbClr val="0B13B5"/>
                </a:solidFill>
              </a:rPr>
              <a:t>отримання</a:t>
            </a:r>
            <a:r>
              <a:rPr lang="ru-RU" sz="2400" dirty="0" smtClean="0">
                <a:solidFill>
                  <a:srgbClr val="0B13B5"/>
                </a:solidFill>
              </a:rPr>
              <a:t> </a:t>
            </a:r>
            <a:r>
              <a:rPr lang="ru-RU" sz="2400" dirty="0" err="1" smtClean="0">
                <a:solidFill>
                  <a:srgbClr val="0B13B5"/>
                </a:solidFill>
              </a:rPr>
              <a:t>прибутку</a:t>
            </a:r>
            <a:r>
              <a:rPr lang="ru-RU" sz="2400" dirty="0" smtClean="0">
                <a:solidFill>
                  <a:srgbClr val="0B13B5"/>
                </a:solidFill>
              </a:rPr>
              <a:t> </a:t>
            </a:r>
            <a:r>
              <a:rPr lang="ru-RU" sz="2400" dirty="0" err="1" smtClean="0">
                <a:solidFill>
                  <a:srgbClr val="0B13B5"/>
                </a:solidFill>
              </a:rPr>
              <a:t>чи</a:t>
            </a:r>
            <a:r>
              <a:rPr lang="ru-RU" sz="2400" dirty="0" smtClean="0">
                <a:solidFill>
                  <a:srgbClr val="0B13B5"/>
                </a:solidFill>
              </a:rPr>
              <a:t> </a:t>
            </a:r>
            <a:r>
              <a:rPr lang="ru-RU" sz="2400" dirty="0" err="1" smtClean="0">
                <a:solidFill>
                  <a:srgbClr val="0B13B5"/>
                </a:solidFill>
              </a:rPr>
              <a:t>підприємницької</a:t>
            </a:r>
            <a:r>
              <a:rPr lang="ru-RU" sz="2400" dirty="0" smtClean="0">
                <a:solidFill>
                  <a:srgbClr val="0B13B5"/>
                </a:solidFill>
              </a:rPr>
              <a:t> </a:t>
            </a:r>
            <a:r>
              <a:rPr lang="ru-RU" sz="2400" dirty="0" err="1" smtClean="0">
                <a:solidFill>
                  <a:srgbClr val="0B13B5"/>
                </a:solidFill>
              </a:rPr>
              <a:t>вигоди</a:t>
            </a:r>
            <a:r>
              <a:rPr lang="ru-RU" sz="2400" dirty="0" smtClean="0">
                <a:solidFill>
                  <a:srgbClr val="0B13B5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4572008"/>
            <a:ext cx="8496300" cy="195103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uk-UA" sz="1800" dirty="0" smtClean="0">
                <a:solidFill>
                  <a:srgbClr val="FF0000"/>
                </a:solidFill>
              </a:rPr>
              <a:t>Три види міжнародного капіталу:</a:t>
            </a:r>
            <a:endParaRPr lang="ru-RU" sz="1800" dirty="0" smtClean="0">
              <a:solidFill>
                <a:srgbClr val="FF0000"/>
              </a:solidFill>
            </a:endParaRPr>
          </a:p>
          <a:p>
            <a:pPr algn="ctr">
              <a:buFontTx/>
              <a:buAutoNum type="arabicParenR"/>
              <a:defRPr/>
            </a:pPr>
            <a:r>
              <a:rPr lang="ru-RU" sz="1800" dirty="0" err="1" smtClean="0">
                <a:solidFill>
                  <a:srgbClr val="FF0000"/>
                </a:solidFill>
              </a:rPr>
              <a:t>експорт</a:t>
            </a:r>
            <a:r>
              <a:rPr lang="ru-RU" sz="1800" dirty="0" smtClean="0">
                <a:solidFill>
                  <a:srgbClr val="FF0000"/>
                </a:solidFill>
              </a:rPr>
              <a:t> (</a:t>
            </a:r>
            <a:r>
              <a:rPr lang="ru-RU" sz="1800" dirty="0" err="1" smtClean="0">
                <a:solidFill>
                  <a:srgbClr val="FF0000"/>
                </a:solidFill>
              </a:rPr>
              <a:t>імпорт</a:t>
            </a:r>
            <a:r>
              <a:rPr lang="ru-RU" sz="1800" dirty="0" smtClean="0">
                <a:solidFill>
                  <a:srgbClr val="FF0000"/>
                </a:solidFill>
              </a:rPr>
              <a:t>) </a:t>
            </a:r>
            <a:r>
              <a:rPr lang="ru-RU" sz="1800" dirty="0" err="1" smtClean="0">
                <a:solidFill>
                  <a:srgbClr val="FF0000"/>
                </a:solidFill>
              </a:rPr>
              <a:t>підприємницького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капіталу</a:t>
            </a:r>
            <a:r>
              <a:rPr lang="ru-RU" sz="1800" dirty="0" smtClean="0">
                <a:solidFill>
                  <a:srgbClr val="FF0000"/>
                </a:solidFill>
              </a:rPr>
              <a:t>;</a:t>
            </a:r>
          </a:p>
          <a:p>
            <a:pPr algn="ctr">
              <a:buFontTx/>
              <a:buAutoNum type="arabicParenR" startAt="2"/>
              <a:defRPr/>
            </a:pPr>
            <a:r>
              <a:rPr lang="ru-RU" sz="1800" dirty="0" err="1" smtClean="0">
                <a:solidFill>
                  <a:srgbClr val="FF0000"/>
                </a:solidFill>
              </a:rPr>
              <a:t>експорт</a:t>
            </a:r>
            <a:r>
              <a:rPr lang="ru-RU" sz="1800" dirty="0" smtClean="0">
                <a:solidFill>
                  <a:srgbClr val="FF0000"/>
                </a:solidFill>
              </a:rPr>
              <a:t> (</a:t>
            </a:r>
            <a:r>
              <a:rPr lang="ru-RU" sz="1800" dirty="0" err="1" smtClean="0">
                <a:solidFill>
                  <a:srgbClr val="FF0000"/>
                </a:solidFill>
              </a:rPr>
              <a:t>імпорт</a:t>
            </a:r>
            <a:r>
              <a:rPr lang="ru-RU" sz="1800" dirty="0" smtClean="0">
                <a:solidFill>
                  <a:srgbClr val="FF0000"/>
                </a:solidFill>
              </a:rPr>
              <a:t>) </a:t>
            </a:r>
            <a:r>
              <a:rPr lang="ru-RU" sz="1800" dirty="0" err="1" smtClean="0">
                <a:solidFill>
                  <a:srgbClr val="FF0000"/>
                </a:solidFill>
              </a:rPr>
              <a:t>позичкового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капіталу</a:t>
            </a:r>
            <a:r>
              <a:rPr lang="ru-RU" sz="1800" dirty="0" smtClean="0">
                <a:solidFill>
                  <a:srgbClr val="FF0000"/>
                </a:solidFill>
              </a:rPr>
              <a:t>;</a:t>
            </a:r>
          </a:p>
          <a:p>
            <a:pPr algn="ctr">
              <a:buFontTx/>
              <a:buAutoNum type="arabicParenR" startAt="2"/>
              <a:defRPr/>
            </a:pPr>
            <a:r>
              <a:rPr lang="uk-UA" sz="1800" dirty="0">
                <a:solidFill>
                  <a:srgbClr val="FF0000"/>
                </a:solidFill>
              </a:rPr>
              <a:t>м</a:t>
            </a:r>
            <a:r>
              <a:rPr lang="uk-UA" sz="1800" dirty="0" smtClean="0">
                <a:solidFill>
                  <a:srgbClr val="FF0000"/>
                </a:solidFill>
              </a:rPr>
              <a:t>іжнародна допомога</a:t>
            </a:r>
            <a:endParaRPr lang="ru-RU" sz="1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3" y="1844675"/>
            <a:ext cx="6913562" cy="2592388"/>
          </a:xfr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МІЖНАРОДНА МІГРАЦІЯ РОБОЧОЇ СИЛИ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— ЦЕ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переміщення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працездатного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населення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із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одних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країн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інші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терміном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більше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ніж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на один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рік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викликане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причинами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економічного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політичного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іншого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характеру.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37112"/>
            <a:ext cx="2286000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916113"/>
            <a:ext cx="8291512" cy="475297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За </a:t>
            </a:r>
            <a:r>
              <a:rPr lang="ru-RU" dirty="0" err="1" smtClean="0">
                <a:solidFill>
                  <a:srgbClr val="002060"/>
                </a:solidFill>
              </a:rPr>
              <a:t>напрямком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руху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основними</a:t>
            </a:r>
            <a:r>
              <a:rPr lang="ru-RU" dirty="0" smtClean="0">
                <a:solidFill>
                  <a:srgbClr val="002060"/>
                </a:solidFill>
              </a:rPr>
              <a:t> сторонами </a:t>
            </a:r>
            <a:r>
              <a:rPr lang="ru-RU" dirty="0" err="1" smtClean="0">
                <a:solidFill>
                  <a:srgbClr val="002060"/>
                </a:solidFill>
              </a:rPr>
              <a:t>міжнародної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міграції</a:t>
            </a:r>
            <a:r>
              <a:rPr lang="ru-RU" dirty="0" smtClean="0">
                <a:solidFill>
                  <a:srgbClr val="002060"/>
                </a:solidFill>
              </a:rPr>
              <a:t> є:</a:t>
            </a:r>
          </a:p>
          <a:p>
            <a:pPr marL="0" indent="0">
              <a:buFontTx/>
              <a:buNone/>
              <a:defRPr/>
            </a:pPr>
            <a:endParaRPr lang="ru-RU" dirty="0" smtClean="0"/>
          </a:p>
          <a:p>
            <a:pPr marL="0" indent="0">
              <a:buFontTx/>
              <a:buNone/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• </a:t>
            </a:r>
            <a:r>
              <a:rPr lang="ru-RU" sz="2400" dirty="0" err="1" smtClean="0"/>
              <a:t>еміграція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—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виїзд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працездатного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населення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з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країни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для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постійного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чи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строкового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перебування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іншій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країні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pPr marL="0" indent="0">
              <a:buFontTx/>
              <a:buNone/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• </a:t>
            </a:r>
            <a:r>
              <a:rPr lang="ru-RU" sz="2400" dirty="0" err="1" smtClean="0"/>
              <a:t>імміграція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—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приїзд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робочої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сили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країну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з-за кордону по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квоті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чи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по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запрошенню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pPr marL="0" indent="0">
              <a:buFontTx/>
              <a:buNone/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• </a:t>
            </a:r>
            <a:r>
              <a:rPr lang="ru-RU" sz="2400" dirty="0" err="1" smtClean="0"/>
              <a:t>рееміграція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—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процес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повернення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працездатного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населення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за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певних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причин до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своєї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країни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2124075" y="3141663"/>
            <a:ext cx="6778625" cy="2519362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ru-RU" sz="2000" dirty="0" err="1" smtClean="0">
                <a:solidFill>
                  <a:srgbClr val="FF0000"/>
                </a:solidFill>
              </a:rPr>
              <a:t>Суб'єктами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світової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господарства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є </a:t>
            </a:r>
            <a:r>
              <a:rPr lang="ru-RU" sz="2000" dirty="0" err="1" smtClean="0">
                <a:solidFill>
                  <a:srgbClr val="002060"/>
                </a:solidFill>
              </a:rPr>
              <a:t>господарюючі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одиниці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що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володіють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необхідним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капіталом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здатними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організувати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виробничу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діяльність</a:t>
            </a:r>
            <a:r>
              <a:rPr lang="ru-RU" sz="2000" dirty="0" smtClean="0">
                <a:solidFill>
                  <a:srgbClr val="002060"/>
                </a:solidFill>
              </a:rPr>
              <a:t> на </a:t>
            </a:r>
            <a:r>
              <a:rPr lang="ru-RU" sz="2000" dirty="0" err="1" smtClean="0">
                <a:solidFill>
                  <a:srgbClr val="002060"/>
                </a:solidFill>
              </a:rPr>
              <a:t>міжнародному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господарському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просторі</a:t>
            </a:r>
            <a:r>
              <a:rPr lang="ru-RU" sz="2000" dirty="0" smtClean="0">
                <a:solidFill>
                  <a:srgbClr val="002060"/>
                </a:solidFill>
              </a:rPr>
              <a:t> і </a:t>
            </a:r>
            <a:r>
              <a:rPr lang="ru-RU" sz="2000" dirty="0" err="1" smtClean="0">
                <a:solidFill>
                  <a:srgbClr val="002060"/>
                </a:solidFill>
              </a:rPr>
              <a:t>володіють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певними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міжнародними</a:t>
            </a:r>
            <a:r>
              <a:rPr lang="ru-RU" sz="2000" dirty="0" smtClean="0">
                <a:solidFill>
                  <a:srgbClr val="002060"/>
                </a:solidFill>
              </a:rPr>
              <a:t> правами й </a:t>
            </a:r>
            <a:r>
              <a:rPr lang="ru-RU" sz="2000" dirty="0" err="1" smtClean="0">
                <a:solidFill>
                  <a:srgbClr val="002060"/>
                </a:solidFill>
              </a:rPr>
              <a:t>обов'язками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21507" name="Заголовок 3"/>
          <p:cNvSpPr>
            <a:spLocks noGrp="1"/>
          </p:cNvSpPr>
          <p:nvPr>
            <p:ph type="title"/>
          </p:nvPr>
        </p:nvSpPr>
        <p:spPr>
          <a:xfrm>
            <a:off x="1979613" y="476250"/>
            <a:ext cx="6913562" cy="2089150"/>
          </a:xfrm>
        </p:spPr>
        <p:txBody>
          <a:bodyPr/>
          <a:lstStyle/>
          <a:p>
            <a:pPr algn="ctr"/>
            <a:r>
              <a:rPr lang="uk-UA" sz="2600" dirty="0" smtClean="0">
                <a:solidFill>
                  <a:srgbClr val="7030A0"/>
                </a:solidFill>
              </a:rPr>
              <a:t>СУБ′ЄКТИ СВІТОВОГО ГОСПОДАРСТВА: РОЗВИНЕНІ КРАЇНИ, </a:t>
            </a:r>
            <a:r>
              <a:rPr lang="uk-UA" sz="2600" dirty="0" err="1" smtClean="0">
                <a:solidFill>
                  <a:srgbClr val="7030A0"/>
                </a:solidFill>
              </a:rPr>
              <a:t>КРАЇНИ</a:t>
            </a:r>
            <a:r>
              <a:rPr lang="uk-UA" sz="2600" dirty="0" smtClean="0">
                <a:solidFill>
                  <a:srgbClr val="7030A0"/>
                </a:solidFill>
              </a:rPr>
              <a:t> СЕРЕДНЬОГО РІВНЯ ТА КРАЇНИ, ЩО РОЗВИВАЮТЬСЯ</a:t>
            </a:r>
            <a:endParaRPr lang="ru-RU" sz="26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  <p:bldP spid="215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0359" y="4769768"/>
            <a:ext cx="1584176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060575"/>
            <a:ext cx="7859712" cy="2160588"/>
          </a:xfrm>
        </p:spPr>
        <p:txBody>
          <a:bodyPr/>
          <a:lstStyle/>
          <a:p>
            <a:pPr algn="ctr">
              <a:defRPr/>
            </a:pP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Розвинені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країни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— </a:t>
            </a:r>
            <a:r>
              <a:rPr lang="ru-RU" sz="2400" dirty="0" err="1" smtClean="0">
                <a:solidFill>
                  <a:srgbClr val="002060"/>
                </a:solidFill>
              </a:rPr>
              <a:t>країни</a:t>
            </a:r>
            <a:r>
              <a:rPr lang="ru-RU" sz="2400" dirty="0" smtClean="0">
                <a:solidFill>
                  <a:srgbClr val="002060"/>
                </a:solidFill>
              </a:rPr>
              <a:t> з </a:t>
            </a:r>
            <a:r>
              <a:rPr lang="ru-RU" sz="2400" dirty="0" err="1" smtClean="0">
                <a:solidFill>
                  <a:srgbClr val="002060"/>
                </a:solidFill>
              </a:rPr>
              <a:t>найбільшим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розвитком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економіки</a:t>
            </a:r>
            <a:r>
              <a:rPr lang="ru-RU" sz="2400" dirty="0" smtClean="0">
                <a:solidFill>
                  <a:srgbClr val="002060"/>
                </a:solidFill>
              </a:rPr>
              <a:t>. Цей </a:t>
            </a:r>
            <a:r>
              <a:rPr lang="ru-RU" sz="2400" dirty="0" err="1" smtClean="0">
                <a:solidFill>
                  <a:srgbClr val="002060"/>
                </a:solidFill>
              </a:rPr>
              <a:t>рівень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економічного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розвитку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зазвичай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характеризується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високим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прибутком</a:t>
            </a:r>
            <a:r>
              <a:rPr lang="ru-RU" sz="2400" dirty="0" smtClean="0">
                <a:solidFill>
                  <a:srgbClr val="002060"/>
                </a:solidFill>
              </a:rPr>
              <a:t> на душу </a:t>
            </a:r>
            <a:r>
              <a:rPr lang="ru-RU" sz="2400" dirty="0" err="1" smtClean="0">
                <a:solidFill>
                  <a:srgbClr val="002060"/>
                </a:solidFill>
              </a:rPr>
              <a:t>населення</a:t>
            </a:r>
            <a:r>
              <a:rPr lang="ru-RU" sz="2400" dirty="0" smtClean="0">
                <a:solidFill>
                  <a:srgbClr val="002060"/>
                </a:solidFill>
              </a:rPr>
              <a:t> і </a:t>
            </a:r>
            <a:r>
              <a:rPr lang="ru-RU" sz="2400" dirty="0" err="1" smtClean="0">
                <a:solidFill>
                  <a:srgbClr val="002060"/>
                </a:solidFill>
              </a:rPr>
              <a:t>максимальним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індексом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розвитку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людського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потенціалу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4365625"/>
            <a:ext cx="7643812" cy="223202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Tx/>
              <a:buNone/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До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групи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країн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розвинутою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економікою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відносить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насамперед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провідні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капіталістичні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країни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, так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звану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Велику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сімку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куди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входять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США,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Японія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Німеччина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Великобританія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Франція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Італія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і Канада.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2736304" cy="1916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65104"/>
            <a:ext cx="2592288" cy="1759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2952328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124075" y="1628775"/>
            <a:ext cx="6480175" cy="33845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 err="1" smtClean="0">
                <a:solidFill>
                  <a:srgbClr val="EE12A5"/>
                </a:solidFill>
              </a:rPr>
              <a:t>Країни</a:t>
            </a:r>
            <a:r>
              <a:rPr lang="ru-RU" sz="2400" dirty="0" smtClean="0">
                <a:solidFill>
                  <a:srgbClr val="EE12A5"/>
                </a:solidFill>
              </a:rPr>
              <a:t> </a:t>
            </a:r>
            <a:r>
              <a:rPr lang="ru-RU" sz="2400" dirty="0" err="1" smtClean="0">
                <a:solidFill>
                  <a:srgbClr val="EE12A5"/>
                </a:solidFill>
              </a:rPr>
              <a:t>середнього</a:t>
            </a:r>
            <a:r>
              <a:rPr lang="ru-RU" sz="2400" dirty="0" smtClean="0">
                <a:solidFill>
                  <a:srgbClr val="EE12A5"/>
                </a:solidFill>
              </a:rPr>
              <a:t> </a:t>
            </a:r>
            <a:r>
              <a:rPr lang="ru-RU" sz="2400" dirty="0" err="1" smtClean="0">
                <a:solidFill>
                  <a:srgbClr val="EE12A5"/>
                </a:solidFill>
              </a:rPr>
              <a:t>рівня</a:t>
            </a:r>
            <a:r>
              <a:rPr lang="ru-RU" sz="2400" dirty="0" smtClean="0">
                <a:solidFill>
                  <a:srgbClr val="EE12A5"/>
                </a:solidFill>
              </a:rPr>
              <a:t> </a:t>
            </a:r>
            <a:r>
              <a:rPr lang="ru-RU" sz="2400" dirty="0" err="1" smtClean="0">
                <a:solidFill>
                  <a:srgbClr val="EE12A5"/>
                </a:solidFill>
              </a:rPr>
              <a:t>розвитку</a:t>
            </a:r>
            <a:r>
              <a:rPr lang="ru-RU" sz="2400" dirty="0" smtClean="0">
                <a:solidFill>
                  <a:srgbClr val="EE12A5"/>
                </a:solidFill>
              </a:rPr>
              <a:t> з </a:t>
            </a:r>
            <a:r>
              <a:rPr lang="ru-RU" sz="2400" dirty="0" err="1" smtClean="0">
                <a:solidFill>
                  <a:srgbClr val="EE12A5"/>
                </a:solidFill>
              </a:rPr>
              <a:t>високими</a:t>
            </a:r>
            <a:r>
              <a:rPr lang="ru-RU" sz="2400" dirty="0" smtClean="0">
                <a:solidFill>
                  <a:srgbClr val="EE12A5"/>
                </a:solidFill>
              </a:rPr>
              <a:t> темпами </a:t>
            </a:r>
            <a:r>
              <a:rPr lang="ru-RU" sz="2400" dirty="0" err="1" smtClean="0">
                <a:solidFill>
                  <a:srgbClr val="EE12A5"/>
                </a:solidFill>
              </a:rPr>
              <a:t>соціально-економічного</a:t>
            </a:r>
            <a:r>
              <a:rPr lang="ru-RU" sz="2400" dirty="0" smtClean="0">
                <a:solidFill>
                  <a:srgbClr val="EE12A5"/>
                </a:solidFill>
              </a:rPr>
              <a:t> </a:t>
            </a:r>
            <a:r>
              <a:rPr lang="ru-RU" sz="2400" dirty="0" err="1" smtClean="0">
                <a:solidFill>
                  <a:srgbClr val="EE12A5"/>
                </a:solidFill>
              </a:rPr>
              <a:t>прогресу</a:t>
            </a:r>
            <a:r>
              <a:rPr lang="ru-RU" sz="2400" dirty="0" smtClean="0">
                <a:solidFill>
                  <a:srgbClr val="EE12A5"/>
                </a:solidFill>
              </a:rPr>
              <a:t>: </a:t>
            </a:r>
            <a:r>
              <a:rPr lang="ru-RU" sz="2400" dirty="0" err="1" smtClean="0">
                <a:solidFill>
                  <a:srgbClr val="EE12A5"/>
                </a:solidFill>
              </a:rPr>
              <a:t>Ісландія</a:t>
            </a:r>
            <a:r>
              <a:rPr lang="ru-RU" sz="2400" dirty="0" smtClean="0">
                <a:solidFill>
                  <a:srgbClr val="EE12A5"/>
                </a:solidFill>
              </a:rPr>
              <a:t>, </a:t>
            </a:r>
            <a:r>
              <a:rPr lang="ru-RU" sz="2400" dirty="0" err="1" smtClean="0">
                <a:solidFill>
                  <a:srgbClr val="EE12A5"/>
                </a:solidFill>
              </a:rPr>
              <a:t>Ірландія</a:t>
            </a:r>
            <a:r>
              <a:rPr lang="ru-RU" sz="2400" dirty="0" smtClean="0">
                <a:solidFill>
                  <a:srgbClr val="EE12A5"/>
                </a:solidFill>
              </a:rPr>
              <a:t>, </a:t>
            </a:r>
            <a:r>
              <a:rPr lang="ru-RU" sz="2400" dirty="0" err="1" smtClean="0">
                <a:solidFill>
                  <a:srgbClr val="EE12A5"/>
                </a:solidFill>
              </a:rPr>
              <a:t>Португалія</a:t>
            </a:r>
            <a:r>
              <a:rPr lang="ru-RU" sz="2400" dirty="0" smtClean="0">
                <a:solidFill>
                  <a:srgbClr val="EE12A5"/>
                </a:solidFill>
              </a:rPr>
              <a:t>, </a:t>
            </a:r>
            <a:r>
              <a:rPr lang="ru-RU" sz="2400" dirty="0" err="1" smtClean="0">
                <a:solidFill>
                  <a:srgbClr val="EE12A5"/>
                </a:solidFill>
              </a:rPr>
              <a:t>Греція</a:t>
            </a:r>
            <a:r>
              <a:rPr lang="ru-RU" sz="2400" dirty="0" smtClean="0">
                <a:solidFill>
                  <a:srgbClr val="EE12A5"/>
                </a:solidFill>
              </a:rPr>
              <a:t>, </a:t>
            </a:r>
            <a:r>
              <a:rPr lang="ru-RU" sz="2400" dirty="0" err="1" smtClean="0">
                <a:solidFill>
                  <a:srgbClr val="EE12A5"/>
                </a:solidFill>
              </a:rPr>
              <a:t>Туреччина</a:t>
            </a:r>
            <a:r>
              <a:rPr lang="ru-RU" sz="2400" dirty="0" smtClean="0">
                <a:solidFill>
                  <a:srgbClr val="EE12A5"/>
                </a:solidFill>
              </a:rPr>
              <a:t>, </a:t>
            </a:r>
            <a:r>
              <a:rPr lang="ru-RU" sz="2400" dirty="0" err="1" smtClean="0">
                <a:solidFill>
                  <a:srgbClr val="EE12A5"/>
                </a:solidFill>
              </a:rPr>
              <a:t>західноєвропейські</a:t>
            </a:r>
            <a:r>
              <a:rPr lang="ru-RU" sz="2400" dirty="0" smtClean="0">
                <a:solidFill>
                  <a:srgbClr val="EE12A5"/>
                </a:solidFill>
              </a:rPr>
              <a:t> </a:t>
            </a:r>
            <a:r>
              <a:rPr lang="ru-RU" sz="2400" dirty="0" err="1" smtClean="0">
                <a:solidFill>
                  <a:srgbClr val="EE12A5"/>
                </a:solidFill>
              </a:rPr>
              <a:t>мікродержави</a:t>
            </a:r>
            <a:endParaRPr lang="ru-RU" sz="2400" dirty="0" smtClean="0">
              <a:solidFill>
                <a:srgbClr val="EE12A5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06"/>
            <a:ext cx="2483768" cy="1611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908175" y="908050"/>
            <a:ext cx="6994525" cy="20161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До </a:t>
            </a:r>
            <a:r>
              <a:rPr lang="ru-RU" sz="2400" dirty="0" err="1" smtClean="0">
                <a:solidFill>
                  <a:srgbClr val="002060"/>
                </a:solidFill>
              </a:rPr>
              <a:t>групи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країн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що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розвиваються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(</a:t>
            </a:r>
            <a:r>
              <a:rPr lang="ru-RU" sz="2400" dirty="0" err="1" smtClean="0">
                <a:solidFill>
                  <a:schemeClr val="bg1"/>
                </a:solidFill>
              </a:rPr>
              <a:t>менш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розвинутих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слаборозвинених</a:t>
            </a:r>
            <a:r>
              <a:rPr lang="ru-RU" sz="2400" dirty="0" smtClean="0">
                <a:solidFill>
                  <a:schemeClr val="bg1"/>
                </a:solidFill>
              </a:rPr>
              <a:t>), </a:t>
            </a:r>
            <a:r>
              <a:rPr lang="ru-RU" sz="2400" dirty="0" err="1" smtClean="0">
                <a:solidFill>
                  <a:schemeClr val="bg1"/>
                </a:solidFill>
              </a:rPr>
              <a:t>входять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держави</a:t>
            </a:r>
            <a:r>
              <a:rPr lang="ru-RU" sz="2400" dirty="0" smtClean="0">
                <a:solidFill>
                  <a:schemeClr val="bg1"/>
                </a:solidFill>
              </a:rPr>
              <a:t> з </a:t>
            </a:r>
            <a:r>
              <a:rPr lang="ru-RU" sz="2400" dirty="0" err="1" smtClean="0">
                <a:solidFill>
                  <a:schemeClr val="bg1"/>
                </a:solidFill>
              </a:rPr>
              <a:t>низьким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рівнем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економічного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розвитку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2051050" y="3573463"/>
            <a:ext cx="6697663" cy="26638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До </a:t>
            </a:r>
            <a:r>
              <a:rPr lang="ru-RU" sz="2400" dirty="0" err="1" smtClean="0">
                <a:solidFill>
                  <a:srgbClr val="002060"/>
                </a:solidFill>
              </a:rPr>
              <a:t>цієї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групи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відносяться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країни</a:t>
            </a:r>
            <a:r>
              <a:rPr lang="ru-RU" sz="2400" dirty="0" smtClean="0">
                <a:solidFill>
                  <a:srgbClr val="002060"/>
                </a:solidFill>
              </a:rPr>
              <a:t> Африки, </a:t>
            </a:r>
            <a:r>
              <a:rPr lang="ru-RU" sz="2400" dirty="0" err="1" smtClean="0">
                <a:solidFill>
                  <a:srgbClr val="002060"/>
                </a:solidFill>
              </a:rPr>
              <a:t>країни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Азіатсько-Тихоокеанського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регіону</a:t>
            </a:r>
            <a:r>
              <a:rPr lang="ru-RU" sz="2400" dirty="0" smtClean="0">
                <a:solidFill>
                  <a:srgbClr val="002060"/>
                </a:solidFill>
              </a:rPr>
              <a:t> (АТР) (</a:t>
            </a:r>
            <a:r>
              <a:rPr lang="ru-RU" sz="2400" dirty="0" err="1" smtClean="0">
                <a:solidFill>
                  <a:srgbClr val="002060"/>
                </a:solidFill>
              </a:rPr>
              <a:t>крім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Японії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Австралії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Нової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Зеландії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країн</a:t>
            </a:r>
            <a:r>
              <a:rPr lang="ru-RU" sz="2400" dirty="0" smtClean="0">
                <a:solidFill>
                  <a:srgbClr val="002060"/>
                </a:solidFill>
              </a:rPr>
              <a:t>-«</a:t>
            </a:r>
            <a:r>
              <a:rPr lang="ru-RU" sz="2400" dirty="0" err="1" smtClean="0">
                <a:solidFill>
                  <a:srgbClr val="002060"/>
                </a:solidFill>
              </a:rPr>
              <a:t>драконів</a:t>
            </a:r>
            <a:r>
              <a:rPr lang="ru-RU" sz="2400" dirty="0" smtClean="0">
                <a:solidFill>
                  <a:srgbClr val="002060"/>
                </a:solidFill>
              </a:rPr>
              <a:t>» </a:t>
            </a:r>
            <a:r>
              <a:rPr lang="ru-RU" sz="2400" dirty="0" err="1" smtClean="0">
                <a:solidFill>
                  <a:srgbClr val="002060"/>
                </a:solidFill>
              </a:rPr>
              <a:t>Південно-Східної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Азії</a:t>
            </a:r>
            <a:r>
              <a:rPr lang="ru-RU" sz="2400" dirty="0" smtClean="0">
                <a:solidFill>
                  <a:srgbClr val="002060"/>
                </a:solidFill>
              </a:rPr>
              <a:t> й </a:t>
            </a:r>
            <a:r>
              <a:rPr lang="ru-RU" sz="2400" dirty="0" err="1" smtClean="0">
                <a:solidFill>
                  <a:srgbClr val="002060"/>
                </a:solidFill>
              </a:rPr>
              <a:t>азіатських</a:t>
            </a:r>
            <a:r>
              <a:rPr lang="ru-RU" sz="2400" dirty="0" smtClean="0">
                <a:solidFill>
                  <a:srgbClr val="002060"/>
                </a:solidFill>
              </a:rPr>
              <a:t> держав СНД), </a:t>
            </a:r>
            <a:r>
              <a:rPr lang="ru-RU" sz="2400" dirty="0" err="1" smtClean="0">
                <a:solidFill>
                  <a:srgbClr val="002060"/>
                </a:solidFill>
              </a:rPr>
              <a:t>країни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Латинської</a:t>
            </a:r>
            <a:r>
              <a:rPr lang="ru-RU" sz="2400" dirty="0" smtClean="0">
                <a:solidFill>
                  <a:srgbClr val="002060"/>
                </a:solidFill>
              </a:rPr>
              <a:t> Америки і </a:t>
            </a:r>
            <a:r>
              <a:rPr lang="ru-RU" sz="2400" dirty="0" err="1" smtClean="0">
                <a:solidFill>
                  <a:srgbClr val="002060"/>
                </a:solidFill>
              </a:rPr>
              <a:t>Карибського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басейну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3429000"/>
            <a:ext cx="7643813" cy="649288"/>
          </a:xfrm>
        </p:spPr>
        <p:txBody>
          <a:bodyPr/>
          <a:lstStyle/>
          <a:p>
            <a:pPr algn="ctr">
              <a:defRPr/>
            </a:pPr>
            <a:r>
              <a:rPr lang="ru-RU" sz="6000" dirty="0" err="1" smtClean="0">
                <a:solidFill>
                  <a:srgbClr val="FF0000"/>
                </a:solidFill>
                <a:latin typeface="Comic Sans MS" pitchFamily="66" charset="0"/>
              </a:rPr>
              <a:t>Дякую</a:t>
            </a:r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> за </a:t>
            </a:r>
            <a:r>
              <a:rPr lang="ru-RU" sz="6000" dirty="0" err="1" smtClean="0">
                <a:solidFill>
                  <a:srgbClr val="FF0000"/>
                </a:solidFill>
                <a:latin typeface="Comic Sans MS" pitchFamily="66" charset="0"/>
              </a:rPr>
              <a:t>увагу</a:t>
            </a:r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user201101211031007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7972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07950" y="188913"/>
            <a:ext cx="604837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uk-UA" b="1" dirty="0">
                <a:solidFill>
                  <a:srgbClr val="002060"/>
                </a:solidFill>
                <a:latin typeface="Tahoma" charset="0"/>
              </a:rPr>
              <a:t>Світове господарство: зміст та основні етапи розвитку. </a:t>
            </a:r>
            <a:endParaRPr lang="uk-UA" b="1" dirty="0" smtClean="0">
              <a:solidFill>
                <a:srgbClr val="002060"/>
              </a:solidFill>
              <a:latin typeface="Tahoma" charset="0"/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70C0"/>
                </a:solidFill>
                <a:latin typeface="Tahoma" charset="0"/>
              </a:rPr>
              <a:t>Форми </a:t>
            </a:r>
            <a:r>
              <a:rPr lang="uk-UA" b="1" dirty="0">
                <a:solidFill>
                  <a:srgbClr val="0070C0"/>
                </a:solidFill>
                <a:latin typeface="Tahoma" charset="0"/>
              </a:rPr>
              <a:t>міжнародних економічних відносин: світова торгівля, міжнародний рух капіталів, </a:t>
            </a:r>
            <a:r>
              <a:rPr lang="uk-UA" b="1" dirty="0" smtClean="0">
                <a:solidFill>
                  <a:srgbClr val="0070C0"/>
                </a:solidFill>
                <a:latin typeface="Tahoma" charset="0"/>
              </a:rPr>
              <a:t>міграція </a:t>
            </a:r>
            <a:r>
              <a:rPr lang="uk-UA" b="1" dirty="0">
                <a:solidFill>
                  <a:srgbClr val="0070C0"/>
                </a:solidFill>
                <a:latin typeface="Tahoma" charset="0"/>
              </a:rPr>
              <a:t>робочої </a:t>
            </a:r>
            <a:r>
              <a:rPr lang="uk-UA" b="1" dirty="0" smtClean="0">
                <a:solidFill>
                  <a:srgbClr val="0070C0"/>
                </a:solidFill>
                <a:latin typeface="Tahoma" charset="0"/>
              </a:rPr>
              <a:t>сили. 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uk-UA" b="1" dirty="0" err="1" smtClean="0">
                <a:solidFill>
                  <a:srgbClr val="002060"/>
                </a:solidFill>
                <a:latin typeface="Tahoma" charset="0"/>
              </a:rPr>
              <a:t>Суб′єкти</a:t>
            </a:r>
            <a:r>
              <a:rPr lang="uk-UA" b="1" dirty="0" smtClean="0">
                <a:solidFill>
                  <a:srgbClr val="002060"/>
                </a:solidFill>
                <a:latin typeface="Tahoma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Tahoma" charset="0"/>
              </a:rPr>
              <a:t>світового господарства:розвинені країни, </a:t>
            </a:r>
            <a:r>
              <a:rPr lang="uk-UA" b="1" dirty="0" err="1">
                <a:solidFill>
                  <a:srgbClr val="002060"/>
                </a:solidFill>
                <a:latin typeface="Tahoma" charset="0"/>
              </a:rPr>
              <a:t>країни</a:t>
            </a:r>
            <a:r>
              <a:rPr lang="uk-UA" b="1" dirty="0">
                <a:solidFill>
                  <a:srgbClr val="002060"/>
                </a:solidFill>
                <a:latin typeface="Tahoma" charset="0"/>
              </a:rPr>
              <a:t> середнього рівня та країни, що розвиваються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427538" y="5949950"/>
            <a:ext cx="3706812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uk-UA" b="1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36920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60351"/>
            <a:ext cx="8713787" cy="1597014"/>
          </a:xfr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uk-UA" sz="5400" b="1" dirty="0" smtClean="0">
                <a:solidFill>
                  <a:srgbClr val="C00000"/>
                </a:solidFill>
              </a:rPr>
              <a:t>Світове </a:t>
            </a:r>
            <a:r>
              <a:rPr lang="uk-UA" sz="5400" b="1" dirty="0" smtClean="0">
                <a:solidFill>
                  <a:srgbClr val="C00000"/>
                </a:solidFill>
              </a:rPr>
              <a:t>господарство</a:t>
            </a:r>
            <a:endParaRPr lang="uk-UA" sz="5400" b="1" dirty="0" smtClean="0">
              <a:solidFill>
                <a:srgbClr val="C00000"/>
              </a:solidFill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2781300"/>
            <a:ext cx="8075613" cy="295275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ru-RU" altLang="ko-KR" sz="2400" dirty="0" err="1" smtClean="0">
                <a:latin typeface="Arial Black" pitchFamily="34" charset="0"/>
                <a:ea typeface="굴림" charset="-127"/>
              </a:rPr>
              <a:t>Світове</a:t>
            </a:r>
            <a:r>
              <a:rPr lang="ru-RU" altLang="ko-KR" sz="2400" dirty="0" smtClean="0">
                <a:latin typeface="Arial Black" pitchFamily="34" charset="0"/>
                <a:ea typeface="굴림" charset="-127"/>
              </a:rPr>
              <a:t> </a:t>
            </a:r>
            <a:r>
              <a:rPr lang="ru-RU" altLang="ko-KR" sz="2400" dirty="0" err="1" smtClean="0">
                <a:latin typeface="Arial Black" pitchFamily="34" charset="0"/>
                <a:ea typeface="굴림" charset="-127"/>
              </a:rPr>
              <a:t>господарство</a:t>
            </a:r>
            <a:r>
              <a:rPr lang="ru-RU" altLang="ko-KR" sz="2400" dirty="0" smtClean="0">
                <a:latin typeface="Arial Black" pitchFamily="34" charset="0"/>
                <a:ea typeface="굴림" charset="-127"/>
              </a:rPr>
              <a:t> 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— система </a:t>
            </a:r>
            <a:r>
              <a:rPr lang="ru-RU" altLang="ko-KR" sz="2600" dirty="0" err="1" smtClean="0">
                <a:solidFill>
                  <a:srgbClr val="FFFF00"/>
                </a:solidFill>
                <a:ea typeface="굴림" charset="-127"/>
              </a:rPr>
              <a:t>взаємодіючих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 </a:t>
            </a:r>
            <a:r>
              <a:rPr lang="ru-RU" altLang="ko-KR" sz="2600" dirty="0" err="1" smtClean="0">
                <a:solidFill>
                  <a:srgbClr val="FFFF00"/>
                </a:solidFill>
                <a:ea typeface="굴림" charset="-127"/>
              </a:rPr>
              <a:t>господарств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 </a:t>
            </a:r>
            <a:r>
              <a:rPr lang="ru-RU" altLang="ko-KR" sz="2600" dirty="0" err="1" smtClean="0">
                <a:solidFill>
                  <a:srgbClr val="FFFF00"/>
                </a:solidFill>
                <a:ea typeface="굴림" charset="-127"/>
              </a:rPr>
              <a:t>усіх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 </a:t>
            </a:r>
            <a:r>
              <a:rPr lang="ru-RU" altLang="ko-KR" sz="2600" dirty="0" err="1" smtClean="0">
                <a:solidFill>
                  <a:srgbClr val="FFFF00"/>
                </a:solidFill>
                <a:ea typeface="굴림" charset="-127"/>
              </a:rPr>
              <a:t>країн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 </a:t>
            </a:r>
            <a:r>
              <a:rPr lang="ru-RU" altLang="ko-KR" sz="2600" dirty="0" err="1" smtClean="0">
                <a:solidFill>
                  <a:srgbClr val="FFFF00"/>
                </a:solidFill>
                <a:ea typeface="굴림" charset="-127"/>
              </a:rPr>
              <a:t>світу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, </a:t>
            </a:r>
            <a:r>
              <a:rPr lang="ru-RU" altLang="ko-KR" sz="2600" dirty="0" err="1" smtClean="0">
                <a:solidFill>
                  <a:srgbClr val="FFFF00"/>
                </a:solidFill>
                <a:ea typeface="굴림" charset="-127"/>
              </a:rPr>
              <a:t>цілісний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 характер і </a:t>
            </a:r>
            <a:r>
              <a:rPr lang="ru-RU" altLang="ko-KR" sz="2600" dirty="0" err="1" smtClean="0">
                <a:solidFill>
                  <a:srgbClr val="FFFF00"/>
                </a:solidFill>
                <a:ea typeface="굴림" charset="-127"/>
              </a:rPr>
              <a:t>функціонування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 </a:t>
            </a:r>
            <a:r>
              <a:rPr lang="ru-RU" altLang="ko-KR" sz="2600" dirty="0" err="1" smtClean="0">
                <a:solidFill>
                  <a:srgbClr val="FFFF00"/>
                </a:solidFill>
                <a:ea typeface="굴림" charset="-127"/>
              </a:rPr>
              <a:t>якої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 </a:t>
            </a:r>
            <a:r>
              <a:rPr lang="ru-RU" altLang="ko-KR" sz="2600" dirty="0" err="1" smtClean="0">
                <a:solidFill>
                  <a:srgbClr val="FFFF00"/>
                </a:solidFill>
                <a:ea typeface="굴림" charset="-127"/>
              </a:rPr>
              <a:t>визначаються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 </a:t>
            </a:r>
            <a:r>
              <a:rPr lang="ru-RU" altLang="ko-KR" sz="2600" dirty="0" err="1" smtClean="0">
                <a:solidFill>
                  <a:srgbClr val="FFFF00"/>
                </a:solidFill>
                <a:ea typeface="굴림" charset="-127"/>
              </a:rPr>
              <a:t>об'єктивними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 законами </a:t>
            </a:r>
            <a:r>
              <a:rPr lang="ru-RU" altLang="ko-KR" sz="2600" dirty="0" err="1" smtClean="0">
                <a:solidFill>
                  <a:srgbClr val="FFFF00"/>
                </a:solidFill>
                <a:ea typeface="굴림" charset="-127"/>
              </a:rPr>
              <a:t>розвитку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 </a:t>
            </a:r>
            <a:r>
              <a:rPr lang="ru-RU" altLang="ko-KR" sz="2600" dirty="0" err="1" smtClean="0">
                <a:solidFill>
                  <a:srgbClr val="FFFF00"/>
                </a:solidFill>
                <a:ea typeface="굴림" charset="-127"/>
              </a:rPr>
              <a:t>людського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 </a:t>
            </a:r>
            <a:r>
              <a:rPr lang="ru-RU" altLang="ko-KR" sz="2600" dirty="0" err="1" smtClean="0">
                <a:solidFill>
                  <a:srgbClr val="FFFF00"/>
                </a:solidFill>
                <a:ea typeface="굴림" charset="-127"/>
              </a:rPr>
              <a:t>суспільства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.</a:t>
            </a:r>
            <a:endParaRPr lang="en-US" altLang="ko-KR" sz="2600" dirty="0" smtClean="0">
              <a:solidFill>
                <a:srgbClr val="FFFF00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uk-UA" sz="1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2"/>
          <p:cNvSpPr>
            <a:spLocks noGrp="1"/>
          </p:cNvSpPr>
          <p:nvPr>
            <p:ph idx="1"/>
          </p:nvPr>
        </p:nvSpPr>
        <p:spPr>
          <a:xfrm>
            <a:off x="1908175" y="836613"/>
            <a:ext cx="6707188" cy="309721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Tx/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    На </a:t>
            </a:r>
            <a:r>
              <a:rPr lang="ru-RU" sz="2200" dirty="0" err="1" smtClean="0">
                <a:solidFill>
                  <a:srgbClr val="0070C0"/>
                </a:solidFill>
              </a:rPr>
              <a:t>сучасному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етапі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світове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господарство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нараховує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понад</a:t>
            </a:r>
            <a:r>
              <a:rPr lang="ru-RU" sz="2200" dirty="0" smtClean="0">
                <a:solidFill>
                  <a:srgbClr val="0070C0"/>
                </a:solidFill>
              </a:rPr>
              <a:t> 230 держав, у </a:t>
            </a:r>
            <a:r>
              <a:rPr lang="ru-RU" sz="2200" dirty="0" err="1" smtClean="0">
                <a:solidFill>
                  <a:srgbClr val="0070C0"/>
                </a:solidFill>
              </a:rPr>
              <a:t>яких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проживає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більше</a:t>
            </a:r>
            <a:r>
              <a:rPr lang="ru-RU" sz="2200" dirty="0" smtClean="0">
                <a:solidFill>
                  <a:srgbClr val="0070C0"/>
                </a:solidFill>
              </a:rPr>
              <a:t> 6 млрд. </a:t>
            </a:r>
            <a:r>
              <a:rPr lang="ru-RU" sz="2200" dirty="0" err="1" smtClean="0">
                <a:solidFill>
                  <a:srgbClr val="0070C0"/>
                </a:solidFill>
              </a:rPr>
              <a:t>чоловік</a:t>
            </a:r>
            <a:r>
              <a:rPr lang="ru-RU" sz="2200" dirty="0" smtClean="0">
                <a:solidFill>
                  <a:srgbClr val="0070C0"/>
                </a:solidFill>
              </a:rPr>
              <a:t>. </a:t>
            </a:r>
            <a:r>
              <a:rPr lang="ru-RU" sz="2200" dirty="0" err="1" smtClean="0">
                <a:solidFill>
                  <a:srgbClr val="0070C0"/>
                </a:solidFill>
              </a:rPr>
              <a:t>Держави</a:t>
            </a:r>
            <a:r>
              <a:rPr lang="ru-RU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err="1" smtClean="0">
                <a:solidFill>
                  <a:srgbClr val="0070C0"/>
                </a:solidFill>
              </a:rPr>
              <a:t>що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існують</a:t>
            </a:r>
            <a:r>
              <a:rPr lang="ru-RU" sz="2200" dirty="0" smtClean="0">
                <a:solidFill>
                  <a:srgbClr val="0070C0"/>
                </a:solidFill>
              </a:rPr>
              <a:t> на </a:t>
            </a:r>
            <a:r>
              <a:rPr lang="ru-RU" sz="2200" dirty="0" err="1" smtClean="0">
                <a:solidFill>
                  <a:srgbClr val="0070C0"/>
                </a:solidFill>
              </a:rPr>
              <a:t>планеті</a:t>
            </a:r>
            <a:r>
              <a:rPr lang="ru-RU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err="1" smtClean="0">
                <a:solidFill>
                  <a:srgbClr val="0070C0"/>
                </a:solidFill>
              </a:rPr>
              <a:t>відрізняються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між</a:t>
            </a:r>
            <a:r>
              <a:rPr lang="ru-RU" sz="2200" dirty="0" smtClean="0">
                <a:solidFill>
                  <a:srgbClr val="0070C0"/>
                </a:solidFill>
              </a:rPr>
              <a:t> собою за </a:t>
            </a:r>
            <a:r>
              <a:rPr lang="ru-RU" sz="2200" dirty="0" err="1" smtClean="0">
                <a:solidFill>
                  <a:srgbClr val="0070C0"/>
                </a:solidFill>
              </a:rPr>
              <a:t>рівнем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економічного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розвитку</a:t>
            </a:r>
            <a:r>
              <a:rPr lang="ru-RU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err="1" smtClean="0">
                <a:solidFill>
                  <a:srgbClr val="0070C0"/>
                </a:solidFill>
              </a:rPr>
              <a:t>належністю</a:t>
            </a:r>
            <a:r>
              <a:rPr lang="ru-RU" sz="2200" dirty="0" smtClean="0">
                <a:solidFill>
                  <a:srgbClr val="0070C0"/>
                </a:solidFill>
              </a:rPr>
              <a:t> до </a:t>
            </a:r>
            <a:r>
              <a:rPr lang="ru-RU" sz="2200" dirty="0" err="1" smtClean="0">
                <a:solidFill>
                  <a:srgbClr val="0070C0"/>
                </a:solidFill>
              </a:rPr>
              <a:t>певних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соціальних</a:t>
            </a:r>
            <a:r>
              <a:rPr lang="ru-RU" sz="2200" dirty="0" smtClean="0">
                <a:solidFill>
                  <a:srgbClr val="0070C0"/>
                </a:solidFill>
              </a:rPr>
              <a:t> і </a:t>
            </a:r>
            <a:r>
              <a:rPr lang="ru-RU" sz="2200" dirty="0" err="1" smtClean="0">
                <a:solidFill>
                  <a:srgbClr val="0070C0"/>
                </a:solidFill>
              </a:rPr>
              <a:t>політичних</a:t>
            </a:r>
            <a:r>
              <a:rPr lang="ru-RU" sz="2200" dirty="0" smtClean="0">
                <a:solidFill>
                  <a:srgbClr val="0070C0"/>
                </a:solidFill>
              </a:rPr>
              <a:t> систем.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77072"/>
            <a:ext cx="2880320" cy="1957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643812" cy="122396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Arial Black" pitchFamily="34" charset="0"/>
              </a:rPr>
              <a:t>Основні етапи розвитку світового господарства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250825" y="1989138"/>
            <a:ext cx="8569325" cy="367188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400" dirty="0" err="1" smtClean="0">
                <a:solidFill>
                  <a:srgbClr val="92D050"/>
                </a:solidFill>
              </a:rPr>
              <a:t>Формування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світового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господарства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розпочинається</a:t>
            </a:r>
            <a:r>
              <a:rPr lang="ru-RU" sz="2400" dirty="0" smtClean="0">
                <a:solidFill>
                  <a:srgbClr val="92D050"/>
                </a:solidFill>
              </a:rPr>
              <a:t> в </a:t>
            </a:r>
            <a:r>
              <a:rPr lang="ru-RU" sz="2400" dirty="0" err="1" smtClean="0">
                <a:solidFill>
                  <a:srgbClr val="92D050"/>
                </a:solidFill>
              </a:rPr>
              <a:t>період</a:t>
            </a:r>
            <a:r>
              <a:rPr lang="ru-RU" sz="2400" dirty="0" smtClean="0">
                <a:solidFill>
                  <a:srgbClr val="92D050"/>
                </a:solidFill>
              </a:rPr>
              <a:t> великих </a:t>
            </a:r>
            <a:r>
              <a:rPr lang="ru-RU" sz="2400" dirty="0" err="1" smtClean="0">
                <a:solidFill>
                  <a:srgbClr val="92D050"/>
                </a:solidFill>
              </a:rPr>
              <a:t>географічних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відкриттів</a:t>
            </a:r>
            <a:r>
              <a:rPr lang="ru-RU" sz="2400" dirty="0" smtClean="0">
                <a:solidFill>
                  <a:srgbClr val="92D050"/>
                </a:solidFill>
              </a:rPr>
              <a:t> XV—XVI ст. У </a:t>
            </a:r>
            <a:r>
              <a:rPr lang="ru-RU" sz="2400" dirty="0" err="1" smtClean="0">
                <a:solidFill>
                  <a:srgbClr val="92D050"/>
                </a:solidFill>
              </a:rPr>
              <a:t>його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розвитку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можна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виділити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декілька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етапів</a:t>
            </a:r>
            <a:r>
              <a:rPr lang="ru-RU" sz="2400" dirty="0" smtClean="0">
                <a:solidFill>
                  <a:srgbClr val="92D050"/>
                </a:solidFill>
              </a:rPr>
              <a:t>.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500042"/>
            <a:ext cx="7846110" cy="544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2195736" y="1196752"/>
            <a:ext cx="6348413" cy="4176712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Перший </a:t>
            </a:r>
            <a:r>
              <a:rPr lang="ru-RU" sz="2000" dirty="0" err="1" smtClean="0">
                <a:solidFill>
                  <a:srgbClr val="002060"/>
                </a:solidFill>
              </a:rPr>
              <a:t>етап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тривав</a:t>
            </a:r>
            <a:r>
              <a:rPr lang="ru-RU" sz="2000" dirty="0" smtClean="0">
                <a:solidFill>
                  <a:srgbClr val="002060"/>
                </a:solidFill>
              </a:rPr>
              <a:t> до </a:t>
            </a:r>
            <a:r>
              <a:rPr lang="ru-RU" sz="2000" dirty="0" err="1" smtClean="0">
                <a:solidFill>
                  <a:srgbClr val="002060"/>
                </a:solidFill>
              </a:rPr>
              <a:t>середини</a:t>
            </a:r>
            <a:r>
              <a:rPr lang="ru-RU" sz="2000" dirty="0" smtClean="0">
                <a:solidFill>
                  <a:srgbClr val="002060"/>
                </a:solidFill>
              </a:rPr>
              <a:t> XIX ст. У </a:t>
            </a:r>
            <a:r>
              <a:rPr lang="ru-RU" sz="2000" dirty="0" err="1" smtClean="0">
                <a:solidFill>
                  <a:srgbClr val="002060"/>
                </a:solidFill>
              </a:rPr>
              <a:t>цей</a:t>
            </a:r>
            <a:r>
              <a:rPr lang="ru-RU" sz="2000" dirty="0" smtClean="0">
                <a:solidFill>
                  <a:srgbClr val="002060"/>
                </a:solidFill>
              </a:rPr>
              <a:t> час </a:t>
            </a:r>
            <a:r>
              <a:rPr lang="ru-RU" sz="2000" dirty="0" err="1" smtClean="0">
                <a:solidFill>
                  <a:srgbClr val="002060"/>
                </a:solidFill>
              </a:rPr>
              <a:t>починають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складатися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світові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економічні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зв'язки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</a:rPr>
              <a:t>Основним</a:t>
            </a:r>
            <a:r>
              <a:rPr lang="ru-RU" sz="2000" dirty="0" smtClean="0">
                <a:solidFill>
                  <a:srgbClr val="002060"/>
                </a:solidFill>
              </a:rPr>
              <a:t> видом </a:t>
            </a:r>
            <a:r>
              <a:rPr lang="ru-RU" sz="2000" dirty="0" err="1" smtClean="0">
                <a:solidFill>
                  <a:srgbClr val="002060"/>
                </a:solidFill>
              </a:rPr>
              <a:t>їх</a:t>
            </a:r>
            <a:r>
              <a:rPr lang="ru-RU" sz="2000" dirty="0" smtClean="0">
                <a:solidFill>
                  <a:srgbClr val="002060"/>
                </a:solidFill>
              </a:rPr>
              <a:t> у </a:t>
            </a:r>
            <a:r>
              <a:rPr lang="ru-RU" sz="2000" dirty="0" err="1" smtClean="0">
                <a:solidFill>
                  <a:srgbClr val="002060"/>
                </a:solidFill>
              </a:rPr>
              <a:t>цей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період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була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зовнішня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торгівля</a:t>
            </a:r>
            <a:r>
              <a:rPr lang="ru-RU" sz="2000" dirty="0" smtClean="0">
                <a:solidFill>
                  <a:srgbClr val="002060"/>
                </a:solidFill>
              </a:rPr>
              <a:t>. Вона </a:t>
            </a:r>
            <a:r>
              <a:rPr lang="ru-RU" sz="2000" dirty="0" err="1" smtClean="0">
                <a:solidFill>
                  <a:srgbClr val="002060"/>
                </a:solidFill>
              </a:rPr>
              <a:t>ще</a:t>
            </a:r>
            <a:r>
              <a:rPr lang="ru-RU" sz="2000" dirty="0" smtClean="0">
                <a:solidFill>
                  <a:srgbClr val="002060"/>
                </a:solidFill>
              </a:rPr>
              <a:t> не мала систематичного характеру. </a:t>
            </a:r>
            <a:r>
              <a:rPr lang="ru-RU" sz="2000" dirty="0" err="1" smtClean="0">
                <a:solidFill>
                  <a:srgbClr val="002060"/>
                </a:solidFill>
              </a:rPr>
              <a:t>Обмін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був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нееквівалентним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що</a:t>
            </a:r>
            <a:r>
              <a:rPr lang="ru-RU" sz="2000" dirty="0" smtClean="0">
                <a:solidFill>
                  <a:srgbClr val="002060"/>
                </a:solidFill>
              </a:rPr>
              <a:t> давало </a:t>
            </a:r>
            <a:r>
              <a:rPr lang="ru-RU" sz="2000" dirty="0" err="1" smtClean="0">
                <a:solidFill>
                  <a:srgbClr val="002060"/>
                </a:solidFill>
              </a:rPr>
              <a:t>можливість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сильнішим</a:t>
            </a:r>
            <a:r>
              <a:rPr lang="ru-RU" sz="2000" dirty="0" smtClean="0">
                <a:solidFill>
                  <a:srgbClr val="002060"/>
                </a:solidFill>
              </a:rPr>
              <a:t> і </a:t>
            </a:r>
            <a:r>
              <a:rPr lang="ru-RU" sz="2000" dirty="0" err="1" smtClean="0">
                <a:solidFill>
                  <a:srgbClr val="002060"/>
                </a:solidFill>
              </a:rPr>
              <a:t>більш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розвинутим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країнам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наживатися</a:t>
            </a:r>
            <a:r>
              <a:rPr lang="ru-RU" sz="2000" dirty="0" smtClean="0">
                <a:solidFill>
                  <a:srgbClr val="002060"/>
                </a:solidFill>
              </a:rPr>
              <a:t> за </a:t>
            </a:r>
            <a:r>
              <a:rPr lang="ru-RU" sz="2000" dirty="0" err="1" smtClean="0">
                <a:solidFill>
                  <a:srgbClr val="002060"/>
                </a:solidFill>
              </a:rPr>
              <a:t>рахунок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слаборозвинутих</a:t>
            </a:r>
            <a:r>
              <a:rPr lang="ru-RU" sz="2000" dirty="0" smtClean="0">
                <a:solidFill>
                  <a:srgbClr val="002060"/>
                </a:solidFill>
              </a:rPr>
              <a:t>. У </a:t>
            </a:r>
            <a:r>
              <a:rPr lang="ru-RU" sz="2000" dirty="0" err="1" smtClean="0">
                <a:solidFill>
                  <a:srgbClr val="002060"/>
                </a:solidFill>
              </a:rPr>
              <a:t>торгових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стосунках</a:t>
            </a:r>
            <a:r>
              <a:rPr lang="ru-RU" sz="2000" dirty="0" smtClean="0">
                <a:solidFill>
                  <a:srgbClr val="002060"/>
                </a:solidFill>
              </a:rPr>
              <a:t> часто </a:t>
            </a:r>
            <a:r>
              <a:rPr lang="ru-RU" sz="2000" dirty="0" err="1" smtClean="0">
                <a:solidFill>
                  <a:srgbClr val="002060"/>
                </a:solidFill>
              </a:rPr>
              <a:t>застосовувалася</a:t>
            </a:r>
            <a:r>
              <a:rPr lang="ru-RU" sz="2000" dirty="0" smtClean="0">
                <a:solidFill>
                  <a:srgbClr val="002060"/>
                </a:solidFill>
              </a:rPr>
              <a:t> сила, </a:t>
            </a:r>
            <a:r>
              <a:rPr lang="ru-RU" sz="2000" dirty="0" err="1" smtClean="0">
                <a:solidFill>
                  <a:srgbClr val="002060"/>
                </a:solidFill>
              </a:rPr>
              <a:t>грабіж</a:t>
            </a:r>
            <a:r>
              <a:rPr lang="ru-RU" sz="2000" dirty="0" smtClean="0">
                <a:solidFill>
                  <a:srgbClr val="002060"/>
                </a:solidFill>
              </a:rPr>
              <a:t>. Не </a:t>
            </a:r>
            <a:r>
              <a:rPr lang="ru-RU" sz="2000" dirty="0" err="1" smtClean="0">
                <a:solidFill>
                  <a:srgbClr val="002060"/>
                </a:solidFill>
              </a:rPr>
              <a:t>існувало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міжнародних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правових</a:t>
            </a:r>
            <a:r>
              <a:rPr lang="ru-RU" sz="2000" dirty="0" smtClean="0">
                <a:solidFill>
                  <a:srgbClr val="002060"/>
                </a:solidFill>
              </a:rPr>
              <a:t> норм.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179388" y="1916113"/>
            <a:ext cx="8713787" cy="4249737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ru-RU" sz="1800" dirty="0" err="1" smtClean="0">
                <a:solidFill>
                  <a:srgbClr val="FFFF00"/>
                </a:solidFill>
              </a:rPr>
              <a:t>Другий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етап</a:t>
            </a:r>
            <a:r>
              <a:rPr lang="ru-RU" sz="1800" dirty="0" smtClean="0">
                <a:solidFill>
                  <a:srgbClr val="FFFF00"/>
                </a:solidFill>
              </a:rPr>
              <a:t> у </a:t>
            </a:r>
            <a:r>
              <a:rPr lang="ru-RU" sz="1800" dirty="0" err="1" smtClean="0">
                <a:solidFill>
                  <a:srgbClr val="FFFF00"/>
                </a:solidFill>
              </a:rPr>
              <a:t>розвитку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світового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господарства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розпочався</a:t>
            </a:r>
            <a:r>
              <a:rPr lang="ru-RU" sz="1800" dirty="0" smtClean="0">
                <a:solidFill>
                  <a:srgbClr val="FFFF00"/>
                </a:solidFill>
              </a:rPr>
              <a:t> з </a:t>
            </a:r>
            <a:r>
              <a:rPr lang="ru-RU" sz="1800" dirty="0" err="1" smtClean="0">
                <a:solidFill>
                  <a:srgbClr val="FFFF00"/>
                </a:solidFill>
              </a:rPr>
              <a:t>середини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>
                <a:solidFill>
                  <a:srgbClr val="FFFF00"/>
                </a:solidFill>
              </a:rPr>
              <a:t>XIX </a:t>
            </a:r>
            <a:r>
              <a:rPr lang="ru-RU" sz="1800" dirty="0" smtClean="0">
                <a:solidFill>
                  <a:srgbClr val="FFFF00"/>
                </a:solidFill>
              </a:rPr>
              <a:t>ст. У </a:t>
            </a:r>
            <a:r>
              <a:rPr lang="ru-RU" sz="1800" dirty="0" err="1" smtClean="0">
                <a:solidFill>
                  <a:srgbClr val="FFFF00"/>
                </a:solidFill>
              </a:rPr>
              <a:t>цей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період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поряд</a:t>
            </a:r>
            <a:r>
              <a:rPr lang="ru-RU" sz="1800" dirty="0" smtClean="0">
                <a:solidFill>
                  <a:srgbClr val="FFFF00"/>
                </a:solidFill>
              </a:rPr>
              <a:t> з </a:t>
            </a:r>
            <a:r>
              <a:rPr lang="ru-RU" sz="1800" dirty="0" err="1" smtClean="0">
                <a:solidFill>
                  <a:srgbClr val="FFFF00"/>
                </a:solidFill>
              </a:rPr>
              <a:t>міжнародною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торгівлею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розвивається</a:t>
            </a:r>
            <a:r>
              <a:rPr lang="ru-RU" sz="1800" dirty="0" smtClean="0">
                <a:solidFill>
                  <a:srgbClr val="FFFF00"/>
                </a:solidFill>
              </a:rPr>
              <a:t> нова форма </a:t>
            </a:r>
            <a:r>
              <a:rPr lang="ru-RU" sz="1800" dirty="0" err="1" smtClean="0">
                <a:solidFill>
                  <a:srgbClr val="FFFF00"/>
                </a:solidFill>
              </a:rPr>
              <a:t>економічних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зв'язків</a:t>
            </a:r>
            <a:r>
              <a:rPr lang="ru-RU" sz="1800" dirty="0" smtClean="0">
                <a:solidFill>
                  <a:srgbClr val="FFFF00"/>
                </a:solidFill>
              </a:rPr>
              <a:t> — </a:t>
            </a:r>
            <a:r>
              <a:rPr lang="ru-RU" sz="1800" dirty="0" err="1" smtClean="0">
                <a:solidFill>
                  <a:srgbClr val="FFFF00"/>
                </a:solidFill>
              </a:rPr>
              <a:t>закордонні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інвестиції</a:t>
            </a:r>
            <a:r>
              <a:rPr lang="ru-RU" sz="1800" dirty="0" smtClean="0">
                <a:solidFill>
                  <a:srgbClr val="FFFF00"/>
                </a:solidFill>
              </a:rPr>
              <a:t>, </a:t>
            </a:r>
            <a:r>
              <a:rPr lang="ru-RU" sz="1800" dirty="0" err="1" smtClean="0">
                <a:solidFill>
                  <a:srgbClr val="FFFF00"/>
                </a:solidFill>
              </a:rPr>
              <a:t>тобто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розміщення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капіталів</a:t>
            </a:r>
            <a:r>
              <a:rPr lang="ru-RU" sz="1800" dirty="0" smtClean="0">
                <a:solidFill>
                  <a:srgbClr val="FFFF00"/>
                </a:solidFill>
              </a:rPr>
              <a:t> в </a:t>
            </a:r>
            <a:r>
              <a:rPr lang="ru-RU" sz="1800" dirty="0" err="1" smtClean="0">
                <a:solidFill>
                  <a:srgbClr val="FFFF00"/>
                </a:solidFill>
              </a:rPr>
              <a:t>інших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країнах</a:t>
            </a:r>
            <a:r>
              <a:rPr lang="ru-RU" sz="1800" dirty="0" smtClean="0">
                <a:solidFill>
                  <a:srgbClr val="FFFF00"/>
                </a:solidFill>
              </a:rPr>
              <a:t> з метою </a:t>
            </a:r>
            <a:r>
              <a:rPr lang="ru-RU" sz="1800" dirty="0" err="1" smtClean="0">
                <a:solidFill>
                  <a:srgbClr val="FFFF00"/>
                </a:solidFill>
              </a:rPr>
              <a:t>одержання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більшого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прибутку</a:t>
            </a:r>
            <a:r>
              <a:rPr lang="ru-RU" sz="1800" dirty="0" smtClean="0">
                <a:solidFill>
                  <a:srgbClr val="FFFF00"/>
                </a:solidFill>
              </a:rPr>
              <a:t>. </a:t>
            </a:r>
            <a:r>
              <a:rPr lang="ru-RU" sz="1800" dirty="0" err="1" smtClean="0">
                <a:solidFill>
                  <a:srgbClr val="FFFF00"/>
                </a:solidFill>
              </a:rPr>
              <a:t>Це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стійкіша</a:t>
            </a:r>
            <a:r>
              <a:rPr lang="ru-RU" sz="1800" dirty="0" smtClean="0">
                <a:solidFill>
                  <a:srgbClr val="FFFF00"/>
                </a:solidFill>
              </a:rPr>
              <a:t> форма </a:t>
            </a:r>
            <a:r>
              <a:rPr lang="ru-RU" sz="1800" dirty="0" err="1" smtClean="0">
                <a:solidFill>
                  <a:srgbClr val="FFFF00"/>
                </a:solidFill>
              </a:rPr>
              <a:t>зв'язку</a:t>
            </a:r>
            <a:r>
              <a:rPr lang="ru-RU" sz="1800" dirty="0" smtClean="0">
                <a:solidFill>
                  <a:srgbClr val="FFFF00"/>
                </a:solidFill>
              </a:rPr>
              <a:t>. Вона </a:t>
            </a:r>
            <a:r>
              <a:rPr lang="ru-RU" sz="1800" dirty="0" err="1" smtClean="0">
                <a:solidFill>
                  <a:srgbClr val="FFFF00"/>
                </a:solidFill>
              </a:rPr>
              <a:t>існує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постійно</a:t>
            </a:r>
            <a:r>
              <a:rPr lang="ru-RU" sz="1800" dirty="0" smtClean="0">
                <a:solidFill>
                  <a:srgbClr val="FFFF00"/>
                </a:solidFill>
              </a:rPr>
              <a:t>, </a:t>
            </a:r>
            <a:r>
              <a:rPr lang="ru-RU" sz="1800" dirty="0" err="1" smtClean="0">
                <a:solidFill>
                  <a:srgbClr val="FFFF00"/>
                </a:solidFill>
              </a:rPr>
              <a:t>бо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капітал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вкладається</a:t>
            </a:r>
            <a:r>
              <a:rPr lang="ru-RU" sz="1800" dirty="0" smtClean="0">
                <a:solidFill>
                  <a:srgbClr val="FFFF00"/>
                </a:solidFill>
              </a:rPr>
              <a:t> у </a:t>
            </a:r>
            <a:r>
              <a:rPr lang="ru-RU" sz="1800" dirty="0" err="1" smtClean="0">
                <a:solidFill>
                  <a:srgbClr val="FFFF00"/>
                </a:solidFill>
              </a:rPr>
              <a:t>виробництво</a:t>
            </a:r>
            <a:r>
              <a:rPr lang="ru-RU" sz="1800" dirty="0" smtClean="0">
                <a:solidFill>
                  <a:srgbClr val="FFFF00"/>
                </a:solidFill>
              </a:rPr>
              <a:t> на </a:t>
            </a:r>
            <a:r>
              <a:rPr lang="ru-RU" sz="1800" dirty="0" err="1" smtClean="0">
                <a:solidFill>
                  <a:srgbClr val="FFFF00"/>
                </a:solidFill>
              </a:rPr>
              <a:t>тривалий</a:t>
            </a:r>
            <a:r>
              <a:rPr lang="ru-RU" sz="1800" dirty="0" smtClean="0">
                <a:solidFill>
                  <a:srgbClr val="FFFF00"/>
                </a:solidFill>
              </a:rPr>
              <a:t> час . </a:t>
            </a:r>
            <a:r>
              <a:rPr lang="ru-RU" sz="1800" dirty="0" err="1" smtClean="0">
                <a:solidFill>
                  <a:srgbClr val="FFFF00"/>
                </a:solidFill>
              </a:rPr>
              <a:t>Економічні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стосунки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стають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регулярними</a:t>
            </a:r>
            <a:r>
              <a:rPr lang="ru-RU" sz="1800" dirty="0" smtClean="0">
                <a:solidFill>
                  <a:srgbClr val="FFFF00"/>
                </a:solidFill>
              </a:rPr>
              <a:t>. </a:t>
            </a:r>
            <a:r>
              <a:rPr lang="ru-RU" sz="1800" dirty="0" err="1" smtClean="0">
                <a:solidFill>
                  <a:srgbClr val="FFFF00"/>
                </a:solidFill>
              </a:rPr>
              <a:t>Поряд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із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цим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виникає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ще</a:t>
            </a:r>
            <a:r>
              <a:rPr lang="ru-RU" sz="1800" dirty="0" smtClean="0">
                <a:solidFill>
                  <a:srgbClr val="FFFF00"/>
                </a:solidFill>
              </a:rPr>
              <a:t> одна форма </a:t>
            </a:r>
            <a:r>
              <a:rPr lang="ru-RU" sz="1800" dirty="0" err="1" smtClean="0">
                <a:solidFill>
                  <a:srgbClr val="FFFF00"/>
                </a:solidFill>
              </a:rPr>
              <a:t>економічних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зв'язків</a:t>
            </a:r>
            <a:r>
              <a:rPr lang="ru-RU" sz="1800" dirty="0" smtClean="0">
                <a:solidFill>
                  <a:srgbClr val="FFFF00"/>
                </a:solidFill>
              </a:rPr>
              <a:t> — </a:t>
            </a:r>
            <a:r>
              <a:rPr lang="ru-RU" sz="1800" dirty="0" err="1" smtClean="0">
                <a:solidFill>
                  <a:srgbClr val="FFFF00"/>
                </a:solidFill>
              </a:rPr>
              <a:t>міграція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робочої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сили</a:t>
            </a:r>
            <a:r>
              <a:rPr lang="ru-RU" sz="1800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160"/>
            <a:ext cx="228600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613" y="476250"/>
            <a:ext cx="6985000" cy="4608513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З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середини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XX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ст.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формування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світового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господарства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вступає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третій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етап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Він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триває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й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тепер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етап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економічної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інтеграції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Економічна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інтеграція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—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процес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взаємного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переплетення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виробничих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процесів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різних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країн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який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вимагає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проведення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узгодженої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економічної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політики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. Вона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проявляється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в тому,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розвивається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виробнича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діяльність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розвинутих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країн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за кордоном.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Великі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фірми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будують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за кордоном заводи, фабрики,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виробляють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продукцію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реалізують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7643813" cy="11525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uk-UA" sz="32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Форми  міжнародних економічних відносин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395288" y="2636838"/>
            <a:ext cx="8220075" cy="345598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Tx/>
              <a:buNone/>
            </a:pPr>
            <a:r>
              <a:rPr lang="ru-RU" sz="2000" dirty="0" err="1" smtClean="0"/>
              <a:t>Взаємодія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економік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міжнародні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являють</a:t>
            </a:r>
            <a:r>
              <a:rPr lang="ru-RU" sz="2000" dirty="0" smtClean="0"/>
              <a:t> собою, з одного боку, </a:t>
            </a:r>
            <a:r>
              <a:rPr lang="ru-RU" sz="2000" dirty="0" err="1" smtClean="0"/>
              <a:t>головну</a:t>
            </a:r>
            <a:r>
              <a:rPr lang="ru-RU" sz="2000" dirty="0" smtClean="0"/>
              <a:t>,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динамічну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масштабну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складову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частину</a:t>
            </a:r>
            <a:r>
              <a:rPr lang="ru-RU" sz="2000" dirty="0" smtClean="0"/>
              <a:t> </a:t>
            </a:r>
            <a:r>
              <a:rPr lang="ru-RU" sz="2000" dirty="0" err="1" smtClean="0"/>
              <a:t>міжнародних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відносин</a:t>
            </a:r>
            <a:r>
              <a:rPr lang="ru-RU" sz="2000" dirty="0" smtClean="0"/>
              <a:t>, а з </a:t>
            </a:r>
            <a:r>
              <a:rPr lang="ru-RU" sz="2000" dirty="0" err="1" smtClean="0"/>
              <a:t>іншого</a:t>
            </a:r>
            <a:r>
              <a:rPr lang="ru-RU" sz="2000" dirty="0" smtClean="0"/>
              <a:t> — систему </a:t>
            </a:r>
            <a:r>
              <a:rPr lang="ru-RU" sz="2000" dirty="0" err="1" smtClean="0"/>
              <a:t>економічних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зв’язків</a:t>
            </a:r>
            <a:r>
              <a:rPr lang="ru-RU" sz="2000" dirty="0" smtClean="0"/>
              <a:t> з приводу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розподілу</a:t>
            </a:r>
            <a:r>
              <a:rPr lang="ru-RU" sz="2000" dirty="0" smtClean="0"/>
              <a:t>, </a:t>
            </a:r>
            <a:r>
              <a:rPr lang="ru-RU" sz="2000" dirty="0" err="1" smtClean="0"/>
              <a:t>обміну</a:t>
            </a:r>
            <a:r>
              <a:rPr lang="ru-RU" sz="2000" dirty="0" smtClean="0"/>
              <a:t> і </a:t>
            </a:r>
            <a:r>
              <a:rPr lang="ru-RU" sz="2000" dirty="0" err="1" smtClean="0"/>
              <a:t>споживання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вийшли</a:t>
            </a:r>
            <a:r>
              <a:rPr lang="ru-RU" sz="2000" dirty="0" smtClean="0"/>
              <a:t> за </a:t>
            </a:r>
            <a:r>
              <a:rPr lang="ru-RU" sz="2000" dirty="0" err="1" smtClean="0"/>
              <a:t>межі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господарств</a:t>
            </a:r>
            <a:r>
              <a:rPr lang="ru-RU" sz="2000" dirty="0" smtClean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45224"/>
            <a:ext cx="2017713" cy="1268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theme1.xml><?xml version="1.0" encoding="utf-8"?>
<a:theme xmlns:a="http://schemas.openxmlformats.org/drawingml/2006/main" name="prez_economika_11class_73goduna">
  <a:themeElements>
    <a:clrScheme name="00001 3">
      <a:dk1>
        <a:srgbClr val="808080"/>
      </a:dk1>
      <a:lt1>
        <a:srgbClr val="FFFFFF"/>
      </a:lt1>
      <a:dk2>
        <a:srgbClr val="1C8952"/>
      </a:dk2>
      <a:lt2>
        <a:srgbClr val="FFFFFF"/>
      </a:lt2>
      <a:accent1>
        <a:srgbClr val="FF9933"/>
      </a:accent1>
      <a:accent2>
        <a:srgbClr val="008080"/>
      </a:accent2>
      <a:accent3>
        <a:srgbClr val="ABC4B3"/>
      </a:accent3>
      <a:accent4>
        <a:srgbClr val="DADADA"/>
      </a:accent4>
      <a:accent5>
        <a:srgbClr val="FFCAAD"/>
      </a:accent5>
      <a:accent6>
        <a:srgbClr val="007373"/>
      </a:accent6>
      <a:hlink>
        <a:srgbClr val="FFCC00"/>
      </a:hlink>
      <a:folHlink>
        <a:srgbClr val="00CC99"/>
      </a:folHlink>
    </a:clrScheme>
    <a:fontScheme name="00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01 1">
        <a:dk1>
          <a:srgbClr val="808080"/>
        </a:dk1>
        <a:lt1>
          <a:srgbClr val="FFFFFF"/>
        </a:lt1>
        <a:dk2>
          <a:srgbClr val="1C8952"/>
        </a:dk2>
        <a:lt2>
          <a:srgbClr val="FFFFFF"/>
        </a:lt2>
        <a:accent1>
          <a:srgbClr val="FFCC99"/>
        </a:accent1>
        <a:accent2>
          <a:srgbClr val="FF7C80"/>
        </a:accent2>
        <a:accent3>
          <a:srgbClr val="ABC4B3"/>
        </a:accent3>
        <a:accent4>
          <a:srgbClr val="DADADA"/>
        </a:accent4>
        <a:accent5>
          <a:srgbClr val="FFE2CA"/>
        </a:accent5>
        <a:accent6>
          <a:srgbClr val="E77073"/>
        </a:accent6>
        <a:hlink>
          <a:srgbClr val="FFCC0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01 2">
        <a:dk1>
          <a:srgbClr val="808080"/>
        </a:dk1>
        <a:lt1>
          <a:srgbClr val="FFFFFF"/>
        </a:lt1>
        <a:dk2>
          <a:srgbClr val="1C8952"/>
        </a:dk2>
        <a:lt2>
          <a:srgbClr val="FFFFFF"/>
        </a:lt2>
        <a:accent1>
          <a:srgbClr val="FF9933"/>
        </a:accent1>
        <a:accent2>
          <a:srgbClr val="66FF33"/>
        </a:accent2>
        <a:accent3>
          <a:srgbClr val="ABC4B3"/>
        </a:accent3>
        <a:accent4>
          <a:srgbClr val="DADADA"/>
        </a:accent4>
        <a:accent5>
          <a:srgbClr val="FFCAAD"/>
        </a:accent5>
        <a:accent6>
          <a:srgbClr val="5CE72D"/>
        </a:accent6>
        <a:hlink>
          <a:srgbClr val="FFCC0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01 3">
        <a:dk1>
          <a:srgbClr val="808080"/>
        </a:dk1>
        <a:lt1>
          <a:srgbClr val="FFFFFF"/>
        </a:lt1>
        <a:dk2>
          <a:srgbClr val="1C8952"/>
        </a:dk2>
        <a:lt2>
          <a:srgbClr val="FFFFFF"/>
        </a:lt2>
        <a:accent1>
          <a:srgbClr val="FF9933"/>
        </a:accent1>
        <a:accent2>
          <a:srgbClr val="008080"/>
        </a:accent2>
        <a:accent3>
          <a:srgbClr val="ABC4B3"/>
        </a:accent3>
        <a:accent4>
          <a:srgbClr val="DADADA"/>
        </a:accent4>
        <a:accent5>
          <a:srgbClr val="FFCAAD"/>
        </a:accent5>
        <a:accent6>
          <a:srgbClr val="007373"/>
        </a:accent6>
        <a:hlink>
          <a:srgbClr val="FFCC0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prez_economika_11class_73goduna</Template>
  <TotalTime>200</TotalTime>
  <Words>772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prez_economika_11class_73goduna</vt:lpstr>
      <vt:lpstr>Виконала учениця 10-В класу ОНВК №49 Бірюк Анна</vt:lpstr>
      <vt:lpstr>Слайд 2</vt:lpstr>
      <vt:lpstr>Світове господарство</vt:lpstr>
      <vt:lpstr>Слайд 4</vt:lpstr>
      <vt:lpstr>Основні етапи розвитку світового господарства</vt:lpstr>
      <vt:lpstr>Слайд 6</vt:lpstr>
      <vt:lpstr>Слайд 7</vt:lpstr>
      <vt:lpstr>Слайд 8</vt:lpstr>
      <vt:lpstr>Форми  міжнародних економічних відносин</vt:lpstr>
      <vt:lpstr>СВІТОВА ТОРГІВЛЯ — це торгівля, яка передбачає переміщення товарів та послуг за межі державних кордонів. </vt:lpstr>
      <vt:lpstr>МІЖНАРОДНИЙ РУХ КАПІТАЛУ - однобічне переміщення за кордон певної вартості в товарній чи грошовій формі з метою отримання прибутку чи підприємницької вигоди.</vt:lpstr>
      <vt:lpstr>МІЖНАРОДНА МІГРАЦІЯ РОБОЧОЇ СИЛИ — ЦЕ переміщення працездатного населення із одних країн в інші терміном більше ніж на один рік, викликане причинами економічного, політичного чи іншого характеру.</vt:lpstr>
      <vt:lpstr>Слайд 13</vt:lpstr>
      <vt:lpstr>СУБ′ЄКТИ СВІТОВОГО ГОСПОДАРСТВА: РОЗВИНЕНІ КРАЇНИ, КРАЇНИ СЕРЕДНЬОГО РІВНЯ ТА КРАЇНИ, ЩО РОЗВИВАЮТЬСЯ</vt:lpstr>
      <vt:lpstr>Розвинені країни — країни з найбільшим розвитком економіки. Цей рівень економічного розвитку зазвичай характеризується високим прибутком на душу населення і максимальним індексом розвитку людського потенціалу.</vt:lpstr>
      <vt:lpstr>Країни середнього рівня розвитку з високими темпами соціально-економічного прогресу: Ісландія, Ірландія, Португалія, Греція, Туреччина, західноєвропейські мікродержави</vt:lpstr>
      <vt:lpstr>До групи країн, що розвиваються  (менш розвинутих, слаборозвинених), входять держави з низьким рівнем економічного розвитку.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Yurka</dc:creator>
  <cp:lastModifiedBy>Master</cp:lastModifiedBy>
  <cp:revision>17</cp:revision>
  <dcterms:created xsi:type="dcterms:W3CDTF">2011-10-13T17:58:32Z</dcterms:created>
  <dcterms:modified xsi:type="dcterms:W3CDTF">2012-11-15T16:07:24Z</dcterms:modified>
</cp:coreProperties>
</file>