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5490067-6391-4894-8AA5-A473D509BF94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7F2171-F460-4257-9BD7-56907165C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8229600" cy="3024336"/>
          </a:xfrm>
        </p:spPr>
        <p:txBody>
          <a:bodyPr>
            <a:normAutofit/>
          </a:bodyPr>
          <a:lstStyle/>
          <a:p>
            <a:r>
              <a:rPr lang="uk-UA" b="0" dirty="0" smtClean="0">
                <a:solidFill>
                  <a:schemeClr val="bg1"/>
                </a:solidFill>
              </a:rPr>
              <a:t>Червона книга України</a:t>
            </a:r>
            <a:br>
              <a:rPr lang="uk-UA" b="0" dirty="0" smtClean="0">
                <a:solidFill>
                  <a:schemeClr val="bg1"/>
                </a:solidFill>
              </a:rPr>
            </a:br>
            <a:r>
              <a:rPr lang="uk-UA" b="0" dirty="0" smtClean="0">
                <a:solidFill>
                  <a:schemeClr val="bg1"/>
                </a:solidFill>
              </a:rPr>
              <a:t>Ссавці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Spermophilus citellus Linnaeus, 1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4046">
            <a:off x="524804" y="172139"/>
            <a:ext cx="1815630" cy="1440160"/>
          </a:xfrm>
          <a:prstGeom prst="rect">
            <a:avLst/>
          </a:prstGeom>
          <a:noFill/>
        </p:spPr>
      </p:pic>
      <p:pic>
        <p:nvPicPr>
          <p:cNvPr id="13316" name="Picture 4" descr="Spermophilus suslicus (Gueldenstaedt, 177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2473">
            <a:off x="2322077" y="257366"/>
            <a:ext cx="1845375" cy="1484784"/>
          </a:xfrm>
          <a:prstGeom prst="rect">
            <a:avLst/>
          </a:prstGeom>
          <a:noFill/>
        </p:spPr>
      </p:pic>
      <p:pic>
        <p:nvPicPr>
          <p:cNvPr id="13318" name="Picture 6" descr="Spermophilus odessanus Nordmann, 18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1981">
            <a:off x="4128458" y="281655"/>
            <a:ext cx="2087975" cy="1656184"/>
          </a:xfrm>
          <a:prstGeom prst="rect">
            <a:avLst/>
          </a:prstGeom>
          <a:noFill/>
        </p:spPr>
      </p:pic>
      <p:pic>
        <p:nvPicPr>
          <p:cNvPr id="13320" name="Picture 8" descr="Eliomys quercinus (Linnaeus, 176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85835">
            <a:off x="6038848" y="487725"/>
            <a:ext cx="1936559" cy="1558151"/>
          </a:xfrm>
          <a:prstGeom prst="rect">
            <a:avLst/>
          </a:prstGeom>
          <a:noFill/>
        </p:spPr>
      </p:pic>
      <p:pic>
        <p:nvPicPr>
          <p:cNvPr id="13322" name="Picture 10" descr="Felis sylvestris Schreber, 17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7306">
            <a:off x="6754825" y="4343092"/>
            <a:ext cx="2149523" cy="1705004"/>
          </a:xfrm>
          <a:prstGeom prst="rect">
            <a:avLst/>
          </a:prstGeom>
          <a:noFill/>
        </p:spPr>
      </p:pic>
      <p:pic>
        <p:nvPicPr>
          <p:cNvPr id="13324" name="Picture 12" descr="Lynx lynx (Linnaeus, 1758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67866">
            <a:off x="4897809" y="4389940"/>
            <a:ext cx="2147896" cy="1728192"/>
          </a:xfrm>
          <a:prstGeom prst="rect">
            <a:avLst/>
          </a:prstGeom>
          <a:noFill/>
        </p:spPr>
      </p:pic>
      <p:pic>
        <p:nvPicPr>
          <p:cNvPr id="13326" name="Picture 14" descr="Vulpes corsac Linnaeus, 17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89958">
            <a:off x="2893223" y="4518747"/>
            <a:ext cx="2250490" cy="1810739"/>
          </a:xfrm>
          <a:prstGeom prst="rect">
            <a:avLst/>
          </a:prstGeom>
          <a:noFill/>
        </p:spPr>
      </p:pic>
      <p:pic>
        <p:nvPicPr>
          <p:cNvPr id="13328" name="Picture 16" descr="Desmana moschata (Linnaeus, 1758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98549">
            <a:off x="467544" y="4293096"/>
            <a:ext cx="2330248" cy="1874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1196752"/>
            <a:ext cx="3960440" cy="525658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Розміри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: </a:t>
            </a:r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13–23 см, </a:t>
            </a:r>
            <a:r>
              <a:rPr lang="ru-RU" sz="2400" dirty="0" err="1" smtClean="0"/>
              <a:t>довжина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ступні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4 см (29–39 мм), </a:t>
            </a:r>
            <a:r>
              <a:rPr lang="ru-RU" sz="2400" dirty="0" err="1" smtClean="0"/>
              <a:t>позаяк</a:t>
            </a:r>
            <a:r>
              <a:rPr lang="ru-RU" sz="2400" dirty="0" smtClean="0"/>
              <a:t> </a:t>
            </a:r>
            <a:r>
              <a:rPr lang="ru-RU" sz="2400" dirty="0" err="1" smtClean="0"/>
              <a:t>вушниця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коротша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3 см (29–48 мм) і, </a:t>
            </a:r>
            <a:r>
              <a:rPr lang="ru-RU" sz="2400" dirty="0" err="1" smtClean="0"/>
              <a:t>прикладена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щоки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сягає</a:t>
            </a:r>
            <a:r>
              <a:rPr lang="ru-RU" sz="2400" dirty="0" smtClean="0"/>
              <a:t> за око; </a:t>
            </a:r>
            <a:r>
              <a:rPr lang="ru-RU" sz="2400" dirty="0" err="1" smtClean="0"/>
              <a:t>голки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спині</a:t>
            </a:r>
            <a:r>
              <a:rPr lang="ru-RU" sz="2400" dirty="0" smtClean="0"/>
              <a:t> до 22 мм; </a:t>
            </a:r>
            <a:r>
              <a:rPr lang="ru-RU" sz="2400" dirty="0" err="1" smtClean="0"/>
              <a:t>хутро</a:t>
            </a:r>
            <a:r>
              <a:rPr lang="ru-RU" sz="2400" dirty="0" smtClean="0"/>
              <a:t> </a:t>
            </a:r>
            <a:r>
              <a:rPr lang="ru-RU" sz="2400" dirty="0" err="1" smtClean="0"/>
              <a:t>м’яке</a:t>
            </a:r>
            <a:r>
              <a:rPr lang="ru-RU" sz="2400" dirty="0" smtClean="0"/>
              <a:t> і </a:t>
            </a:r>
            <a:r>
              <a:rPr lang="ru-RU" sz="2400" dirty="0" err="1" smtClean="0"/>
              <a:t>світле</a:t>
            </a:r>
            <a:r>
              <a:rPr lang="ru-RU" sz="2400" dirty="0" smtClean="0"/>
              <a:t>, </a:t>
            </a:r>
            <a:r>
              <a:rPr lang="ru-RU" sz="2400" dirty="0" err="1" smtClean="0"/>
              <a:t>знизу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біляве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голові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сіро-рудувате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3794" name="Picture 2" descr="Hemiechinus auritus (Gmelin, 177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201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ЇЖАК ВУХАТИЙ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1124744"/>
            <a:ext cx="4018784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Невелика </a:t>
            </a:r>
            <a:r>
              <a:rPr lang="ru-RU" dirty="0" err="1" smtClean="0"/>
              <a:t>тварина</a:t>
            </a:r>
            <a:r>
              <a:rPr lang="ru-RU" dirty="0" smtClean="0"/>
              <a:t>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 — 26–31, самок — 20,5–26,8 см; </a:t>
            </a:r>
            <a:r>
              <a:rPr lang="ru-RU" dirty="0" err="1" smtClean="0"/>
              <a:t>маса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: 158,3–320 та 142,5–205 г.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невисоке</a:t>
            </a:r>
            <a:r>
              <a:rPr lang="ru-RU" dirty="0" smtClean="0"/>
              <a:t> </a:t>
            </a:r>
            <a:r>
              <a:rPr lang="ru-RU" dirty="0" err="1" smtClean="0"/>
              <a:t>щільне</a:t>
            </a:r>
            <a:r>
              <a:rPr lang="ru-RU" dirty="0" smtClean="0"/>
              <a:t> </a:t>
            </a:r>
            <a:r>
              <a:rPr lang="ru-RU" dirty="0" err="1" smtClean="0"/>
              <a:t>хутро</a:t>
            </a:r>
            <a:r>
              <a:rPr lang="ru-RU" dirty="0" smtClean="0"/>
              <a:t>, яке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 </a:t>
            </a:r>
            <a:r>
              <a:rPr lang="ru-RU" dirty="0" err="1" smtClean="0"/>
              <a:t>жовтувато-сірого</a:t>
            </a:r>
            <a:r>
              <a:rPr lang="ru-RU" dirty="0" smtClean="0"/>
              <a:t>, а </a:t>
            </a:r>
            <a:r>
              <a:rPr lang="ru-RU" dirty="0" err="1" smtClean="0"/>
              <a:t>взимку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кінцевої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хвоста, —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 descr="Mustela erminea (Linnaeus, 17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362325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20688"/>
            <a:ext cx="16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ГОРНОСТАЙ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124744"/>
            <a:ext cx="4234808" cy="4680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Приземистий</a:t>
            </a:r>
            <a:r>
              <a:rPr lang="ru-RU" dirty="0" smtClean="0"/>
              <a:t> невеликий </a:t>
            </a:r>
            <a:r>
              <a:rPr lang="ru-RU" dirty="0" err="1" smtClean="0"/>
              <a:t>звір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витягнутим</a:t>
            </a:r>
            <a:r>
              <a:rPr lang="ru-RU" dirty="0" smtClean="0"/>
              <a:t> і </a:t>
            </a:r>
            <a:r>
              <a:rPr lang="ru-RU" dirty="0" err="1" smtClean="0"/>
              <a:t>гнучким</a:t>
            </a:r>
            <a:r>
              <a:rPr lang="ru-RU" dirty="0" smtClean="0"/>
              <a:t> </a:t>
            </a:r>
            <a:r>
              <a:rPr lang="ru-RU" dirty="0" err="1" smtClean="0"/>
              <a:t>тулубом</a:t>
            </a:r>
            <a:r>
              <a:rPr lang="ru-RU" dirty="0" smtClean="0"/>
              <a:t>, короткими лапами і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err="1" smtClean="0"/>
              <a:t>гострими</a:t>
            </a:r>
            <a:r>
              <a:rPr lang="ru-RU" dirty="0" smtClean="0"/>
              <a:t> </a:t>
            </a:r>
            <a:r>
              <a:rPr lang="ru-RU" dirty="0" err="1" smtClean="0"/>
              <a:t>кігтями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— 36–48 см, </a:t>
            </a:r>
            <a:r>
              <a:rPr lang="ru-RU" dirty="0" err="1" smtClean="0"/>
              <a:t>хвіст</a:t>
            </a:r>
            <a:r>
              <a:rPr lang="ru-RU" dirty="0" smtClean="0"/>
              <a:t> короткий, 8,5–17 см, </a:t>
            </a:r>
            <a:r>
              <a:rPr lang="ru-RU" dirty="0" err="1" smtClean="0"/>
              <a:t>маса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1 до 1,7 кг. </a:t>
            </a:r>
            <a:r>
              <a:rPr lang="ru-RU" dirty="0" err="1" smtClean="0"/>
              <a:t>Живіт</a:t>
            </a:r>
            <a:r>
              <a:rPr lang="ru-RU" dirty="0" smtClean="0"/>
              <a:t>, ноги, груди, горло і </a:t>
            </a:r>
            <a:r>
              <a:rPr lang="ru-RU" dirty="0" err="1" smtClean="0"/>
              <a:t>хвіст</a:t>
            </a:r>
            <a:r>
              <a:rPr lang="ru-RU" dirty="0" smtClean="0"/>
              <a:t> </a:t>
            </a:r>
            <a:r>
              <a:rPr lang="ru-RU" dirty="0" err="1" smtClean="0"/>
              <a:t>чорнобурі</a:t>
            </a:r>
            <a:r>
              <a:rPr lang="ru-RU" dirty="0" smtClean="0"/>
              <a:t>. 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чорна</a:t>
            </a:r>
            <a:r>
              <a:rPr lang="ru-RU" dirty="0" smtClean="0"/>
              <a:t>«маска».</a:t>
            </a:r>
            <a:endParaRPr lang="ru-RU" dirty="0"/>
          </a:p>
        </p:txBody>
      </p:sp>
      <p:pic>
        <p:nvPicPr>
          <p:cNvPr id="43010" name="Picture 2" descr="Mustela putorius Linnaeus, 1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384376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189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ТХІР ЛІСОВИЙ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1340768"/>
            <a:ext cx="4018784" cy="4968552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Досить</a:t>
            </a:r>
            <a:r>
              <a:rPr lang="ru-RU" dirty="0" smtClean="0"/>
              <a:t> великий тюлень,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3 м,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300 кг;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хутра</a:t>
            </a:r>
            <a:r>
              <a:rPr lang="ru-RU" dirty="0" smtClean="0"/>
              <a:t> </a:t>
            </a:r>
            <a:r>
              <a:rPr lang="ru-RU" dirty="0" err="1" smtClean="0"/>
              <a:t>чорнувато-коричневе</a:t>
            </a:r>
            <a:r>
              <a:rPr lang="ru-RU" dirty="0" smtClean="0"/>
              <a:t>. На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ромбовидна </a:t>
            </a:r>
            <a:r>
              <a:rPr lang="ru-RU" dirty="0" err="1" smtClean="0"/>
              <a:t>витягнута</a:t>
            </a:r>
            <a:r>
              <a:rPr lang="ru-RU" dirty="0" smtClean="0"/>
              <a:t> </a:t>
            </a:r>
            <a:r>
              <a:rPr lang="ru-RU" dirty="0" err="1" smtClean="0"/>
              <a:t>пляма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75 см </a:t>
            </a:r>
            <a:r>
              <a:rPr lang="ru-RU" dirty="0" err="1" smtClean="0"/>
              <a:t>брудно-білого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Monachus monachus (Hermann, 177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528392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2267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ТЮЛЕНЬ-МОНАХ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556792"/>
            <a:ext cx="3946776" cy="453650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Хутро</a:t>
            </a:r>
            <a:r>
              <a:rPr lang="ru-RU" dirty="0" smtClean="0"/>
              <a:t> на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темноруде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черевці</a:t>
            </a:r>
            <a:r>
              <a:rPr lang="ru-RU" dirty="0" smtClean="0"/>
              <a:t> </a:t>
            </a:r>
            <a:r>
              <a:rPr lang="ru-RU" dirty="0" err="1" smtClean="0"/>
              <a:t>світліше</a:t>
            </a:r>
            <a:r>
              <a:rPr lang="ru-RU" dirty="0" smtClean="0"/>
              <a:t>. </a:t>
            </a:r>
            <a:r>
              <a:rPr lang="ru-RU" dirty="0" err="1" smtClean="0"/>
              <a:t>Вухо</a:t>
            </a:r>
            <a:r>
              <a:rPr lang="ru-RU" dirty="0" smtClean="0"/>
              <a:t> </a:t>
            </a:r>
            <a:r>
              <a:rPr lang="ru-RU" dirty="0" err="1" smtClean="0"/>
              <a:t>заокруглене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довше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. </a:t>
            </a:r>
            <a:r>
              <a:rPr lang="ru-RU" dirty="0" err="1" smtClean="0"/>
              <a:t>Козелок</a:t>
            </a:r>
            <a:r>
              <a:rPr lang="ru-RU" dirty="0" smtClean="0"/>
              <a:t> </a:t>
            </a:r>
            <a:r>
              <a:rPr lang="ru-RU" dirty="0" err="1" smtClean="0"/>
              <a:t>витягнутий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округлою </a:t>
            </a:r>
            <a:r>
              <a:rPr lang="ru-RU" dirty="0" err="1" smtClean="0"/>
              <a:t>верхівкою</a:t>
            </a:r>
            <a:r>
              <a:rPr lang="ru-RU" dirty="0" smtClean="0"/>
              <a:t>. Великий </a:t>
            </a:r>
            <a:r>
              <a:rPr lang="ru-RU" dirty="0" err="1" smtClean="0"/>
              <a:t>палець</a:t>
            </a:r>
            <a:r>
              <a:rPr lang="ru-RU" dirty="0" smtClean="0"/>
              <a:t> </a:t>
            </a:r>
            <a:r>
              <a:rPr lang="ru-RU" dirty="0" err="1" smtClean="0"/>
              <a:t>довший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ширині</a:t>
            </a:r>
            <a:r>
              <a:rPr lang="ru-RU" dirty="0" smtClean="0"/>
              <a:t> </a:t>
            </a:r>
            <a:r>
              <a:rPr lang="ru-RU" dirty="0" err="1" smtClean="0"/>
              <a:t>зап'ястя</a:t>
            </a:r>
            <a:r>
              <a:rPr lang="ru-RU" dirty="0" smtClean="0"/>
              <a:t>, </a:t>
            </a:r>
            <a:r>
              <a:rPr lang="ru-RU" dirty="0" err="1" smtClean="0"/>
              <a:t>виміряного</a:t>
            </a:r>
            <a:r>
              <a:rPr lang="ru-RU" dirty="0" smtClean="0"/>
              <a:t> на </a:t>
            </a:r>
            <a:r>
              <a:rPr lang="ru-RU" dirty="0" err="1" smtClean="0"/>
              <a:t>складеному</a:t>
            </a:r>
            <a:r>
              <a:rPr lang="ru-RU" dirty="0" smtClean="0"/>
              <a:t> </a:t>
            </a:r>
            <a:r>
              <a:rPr lang="ru-RU" dirty="0" err="1" smtClean="0"/>
              <a:t>крилі</a:t>
            </a:r>
            <a:r>
              <a:rPr lang="ru-RU" dirty="0" smtClean="0"/>
              <a:t>. </a:t>
            </a:r>
            <a:r>
              <a:rPr lang="ru-RU" dirty="0" err="1" smtClean="0"/>
              <a:t>П'ятий</a:t>
            </a:r>
            <a:r>
              <a:rPr lang="ru-RU" dirty="0" smtClean="0"/>
              <a:t> </a:t>
            </a:r>
            <a:r>
              <a:rPr lang="ru-RU" dirty="0" err="1" smtClean="0"/>
              <a:t>палець</a:t>
            </a:r>
            <a:r>
              <a:rPr lang="ru-RU" dirty="0" smtClean="0"/>
              <a:t> </a:t>
            </a:r>
            <a:r>
              <a:rPr lang="ru-RU" dirty="0" err="1" smtClean="0"/>
              <a:t>кисті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п'ястковою</a:t>
            </a:r>
            <a:r>
              <a:rPr lang="ru-RU" dirty="0" smtClean="0"/>
              <a:t> </a:t>
            </a:r>
            <a:r>
              <a:rPr lang="ru-RU" dirty="0" err="1" smtClean="0"/>
              <a:t>кісткою</a:t>
            </a:r>
            <a:r>
              <a:rPr lang="ru-RU" dirty="0" smtClean="0"/>
              <a:t> —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46 мм. </a:t>
            </a:r>
            <a:r>
              <a:rPr lang="ru-RU" dirty="0" err="1" smtClean="0"/>
              <a:t>Спинна</a:t>
            </a:r>
            <a:r>
              <a:rPr lang="ru-RU" dirty="0" smtClean="0"/>
              <a:t> сторона м</a:t>
            </a:r>
            <a:r>
              <a:rPr lang="en-US" dirty="0" err="1" smtClean="0"/>
              <a:t>i</a:t>
            </a:r>
            <a:r>
              <a:rPr lang="ru-RU" dirty="0" err="1" smtClean="0"/>
              <a:t>жстегнової</a:t>
            </a:r>
            <a:r>
              <a:rPr lang="ru-RU" dirty="0" smtClean="0"/>
              <a:t> </a:t>
            </a:r>
            <a:r>
              <a:rPr lang="ru-RU" dirty="0" err="1" smtClean="0"/>
              <a:t>пе-ретинки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, до половина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гомілки</a:t>
            </a:r>
            <a:r>
              <a:rPr lang="ru-RU" dirty="0" smtClean="0"/>
              <a:t>, густо опушена. </a:t>
            </a:r>
            <a:r>
              <a:rPr lang="ru-RU" dirty="0" err="1" smtClean="0"/>
              <a:t>Шпо-ра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до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краю м</a:t>
            </a:r>
            <a:r>
              <a:rPr lang="en-US" dirty="0" err="1" smtClean="0"/>
              <a:t>i</a:t>
            </a:r>
            <a:r>
              <a:rPr lang="ru-RU" dirty="0" err="1" smtClean="0"/>
              <a:t>жстегнової</a:t>
            </a:r>
            <a:r>
              <a:rPr lang="ru-RU" dirty="0" smtClean="0"/>
              <a:t> </a:t>
            </a:r>
            <a:r>
              <a:rPr lang="ru-RU" dirty="0" err="1" smtClean="0"/>
              <a:t>перетинки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невелика </a:t>
            </a:r>
            <a:r>
              <a:rPr lang="ru-RU" dirty="0" err="1" smtClean="0"/>
              <a:t>епіблема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5842" name="Picture 2" descr="Equus caballus Boddaert, 1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90764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179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КІНЬ ДИКИЙ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1196752"/>
            <a:ext cx="4018784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Мордочка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вуха</a:t>
            </a:r>
            <a:r>
              <a:rPr lang="ru-RU" dirty="0" smtClean="0"/>
              <a:t> </a:t>
            </a:r>
            <a:r>
              <a:rPr lang="ru-RU" dirty="0" err="1" smtClean="0"/>
              <a:t>темні</a:t>
            </a:r>
            <a:r>
              <a:rPr lang="ru-RU" dirty="0" smtClean="0"/>
              <a:t>. </a:t>
            </a:r>
            <a:r>
              <a:rPr lang="ru-RU" dirty="0" err="1" smtClean="0"/>
              <a:t>Вуха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, </a:t>
            </a:r>
            <a:r>
              <a:rPr lang="ru-RU" dirty="0" err="1" smtClean="0"/>
              <a:t>заокруглені</a:t>
            </a:r>
            <a:r>
              <a:rPr lang="ru-RU" dirty="0" smtClean="0"/>
              <a:t>,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довші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ширші</a:t>
            </a:r>
            <a:r>
              <a:rPr lang="ru-RU" dirty="0" smtClean="0"/>
              <a:t>. </a:t>
            </a:r>
            <a:r>
              <a:rPr lang="ru-RU" dirty="0" err="1" smtClean="0"/>
              <a:t>Козелок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тупою </a:t>
            </a:r>
            <a:r>
              <a:rPr lang="ru-RU" dirty="0" err="1" smtClean="0"/>
              <a:t>верхівкою</a:t>
            </a:r>
            <a:r>
              <a:rPr lang="ru-RU" dirty="0" smtClean="0"/>
              <a:t>, </a:t>
            </a:r>
            <a:r>
              <a:rPr lang="ru-RU" dirty="0" err="1" smtClean="0"/>
              <a:t>найширший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третині</a:t>
            </a:r>
            <a:r>
              <a:rPr lang="ru-RU" dirty="0" smtClean="0"/>
              <a:t>. </a:t>
            </a:r>
            <a:r>
              <a:rPr lang="ru-RU" dirty="0" err="1" smtClean="0"/>
              <a:t>Хутро</a:t>
            </a:r>
            <a:r>
              <a:rPr lang="ru-RU" dirty="0" smtClean="0"/>
              <a:t> </a:t>
            </a:r>
            <a:r>
              <a:rPr lang="ru-RU" dirty="0" err="1" smtClean="0"/>
              <a:t>густе</a:t>
            </a:r>
            <a:r>
              <a:rPr lang="ru-RU" dirty="0" smtClean="0"/>
              <a:t>, на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темне</a:t>
            </a:r>
            <a:r>
              <a:rPr lang="ru-RU" dirty="0" smtClean="0"/>
              <a:t>, </a:t>
            </a:r>
            <a:r>
              <a:rPr lang="ru-RU" dirty="0" err="1" smtClean="0"/>
              <a:t>каштаново-коричневе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череві</a:t>
            </a:r>
            <a:r>
              <a:rPr lang="ru-RU" dirty="0" smtClean="0"/>
              <a:t> </a:t>
            </a:r>
            <a:r>
              <a:rPr lang="ru-RU" dirty="0" err="1" smtClean="0"/>
              <a:t>світліше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сіріше</a:t>
            </a:r>
            <a:r>
              <a:rPr lang="ru-RU" dirty="0" smtClean="0"/>
              <a:t>.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волосків</a:t>
            </a:r>
            <a:r>
              <a:rPr lang="ru-RU" dirty="0" smtClean="0"/>
              <a:t> на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, </a:t>
            </a:r>
            <a:r>
              <a:rPr lang="ru-RU" dirty="0" err="1" smtClean="0"/>
              <a:t>світлобуро-коричневі</a:t>
            </a:r>
            <a:r>
              <a:rPr lang="ru-RU" dirty="0" smtClean="0"/>
              <a:t>. </a:t>
            </a:r>
            <a:r>
              <a:rPr lang="ru-RU" dirty="0" err="1" smtClean="0"/>
              <a:t>Крила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тупими</a:t>
            </a:r>
            <a:r>
              <a:rPr lang="ru-RU" dirty="0" smtClean="0"/>
              <a:t> </a:t>
            </a:r>
            <a:r>
              <a:rPr lang="ru-RU" dirty="0" err="1" smtClean="0"/>
              <a:t>кінцями</a:t>
            </a:r>
            <a:r>
              <a:rPr lang="ru-RU" dirty="0" smtClean="0"/>
              <a:t>. Шпора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коротша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краю м</a:t>
            </a:r>
            <a:r>
              <a:rPr lang="en-US" dirty="0" err="1" smtClean="0"/>
              <a:t>i</a:t>
            </a:r>
            <a:r>
              <a:rPr lang="ru-RU" dirty="0" err="1" smtClean="0"/>
              <a:t>жстегнової</a:t>
            </a:r>
            <a:r>
              <a:rPr lang="ru-RU" dirty="0" smtClean="0"/>
              <a:t> </a:t>
            </a:r>
            <a:r>
              <a:rPr lang="ru-RU" dirty="0" err="1" smtClean="0"/>
              <a:t>перетинки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6866" name="Picture 2" descr="Eptesicus serotinus (Schreber, 177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600400" cy="4539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908720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КАЖАН ПІЗНІЙ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1556792"/>
            <a:ext cx="4248472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Вигляд</a:t>
            </a:r>
            <a:r>
              <a:rPr lang="ru-RU" dirty="0" smtClean="0"/>
              <a:t> бурого </a:t>
            </a:r>
            <a:r>
              <a:rPr lang="ru-RU" dirty="0" err="1" smtClean="0"/>
              <a:t>ведмедя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типовим</a:t>
            </a:r>
            <a:r>
              <a:rPr lang="ru-RU" dirty="0" smtClean="0"/>
              <a:t> для </a:t>
            </a:r>
            <a:r>
              <a:rPr lang="ru-RU" dirty="0" err="1" smtClean="0"/>
              <a:t>ведмедів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.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міцний</a:t>
            </a:r>
            <a:r>
              <a:rPr lang="ru-RU" dirty="0" smtClean="0"/>
              <a:t> </a:t>
            </a:r>
            <a:r>
              <a:rPr lang="ru-RU" dirty="0" err="1" smtClean="0"/>
              <a:t>кремезний</a:t>
            </a:r>
            <a:r>
              <a:rPr lang="ru-RU" dirty="0" smtClean="0"/>
              <a:t> </a:t>
            </a:r>
            <a:r>
              <a:rPr lang="ru-RU" dirty="0" err="1" smtClean="0"/>
              <a:t>тулуб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холкою, </a:t>
            </a:r>
            <a:r>
              <a:rPr lang="ru-RU" dirty="0" err="1" smtClean="0"/>
              <a:t>масивна</a:t>
            </a:r>
            <a:r>
              <a:rPr lang="ru-RU" dirty="0" smtClean="0"/>
              <a:t> голова </a:t>
            </a:r>
            <a:r>
              <a:rPr lang="ru-RU" dirty="0" err="1" smtClean="0"/>
              <a:t>з</a:t>
            </a:r>
            <a:r>
              <a:rPr lang="ru-RU" dirty="0" smtClean="0"/>
              <a:t> невеликими </a:t>
            </a:r>
            <a:r>
              <a:rPr lang="ru-RU" dirty="0" err="1" smtClean="0"/>
              <a:t>вухами</a:t>
            </a:r>
            <a:r>
              <a:rPr lang="ru-RU" dirty="0" smtClean="0"/>
              <a:t> та </a:t>
            </a:r>
            <a:r>
              <a:rPr lang="ru-RU" dirty="0" err="1" smtClean="0"/>
              <a:t>очима</a:t>
            </a:r>
            <a:r>
              <a:rPr lang="ru-RU" dirty="0" smtClean="0"/>
              <a:t>. </a:t>
            </a:r>
            <a:r>
              <a:rPr lang="ru-RU" dirty="0" err="1" smtClean="0"/>
              <a:t>Хвіст</a:t>
            </a:r>
            <a:r>
              <a:rPr lang="ru-RU" dirty="0" smtClean="0"/>
              <a:t> короткий (6,5 —21 см), часто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прихований</a:t>
            </a:r>
            <a:r>
              <a:rPr lang="ru-RU" dirty="0" smtClean="0"/>
              <a:t> в </a:t>
            </a:r>
            <a:r>
              <a:rPr lang="ru-RU" dirty="0" err="1" smtClean="0"/>
              <a:t>шерстіі</a:t>
            </a:r>
            <a:r>
              <a:rPr lang="ru-RU" dirty="0" smtClean="0"/>
              <a:t>. </a:t>
            </a:r>
            <a:r>
              <a:rPr lang="ru-RU" dirty="0" err="1" smtClean="0"/>
              <a:t>Лапи</a:t>
            </a:r>
            <a:r>
              <a:rPr lang="ru-RU" dirty="0" smtClean="0"/>
              <a:t> </a:t>
            </a:r>
            <a:r>
              <a:rPr lang="ru-RU" dirty="0" err="1" smtClean="0"/>
              <a:t>міцні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великими </a:t>
            </a:r>
            <a:r>
              <a:rPr lang="ru-RU" dirty="0" err="1" smtClean="0"/>
              <a:t>невтяжними</a:t>
            </a:r>
            <a:r>
              <a:rPr lang="ru-RU" dirty="0" smtClean="0"/>
              <a:t> </a:t>
            </a:r>
            <a:r>
              <a:rPr lang="ru-RU" dirty="0" err="1" smtClean="0"/>
              <a:t>кігтями</a:t>
            </a:r>
            <a:r>
              <a:rPr lang="ru-RU" dirty="0" smtClean="0"/>
              <a:t>  </a:t>
            </a:r>
            <a:r>
              <a:rPr lang="ru-RU" dirty="0" err="1" smtClean="0"/>
              <a:t>довжиною</a:t>
            </a:r>
            <a:r>
              <a:rPr lang="ru-RU" dirty="0" smtClean="0"/>
              <a:t> 8 —15 </a:t>
            </a:r>
            <a:r>
              <a:rPr lang="ru-RU" dirty="0" err="1" smtClean="0"/>
              <a:t>сантиметрів</a:t>
            </a:r>
            <a:r>
              <a:rPr lang="ru-RU" dirty="0" smtClean="0"/>
              <a:t>, </a:t>
            </a:r>
            <a:r>
              <a:rPr lang="ru-RU" dirty="0" err="1" smtClean="0"/>
              <a:t>п'ятипалі</a:t>
            </a:r>
            <a:r>
              <a:rPr lang="ru-RU" dirty="0" smtClean="0"/>
              <a:t>, </a:t>
            </a:r>
            <a:r>
              <a:rPr lang="ru-RU" dirty="0" err="1" smtClean="0"/>
              <a:t>стопоходячі</a:t>
            </a:r>
            <a:r>
              <a:rPr lang="ru-RU" dirty="0" smtClean="0"/>
              <a:t>. Шерсть густа,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забарвлена</a:t>
            </a:r>
            <a:r>
              <a:rPr lang="ru-RU" dirty="0" smtClean="0"/>
              <a:t> </a:t>
            </a:r>
            <a:r>
              <a:rPr lang="ru-RU" dirty="0" err="1" smtClean="0"/>
              <a:t>рівномірно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деяким</a:t>
            </a:r>
            <a:r>
              <a:rPr lang="ru-RU" dirty="0" smtClean="0"/>
              <a:t> </a:t>
            </a:r>
            <a:r>
              <a:rPr lang="ru-RU" dirty="0" err="1" smtClean="0"/>
              <a:t>потемнінням</a:t>
            </a:r>
            <a:r>
              <a:rPr lang="ru-RU" dirty="0" smtClean="0"/>
              <a:t> основного </a:t>
            </a:r>
            <a:r>
              <a:rPr lang="ru-RU" dirty="0" err="1" smtClean="0"/>
              <a:t>кольору</a:t>
            </a:r>
            <a:r>
              <a:rPr lang="ru-RU" dirty="0" smtClean="0"/>
              <a:t> на </a:t>
            </a:r>
            <a:r>
              <a:rPr lang="ru-RU" dirty="0" err="1" smtClean="0"/>
              <a:t>морді</a:t>
            </a:r>
            <a:r>
              <a:rPr lang="ru-RU" dirty="0" smtClean="0"/>
              <a:t> та лапах.</a:t>
            </a:r>
            <a:endParaRPr lang="ru-RU" dirty="0"/>
          </a:p>
        </p:txBody>
      </p:sp>
      <p:pic>
        <p:nvPicPr>
          <p:cNvPr id="37890" name="Picture 2" descr="Ursus arctos (Linnaeus, 17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650357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215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ВЕДМІДЬ БУРИЙ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340768"/>
            <a:ext cx="4090792" cy="4680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масивне</a:t>
            </a:r>
            <a:r>
              <a:rPr lang="ru-RU" dirty="0" smtClean="0"/>
              <a:t>, на </a:t>
            </a:r>
            <a:r>
              <a:rPr lang="ru-RU" dirty="0" err="1" smtClean="0"/>
              <a:t>невисоких</a:t>
            </a:r>
            <a:r>
              <a:rPr lang="ru-RU" dirty="0" smtClean="0"/>
              <a:t> ногах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крупними</a:t>
            </a:r>
            <a:r>
              <a:rPr lang="ru-RU" dirty="0" smtClean="0"/>
              <a:t> ступнями. </a:t>
            </a:r>
            <a:r>
              <a:rPr lang="ru-RU" dirty="0" err="1" smtClean="0"/>
              <a:t>Хвіст</a:t>
            </a:r>
            <a:r>
              <a:rPr lang="ru-RU" dirty="0" smtClean="0"/>
              <a:t> </a:t>
            </a:r>
            <a:r>
              <a:rPr lang="ru-RU" dirty="0" err="1" smtClean="0"/>
              <a:t>товстий</a:t>
            </a:r>
            <a:r>
              <a:rPr lang="ru-RU" dirty="0" smtClean="0"/>
              <a:t>, </a:t>
            </a:r>
            <a:r>
              <a:rPr lang="ru-RU" dirty="0" err="1" smtClean="0"/>
              <a:t>відносно</a:t>
            </a:r>
            <a:r>
              <a:rPr lang="ru-RU" dirty="0" smtClean="0"/>
              <a:t> короткий, </a:t>
            </a:r>
            <a:r>
              <a:rPr lang="ru-RU" dirty="0" err="1" smtClean="0"/>
              <a:t>з</a:t>
            </a:r>
            <a:r>
              <a:rPr lang="ru-RU" dirty="0" smtClean="0"/>
              <a:t> тупим </a:t>
            </a:r>
            <a:r>
              <a:rPr lang="ru-RU" dirty="0" err="1" smtClean="0"/>
              <a:t>кінчиком</a:t>
            </a:r>
            <a:r>
              <a:rPr lang="ru-RU" dirty="0" smtClean="0"/>
              <a:t>. </a:t>
            </a:r>
            <a:r>
              <a:rPr lang="ru-RU" dirty="0" err="1" smtClean="0"/>
              <a:t>Вуха</a:t>
            </a:r>
            <a:r>
              <a:rPr lang="ru-RU" dirty="0" smtClean="0"/>
              <a:t> широко </a:t>
            </a:r>
            <a:r>
              <a:rPr lang="ru-RU" dirty="0" err="1" smtClean="0"/>
              <a:t>поставлені</a:t>
            </a:r>
            <a:r>
              <a:rPr lang="ru-RU" dirty="0" smtClean="0"/>
              <a:t>.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хутра</a:t>
            </a:r>
            <a:r>
              <a:rPr lang="ru-RU" dirty="0" smtClean="0"/>
              <a:t> </a:t>
            </a:r>
            <a:r>
              <a:rPr lang="ru-RU" dirty="0" err="1" smtClean="0"/>
              <a:t>однотонне</a:t>
            </a:r>
            <a:r>
              <a:rPr lang="ru-RU" dirty="0" smtClean="0"/>
              <a:t>, </a:t>
            </a:r>
            <a:r>
              <a:rPr lang="ru-RU" dirty="0" err="1" smtClean="0"/>
              <a:t>сіро-руде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мармуровим</a:t>
            </a:r>
            <a:r>
              <a:rPr lang="ru-RU" dirty="0" smtClean="0"/>
              <a:t> </a:t>
            </a:r>
            <a:r>
              <a:rPr lang="ru-RU" dirty="0" err="1" smtClean="0"/>
              <a:t>малюнком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розмитих</a:t>
            </a:r>
            <a:r>
              <a:rPr lang="ru-RU" dirty="0" smtClean="0"/>
              <a:t> </a:t>
            </a:r>
            <a:r>
              <a:rPr lang="ru-RU" dirty="0" err="1" smtClean="0"/>
              <a:t>видовжених</a:t>
            </a:r>
            <a:r>
              <a:rPr lang="ru-RU" dirty="0" smtClean="0"/>
              <a:t>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. Є </a:t>
            </a:r>
            <a:r>
              <a:rPr lang="ru-RU" dirty="0" err="1" smtClean="0"/>
              <a:t>виражений</a:t>
            </a:r>
            <a:r>
              <a:rPr lang="ru-RU" dirty="0" smtClean="0"/>
              <a:t> </a:t>
            </a:r>
            <a:r>
              <a:rPr lang="ru-RU" dirty="0" err="1" smtClean="0"/>
              <a:t>темний</a:t>
            </a:r>
            <a:r>
              <a:rPr lang="ru-RU" dirty="0" smtClean="0"/>
              <a:t> </a:t>
            </a:r>
            <a:r>
              <a:rPr lang="ru-RU" dirty="0" err="1" smtClean="0"/>
              <a:t>ремінь</a:t>
            </a:r>
            <a:r>
              <a:rPr lang="ru-RU" dirty="0" smtClean="0"/>
              <a:t> по </a:t>
            </a:r>
            <a:r>
              <a:rPr lang="ru-RU" dirty="0" err="1" smtClean="0"/>
              <a:t>лінії</a:t>
            </a:r>
            <a:r>
              <a:rPr lang="ru-RU" dirty="0" smtClean="0"/>
              <a:t> хребта. На </a:t>
            </a:r>
            <a:r>
              <a:rPr lang="ru-RU" dirty="0" err="1" smtClean="0"/>
              <a:t>животі</a:t>
            </a:r>
            <a:r>
              <a:rPr lang="ru-RU" dirty="0" smtClean="0"/>
              <a:t> шерсть </a:t>
            </a:r>
            <a:r>
              <a:rPr lang="ru-RU" dirty="0" err="1" smtClean="0"/>
              <a:t>світліша</a:t>
            </a:r>
            <a:r>
              <a:rPr lang="ru-RU" dirty="0" smtClean="0"/>
              <a:t>, на </a:t>
            </a:r>
            <a:r>
              <a:rPr lang="ru-RU" dirty="0" err="1" smtClean="0"/>
              <a:t>горлі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пляма</a:t>
            </a:r>
            <a:r>
              <a:rPr lang="ru-RU" dirty="0" smtClean="0"/>
              <a:t>. На </a:t>
            </a:r>
            <a:r>
              <a:rPr lang="ru-RU" dirty="0" err="1" smtClean="0"/>
              <a:t>хвості</a:t>
            </a:r>
            <a:r>
              <a:rPr lang="ru-RU" dirty="0" smtClean="0"/>
              <a:t> 4–5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кілець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8914" name="Picture 2" descr="Felis sylvestris Schreber, 1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816424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175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КІТ ЛІСОВИЙ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340768"/>
            <a:ext cx="4176464" cy="48245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міцні</a:t>
            </a:r>
            <a:r>
              <a:rPr lang="ru-RU" dirty="0" smtClean="0"/>
              <a:t> </a:t>
            </a:r>
            <a:r>
              <a:rPr lang="ru-RU" dirty="0" err="1" smtClean="0"/>
              <a:t>лапи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великими ступнями, </a:t>
            </a:r>
            <a:r>
              <a:rPr lang="ru-RU" dirty="0" err="1" smtClean="0"/>
              <a:t>круглу</a:t>
            </a:r>
            <a:r>
              <a:rPr lang="ru-RU" dirty="0" smtClean="0"/>
              <a:t> голову </a:t>
            </a:r>
            <a:r>
              <a:rPr lang="ru-RU" dirty="0" err="1" smtClean="0"/>
              <a:t>з</a:t>
            </a:r>
            <a:r>
              <a:rPr lang="ru-RU" dirty="0" smtClean="0"/>
              <a:t> короткою </a:t>
            </a:r>
            <a:r>
              <a:rPr lang="ru-RU" dirty="0" err="1" smtClean="0"/>
              <a:t>шиєю</a:t>
            </a:r>
            <a:r>
              <a:rPr lang="ru-RU" dirty="0" smtClean="0"/>
              <a:t>, </a:t>
            </a:r>
            <a:r>
              <a:rPr lang="ru-RU" dirty="0" err="1" smtClean="0"/>
              <a:t>трикутні</a:t>
            </a:r>
            <a:r>
              <a:rPr lang="ru-RU" dirty="0" smtClean="0"/>
              <a:t> </a:t>
            </a:r>
            <a:r>
              <a:rPr lang="ru-RU" dirty="0" err="1" smtClean="0"/>
              <a:t>вуха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китицями</a:t>
            </a:r>
            <a:r>
              <a:rPr lang="ru-RU" dirty="0" smtClean="0"/>
              <a:t>,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лицьові</a:t>
            </a:r>
            <a:r>
              <a:rPr lang="ru-RU" dirty="0" smtClean="0"/>
              <a:t> баки і короткий </a:t>
            </a:r>
            <a:r>
              <a:rPr lang="ru-RU" dirty="0" err="1" smtClean="0"/>
              <a:t>хвіст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тупим </a:t>
            </a:r>
            <a:r>
              <a:rPr lang="ru-RU" dirty="0" err="1" smtClean="0"/>
              <a:t>чорним</a:t>
            </a:r>
            <a:r>
              <a:rPr lang="ru-RU" dirty="0" smtClean="0"/>
              <a:t> </a:t>
            </a:r>
            <a:r>
              <a:rPr lang="ru-RU" dirty="0" err="1" smtClean="0"/>
              <a:t>кінчиком</a:t>
            </a:r>
            <a:r>
              <a:rPr lang="ru-RU" dirty="0" smtClean="0"/>
              <a:t>.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хутра</a:t>
            </a:r>
            <a:r>
              <a:rPr lang="ru-RU" dirty="0" smtClean="0"/>
              <a:t> </a:t>
            </a:r>
            <a:r>
              <a:rPr lang="ru-RU" dirty="0" err="1" smtClean="0"/>
              <a:t>варіює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рудуватого</a:t>
            </a:r>
            <a:r>
              <a:rPr lang="ru-RU" dirty="0" smtClean="0"/>
              <a:t> до </a:t>
            </a:r>
            <a:r>
              <a:rPr lang="ru-RU" dirty="0" err="1" smtClean="0"/>
              <a:t>попелясто-сірого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вираженості</a:t>
            </a:r>
            <a:r>
              <a:rPr lang="ru-RU" dirty="0" smtClean="0"/>
              <a:t> </a:t>
            </a:r>
            <a:r>
              <a:rPr lang="ru-RU" dirty="0" err="1" smtClean="0"/>
              <a:t>плямистості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Lynx lynx (Linnaeus, 17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314700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764704"/>
            <a:ext cx="822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РИСЬ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340768"/>
            <a:ext cx="4162800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 корсак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звичайну</a:t>
            </a:r>
            <a:r>
              <a:rPr lang="ru-RU" dirty="0" smtClean="0"/>
              <a:t> </a:t>
            </a:r>
            <a:r>
              <a:rPr lang="ru-RU" dirty="0" err="1" smtClean="0"/>
              <a:t>лисицю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менший</a:t>
            </a:r>
            <a:r>
              <a:rPr lang="ru-RU" dirty="0" smtClean="0"/>
              <a:t> за </a:t>
            </a:r>
            <a:r>
              <a:rPr lang="ru-RU" dirty="0" err="1" smtClean="0"/>
              <a:t>останню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нижчий</a:t>
            </a:r>
            <a:r>
              <a:rPr lang="ru-RU" dirty="0" smtClean="0"/>
              <a:t> на ногах,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видовжений</a:t>
            </a:r>
            <a:r>
              <a:rPr lang="ru-RU" dirty="0" smtClean="0"/>
              <a:t> </a:t>
            </a:r>
            <a:r>
              <a:rPr lang="ru-RU" dirty="0" err="1" smtClean="0"/>
              <a:t>тулуб</a:t>
            </a:r>
            <a:r>
              <a:rPr lang="ru-RU" dirty="0" smtClean="0"/>
              <a:t> і </a:t>
            </a:r>
            <a:r>
              <a:rPr lang="ru-RU" dirty="0" err="1" smtClean="0"/>
              <a:t>відносно</a:t>
            </a:r>
            <a:r>
              <a:rPr lang="ru-RU" dirty="0" smtClean="0"/>
              <a:t> короткий та не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пухнастий</a:t>
            </a:r>
            <a:r>
              <a:rPr lang="ru-RU" dirty="0" smtClean="0"/>
              <a:t> </a:t>
            </a:r>
            <a:r>
              <a:rPr lang="ru-RU" dirty="0" err="1" smtClean="0"/>
              <a:t>хвіст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половину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тулуба</a:t>
            </a:r>
            <a:r>
              <a:rPr lang="ru-RU" dirty="0" smtClean="0"/>
              <a:t> .</a:t>
            </a:r>
            <a:endParaRPr lang="ru-RU" dirty="0"/>
          </a:p>
        </p:txBody>
      </p:sp>
      <p:pic>
        <p:nvPicPr>
          <p:cNvPr id="40962" name="Picture 2" descr="Vulpes corsac Linnaeus, 1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38" y="1268760"/>
            <a:ext cx="3669322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92696"/>
            <a:ext cx="115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КОРСАК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7772400" cy="1944216"/>
          </a:xfrm>
        </p:spPr>
        <p:txBody>
          <a:bodyPr/>
          <a:lstStyle/>
          <a:p>
            <a:r>
              <a:rPr lang="uk-UA" dirty="0" smtClean="0"/>
              <a:t>Мета: Ознайомитися з багатством  тваринного світу, а саме з різноманітністю тварин, які занесені до Червоної книги України</a:t>
            </a:r>
            <a:endParaRPr lang="ru-RU" dirty="0"/>
          </a:p>
        </p:txBody>
      </p:sp>
      <p:pic>
        <p:nvPicPr>
          <p:cNvPr id="47106" name="Picture 2" descr="Phocoena phocoena (Linnaeus, 17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2723445" cy="1800200"/>
          </a:xfrm>
          <a:prstGeom prst="rect">
            <a:avLst/>
          </a:prstGeom>
          <a:noFill/>
        </p:spPr>
      </p:pic>
      <p:pic>
        <p:nvPicPr>
          <p:cNvPr id="47108" name="Picture 4" descr="Equus caballus Boddaert, 1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526" y="3861048"/>
            <a:ext cx="3046213" cy="2450976"/>
          </a:xfrm>
          <a:prstGeom prst="rect">
            <a:avLst/>
          </a:prstGeom>
          <a:noFill/>
        </p:spPr>
      </p:pic>
      <p:pic>
        <p:nvPicPr>
          <p:cNvPr id="47110" name="Picture 6" descr="Тюлень-мон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096344" cy="2376264"/>
          </a:xfrm>
          <a:prstGeom prst="rect">
            <a:avLst/>
          </a:prstGeom>
          <a:noFill/>
        </p:spPr>
      </p:pic>
      <p:pic>
        <p:nvPicPr>
          <p:cNvPr id="47112" name="Picture 8" descr="Ursus arctos (Linnaeus, 175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836712"/>
            <a:ext cx="3362325" cy="183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7772400" cy="1509712"/>
          </a:xfrm>
        </p:spPr>
        <p:txBody>
          <a:bodyPr/>
          <a:lstStyle/>
          <a:p>
            <a:r>
              <a:rPr lang="uk-UA" dirty="0" smtClean="0"/>
              <a:t>Висновок: Україна має багато гарних, різноманітних та незвичайних  тварин. Нажаль, багато видів </a:t>
            </a:r>
            <a:r>
              <a:rPr lang="uk-UA" dirty="0" err="1" smtClean="0"/>
              <a:t>занесено</a:t>
            </a:r>
            <a:r>
              <a:rPr lang="uk-UA" dirty="0" smtClean="0"/>
              <a:t> до Червоної книги України, тож  потрібно піклуватися  та захищати братів наших менших.</a:t>
            </a:r>
            <a:endParaRPr lang="ru-RU" dirty="0"/>
          </a:p>
        </p:txBody>
      </p:sp>
      <p:pic>
        <p:nvPicPr>
          <p:cNvPr id="46082" name="Picture 2" descr="Сліпак білозуб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2160240" cy="1728192"/>
          </a:xfrm>
          <a:prstGeom prst="rect">
            <a:avLst/>
          </a:prstGeom>
          <a:noFill/>
        </p:spPr>
      </p:pic>
      <p:pic>
        <p:nvPicPr>
          <p:cNvPr id="46084" name="Picture 4" descr="Scirtopoda telum Lichtenstein, 18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2863861" cy="2304256"/>
          </a:xfrm>
          <a:prstGeom prst="rect">
            <a:avLst/>
          </a:prstGeom>
          <a:noFill/>
        </p:spPr>
      </p:pic>
      <p:pic>
        <p:nvPicPr>
          <p:cNvPr id="46086" name="Picture 6" descr="Mustela lutreola Linnaeus, 17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65104"/>
            <a:ext cx="2829827" cy="2276872"/>
          </a:xfrm>
          <a:prstGeom prst="rect">
            <a:avLst/>
          </a:prstGeom>
          <a:noFill/>
        </p:spPr>
      </p:pic>
      <p:pic>
        <p:nvPicPr>
          <p:cNvPr id="46088" name="Picture 8" descr="Горност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96951"/>
            <a:ext cx="1168524" cy="934819"/>
          </a:xfrm>
          <a:prstGeom prst="rect">
            <a:avLst/>
          </a:prstGeom>
          <a:noFill/>
        </p:spPr>
      </p:pic>
      <p:pic>
        <p:nvPicPr>
          <p:cNvPr id="46090" name="Picture 10" descr="Видра річк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1926214" cy="1728191"/>
          </a:xfrm>
          <a:prstGeom prst="rect">
            <a:avLst/>
          </a:prstGeom>
          <a:noFill/>
        </p:spPr>
      </p:pic>
      <p:pic>
        <p:nvPicPr>
          <p:cNvPr id="46092" name="Picture 12" descr="Вухань звичайн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988840"/>
            <a:ext cx="1260140" cy="1008112"/>
          </a:xfrm>
          <a:prstGeom prst="rect">
            <a:avLst/>
          </a:prstGeom>
          <a:noFill/>
        </p:spPr>
      </p:pic>
      <p:pic>
        <p:nvPicPr>
          <p:cNvPr id="46094" name="Picture 14" descr="Desmana moschata (Linnaeus, 1758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941168"/>
            <a:ext cx="3314700" cy="1512168"/>
          </a:xfrm>
          <a:prstGeom prst="rect">
            <a:avLst/>
          </a:prstGeom>
          <a:noFill/>
        </p:spPr>
      </p:pic>
      <p:pic>
        <p:nvPicPr>
          <p:cNvPr id="46096" name="Picture 16" descr="Кутора мал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420888"/>
            <a:ext cx="95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789041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Виконала: учениця </a:t>
            </a:r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</a:t>
            </a:r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</a:t>
            </a:r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 </a:t>
            </a:r>
            <a:r>
              <a:rPr lang="uk-UA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класу</a:t>
            </a:r>
          </a:p>
          <a:p>
            <a:pPr algn="r">
              <a:defRPr/>
            </a:pPr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Яременко Юлія</a:t>
            </a:r>
          </a:p>
          <a:p>
            <a:pPr algn="r">
              <a:defRPr/>
            </a:pPr>
            <a:endParaRPr lang="uk-UA" sz="28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r">
              <a:defRPr/>
            </a:pPr>
            <a:endParaRPr lang="uk-UA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uk-UA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</a:t>
            </a:r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2014»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IMG_9572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88640"/>
            <a:ext cx="295232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Europäischer Ziesel in Hockstel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909336" cy="4752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052736"/>
            <a:ext cx="322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ХОВРАХ ЄВРОПЕЙСЬКИЙ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484784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Дрібний</a:t>
            </a:r>
            <a:r>
              <a:rPr lang="ru-RU" sz="2400" dirty="0"/>
              <a:t> </a:t>
            </a:r>
            <a:r>
              <a:rPr lang="ru-RU" sz="2400" dirty="0" err="1"/>
              <a:t>короткохвостий</a:t>
            </a:r>
            <a:r>
              <a:rPr lang="ru-RU" sz="2400" dirty="0"/>
              <a:t> </a:t>
            </a:r>
            <a:r>
              <a:rPr lang="ru-RU" sz="2400" dirty="0" err="1"/>
              <a:t>ховрах</a:t>
            </a:r>
            <a:r>
              <a:rPr lang="ru-RU" sz="2400" dirty="0"/>
              <a:t>: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— 16,5–22,5 см, хвоста — 4,6–7,4 см. </a:t>
            </a:r>
            <a:r>
              <a:rPr lang="ru-RU" sz="2400" dirty="0" err="1"/>
              <a:t>Забарвлення</a:t>
            </a:r>
            <a:r>
              <a:rPr lang="ru-RU" sz="2400" dirty="0"/>
              <a:t> </a:t>
            </a:r>
            <a:r>
              <a:rPr lang="ru-RU" sz="2400" dirty="0" err="1"/>
              <a:t>спини</a:t>
            </a:r>
            <a:r>
              <a:rPr lang="ru-RU" sz="2400" dirty="0"/>
              <a:t> </a:t>
            </a:r>
            <a:r>
              <a:rPr lang="ru-RU" sz="2400" dirty="0" err="1"/>
              <a:t>сіро-бурувате</a:t>
            </a:r>
            <a:r>
              <a:rPr lang="ru-RU" sz="2400" dirty="0"/>
              <a:t>,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помітною</a:t>
            </a:r>
            <a:r>
              <a:rPr lang="ru-RU" sz="2400" dirty="0"/>
              <a:t> </a:t>
            </a:r>
            <a:r>
              <a:rPr lang="ru-RU" sz="2400" dirty="0" err="1"/>
              <a:t>жовтувато-білими</a:t>
            </a:r>
            <a:r>
              <a:rPr lang="ru-RU" sz="2400" dirty="0"/>
              <a:t> </a:t>
            </a:r>
            <a:r>
              <a:rPr lang="ru-RU" sz="2400" dirty="0" err="1"/>
              <a:t>цяточками</a:t>
            </a:r>
            <a:r>
              <a:rPr lang="ru-RU" sz="2400" dirty="0"/>
              <a:t>. Боки </a:t>
            </a:r>
            <a:r>
              <a:rPr lang="ru-RU" sz="2400" dirty="0" err="1"/>
              <a:t>іржаво-жовтуваті</a:t>
            </a:r>
            <a:r>
              <a:rPr lang="ru-RU" sz="2400" dirty="0"/>
              <a:t>, черево </a:t>
            </a:r>
            <a:r>
              <a:rPr lang="ru-RU" sz="2400" dirty="0" err="1"/>
              <a:t>блідого</a:t>
            </a:r>
            <a:r>
              <a:rPr lang="ru-RU" sz="2400" dirty="0"/>
              <a:t> </a:t>
            </a:r>
            <a:r>
              <a:rPr lang="ru-RU" sz="2400" dirty="0" err="1"/>
              <a:t>жовтуватого</a:t>
            </a:r>
            <a:r>
              <a:rPr lang="ru-RU" sz="2400" dirty="0"/>
              <a:t> </a:t>
            </a:r>
            <a:r>
              <a:rPr lang="ru-RU" sz="2400" dirty="0" err="1"/>
              <a:t>відтінку</a:t>
            </a:r>
            <a:r>
              <a:rPr lang="ru-RU" sz="2400" dirty="0"/>
              <a:t>. </a:t>
            </a:r>
            <a:r>
              <a:rPr lang="ru-RU" sz="2400" dirty="0" err="1"/>
              <a:t>Навколо</a:t>
            </a:r>
            <a:r>
              <a:rPr lang="ru-RU" sz="2400" dirty="0"/>
              <a:t> очей </a:t>
            </a:r>
            <a:r>
              <a:rPr lang="ru-RU" sz="2400" dirty="0" err="1"/>
              <a:t>світлі</a:t>
            </a:r>
            <a:r>
              <a:rPr lang="ru-RU" sz="2400" dirty="0"/>
              <a:t> </a:t>
            </a:r>
            <a:r>
              <a:rPr lang="ru-RU" sz="2400" dirty="0" err="1"/>
              <a:t>кільця</a:t>
            </a:r>
            <a:r>
              <a:rPr lang="ru-RU" sz="2400" dirty="0"/>
              <a:t>. </a:t>
            </a:r>
            <a:r>
              <a:rPr lang="ru-RU" sz="2400" dirty="0" err="1" smtClean="0"/>
              <a:t>Хвіст</a:t>
            </a:r>
            <a:r>
              <a:rPr lang="ru-RU" sz="2400" dirty="0"/>
              <a:t> на </a:t>
            </a:r>
            <a:r>
              <a:rPr lang="ru-RU" sz="2400" dirty="0" err="1"/>
              <a:t>кінці</a:t>
            </a:r>
            <a:r>
              <a:rPr lang="ru-RU" sz="2400" dirty="0"/>
              <a:t> </a:t>
            </a:r>
            <a:r>
              <a:rPr lang="ru-RU" sz="2400" dirty="0" err="1"/>
              <a:t>звичайно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темну </a:t>
            </a:r>
            <a:r>
              <a:rPr lang="ru-RU" sz="2400" dirty="0" err="1"/>
              <a:t>облямівку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Spermophilus suslicus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184526" cy="5409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ХОВРАХ КРАПЧАСТИЙ 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932040" y="836712"/>
            <a:ext cx="4032448" cy="602128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 — 190—220 мм, хвоста  — 34-44 мм.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більші</a:t>
            </a:r>
            <a:r>
              <a:rPr lang="ru-RU" dirty="0" smtClean="0"/>
              <a:t> за самок. </a:t>
            </a:r>
            <a:r>
              <a:rPr lang="ru-RU" dirty="0" err="1" smtClean="0"/>
              <a:t>Забарвлення</a:t>
            </a:r>
            <a:r>
              <a:rPr lang="ru-RU" dirty="0" smtClean="0"/>
              <a:t> </a:t>
            </a:r>
            <a:r>
              <a:rPr lang="ru-RU" dirty="0" err="1" smtClean="0"/>
              <a:t>хутра</a:t>
            </a:r>
            <a:r>
              <a:rPr lang="ru-RU" dirty="0" smtClean="0"/>
              <a:t> </a:t>
            </a:r>
            <a:r>
              <a:rPr lang="ru-RU" dirty="0" err="1" smtClean="0"/>
              <a:t>спинної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тулуба</a:t>
            </a:r>
            <a:r>
              <a:rPr lang="ru-RU" dirty="0" smtClean="0"/>
              <a:t>, хвоста та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лап </a:t>
            </a:r>
            <a:r>
              <a:rPr lang="ru-RU" dirty="0" err="1" smtClean="0"/>
              <a:t>каштаново-бурі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виразними</a:t>
            </a:r>
            <a:r>
              <a:rPr lang="ru-RU" dirty="0" smtClean="0"/>
              <a:t> </a:t>
            </a:r>
            <a:r>
              <a:rPr lang="ru-RU" dirty="0" err="1" smtClean="0"/>
              <a:t>нерівномірно</a:t>
            </a:r>
            <a:r>
              <a:rPr lang="ru-RU" dirty="0" smtClean="0"/>
              <a:t> </a:t>
            </a:r>
            <a:r>
              <a:rPr lang="ru-RU" dirty="0" err="1" smtClean="0"/>
              <a:t>розташованими</a:t>
            </a:r>
            <a:r>
              <a:rPr lang="ru-RU" dirty="0" smtClean="0"/>
              <a:t> </a:t>
            </a:r>
            <a:r>
              <a:rPr lang="ru-RU" dirty="0" err="1" smtClean="0"/>
              <a:t>світлими</a:t>
            </a:r>
            <a:r>
              <a:rPr lang="ru-RU" dirty="0" smtClean="0"/>
              <a:t> </a:t>
            </a:r>
            <a:r>
              <a:rPr lang="ru-RU" dirty="0" err="1" smtClean="0"/>
              <a:t>плямками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2-5 мм,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в </a:t>
            </a:r>
            <a:r>
              <a:rPr lang="ru-RU" dirty="0" err="1" smtClean="0"/>
              <a:t>світлу</a:t>
            </a:r>
            <a:r>
              <a:rPr lang="ru-RU" dirty="0" smtClean="0"/>
              <a:t> </a:t>
            </a:r>
            <a:r>
              <a:rPr lang="ru-RU" dirty="0" err="1" smtClean="0"/>
              <a:t>строкатість</a:t>
            </a:r>
            <a:r>
              <a:rPr lang="ru-RU" dirty="0" smtClean="0"/>
              <a:t> на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 </a:t>
            </a:r>
            <a:r>
              <a:rPr lang="ru-RU" dirty="0" err="1" smtClean="0"/>
              <a:t>шиї</a:t>
            </a:r>
            <a:r>
              <a:rPr lang="ru-RU" dirty="0" smtClean="0"/>
              <a:t> та </a:t>
            </a:r>
            <a:r>
              <a:rPr lang="ru-RU" dirty="0" err="1" smtClean="0"/>
              <a:t>потилиці</a:t>
            </a:r>
            <a:r>
              <a:rPr lang="ru-RU" dirty="0" smtClean="0"/>
              <a:t>. .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одного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спиною, </a:t>
            </a:r>
            <a:r>
              <a:rPr lang="ru-RU" dirty="0" err="1" smtClean="0"/>
              <a:t>але</a:t>
            </a:r>
            <a:r>
              <a:rPr lang="ru-RU" dirty="0" smtClean="0"/>
              <a:t>, як правило, без </a:t>
            </a:r>
            <a:r>
              <a:rPr lang="ru-RU" dirty="0" err="1" smtClean="0"/>
              <a:t>світлих</a:t>
            </a:r>
            <a:r>
              <a:rPr lang="ru-RU" dirty="0" smtClean="0"/>
              <a:t> </a:t>
            </a:r>
            <a:r>
              <a:rPr lang="ru-RU" dirty="0" err="1" smtClean="0"/>
              <a:t>відмітин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очами на </a:t>
            </a:r>
            <a:r>
              <a:rPr lang="ru-RU" dirty="0" err="1" smtClean="0"/>
              <a:t>щоках</a:t>
            </a:r>
            <a:r>
              <a:rPr lang="ru-RU" dirty="0" smtClean="0"/>
              <a:t> —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ступеню</a:t>
            </a:r>
            <a:r>
              <a:rPr lang="ru-RU" dirty="0" smtClean="0"/>
              <a:t> </a:t>
            </a:r>
            <a:r>
              <a:rPr lang="ru-RU" dirty="0" err="1" smtClean="0"/>
              <a:t>вираженості</a:t>
            </a:r>
            <a:r>
              <a:rPr lang="ru-RU" dirty="0" smtClean="0"/>
              <a:t> </a:t>
            </a:r>
            <a:r>
              <a:rPr lang="ru-RU" dirty="0" err="1" smtClean="0"/>
              <a:t>коричневі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. На </a:t>
            </a:r>
            <a:r>
              <a:rPr lang="ru-RU" dirty="0" err="1" smtClean="0"/>
              <a:t>бровах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смужки</a:t>
            </a:r>
            <a:r>
              <a:rPr lang="ru-RU" dirty="0" smtClean="0"/>
              <a:t> такого ж </a:t>
            </a:r>
            <a:r>
              <a:rPr lang="ru-RU" dirty="0" err="1" smtClean="0"/>
              <a:t>кольору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980728"/>
            <a:ext cx="396044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 до 20 см. </a:t>
            </a:r>
            <a:r>
              <a:rPr lang="ru-RU" dirty="0" err="1" smtClean="0"/>
              <a:t>Хвіст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коротше</a:t>
            </a:r>
            <a:r>
              <a:rPr lang="ru-RU" dirty="0" smtClean="0"/>
              <a:t> за </a:t>
            </a:r>
            <a:r>
              <a:rPr lang="ru-RU" dirty="0" err="1" smtClean="0"/>
              <a:t>тіло</a:t>
            </a:r>
            <a:r>
              <a:rPr lang="ru-RU" dirty="0" smtClean="0"/>
              <a:t> - 4-17 см; у </a:t>
            </a:r>
            <a:r>
              <a:rPr lang="ru-RU" dirty="0" err="1" smtClean="0"/>
              <a:t>більшості</a:t>
            </a:r>
            <a:r>
              <a:rPr lang="ru-RU" dirty="0" smtClean="0"/>
              <a:t> сонь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пухнастий</a:t>
            </a:r>
            <a:r>
              <a:rPr lang="ru-RU" dirty="0" smtClean="0"/>
              <a:t>. </a:t>
            </a:r>
            <a:r>
              <a:rPr lang="ru-RU" dirty="0" err="1" smtClean="0"/>
              <a:t>Очі</a:t>
            </a:r>
            <a:r>
              <a:rPr lang="ru-RU" dirty="0" smtClean="0"/>
              <a:t> і </a:t>
            </a:r>
            <a:r>
              <a:rPr lang="ru-RU" dirty="0" err="1" smtClean="0"/>
              <a:t>вуха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розвинені</a:t>
            </a:r>
            <a:r>
              <a:rPr lang="ru-RU" dirty="0" smtClean="0"/>
              <a:t>,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округлі</a:t>
            </a:r>
            <a:r>
              <a:rPr lang="ru-RU" dirty="0" smtClean="0"/>
              <a:t>, без </a:t>
            </a:r>
            <a:r>
              <a:rPr lang="ru-RU" dirty="0" err="1" smtClean="0"/>
              <a:t>пензликів</a:t>
            </a:r>
            <a:r>
              <a:rPr lang="ru-RU" dirty="0" smtClean="0"/>
              <a:t> на </a:t>
            </a:r>
            <a:r>
              <a:rPr lang="ru-RU" dirty="0" err="1" smtClean="0"/>
              <a:t>кінцях</a:t>
            </a:r>
            <a:r>
              <a:rPr lang="ru-RU" dirty="0" smtClean="0"/>
              <a:t>. </a:t>
            </a:r>
            <a:r>
              <a:rPr lang="ru-RU" dirty="0" err="1" smtClean="0"/>
              <a:t>Кінцівки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. На </a:t>
            </a:r>
            <a:r>
              <a:rPr lang="ru-RU" dirty="0" err="1" smtClean="0"/>
              <a:t>передніх</a:t>
            </a:r>
            <a:r>
              <a:rPr lang="ru-RU" dirty="0" smtClean="0"/>
              <a:t> </a:t>
            </a:r>
            <a:r>
              <a:rPr lang="ru-RU" dirty="0" err="1" smtClean="0"/>
              <a:t>кінцівках</a:t>
            </a:r>
            <a:r>
              <a:rPr lang="ru-RU" dirty="0" smtClean="0"/>
              <a:t> 4 </a:t>
            </a:r>
            <a:r>
              <a:rPr lang="ru-RU" dirty="0" err="1" smtClean="0"/>
              <a:t>пальці</a:t>
            </a:r>
            <a:r>
              <a:rPr lang="ru-RU" dirty="0" smtClean="0"/>
              <a:t>, на </a:t>
            </a:r>
            <a:r>
              <a:rPr lang="ru-RU" dirty="0" err="1" smtClean="0"/>
              <a:t>задніх</a:t>
            </a:r>
            <a:r>
              <a:rPr lang="ru-RU" dirty="0" smtClean="0"/>
              <a:t> - 5</a:t>
            </a:r>
            <a:r>
              <a:rPr lang="ru-RU" sz="3000" dirty="0" smtClean="0"/>
              <a:t>. </a:t>
            </a:r>
            <a:r>
              <a:rPr lang="uk-UA" sz="3000" dirty="0" smtClean="0"/>
              <a:t>1</a:t>
            </a:r>
            <a:r>
              <a:rPr lang="en-US" sz="3000" dirty="0" smtClean="0"/>
              <a:t> </a:t>
            </a:r>
            <a:r>
              <a:rPr lang="ru-RU" dirty="0" err="1" smtClean="0"/>
              <a:t>палець</a:t>
            </a:r>
            <a:r>
              <a:rPr lang="ru-RU" dirty="0" smtClean="0"/>
              <a:t> </a:t>
            </a:r>
            <a:r>
              <a:rPr lang="ru-RU" dirty="0" err="1" smtClean="0"/>
              <a:t>задньої</a:t>
            </a:r>
            <a:r>
              <a:rPr lang="ru-RU" dirty="0" smtClean="0"/>
              <a:t> </a:t>
            </a:r>
            <a:r>
              <a:rPr lang="ru-RU" dirty="0" err="1" smtClean="0"/>
              <a:t>кінцівки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кігтя</a:t>
            </a:r>
            <a:r>
              <a:rPr lang="ru-RU" dirty="0" smtClean="0"/>
              <a:t>, на </a:t>
            </a:r>
            <a:r>
              <a:rPr lang="ru-RU" dirty="0" err="1" smtClean="0"/>
              <a:t>решті</a:t>
            </a:r>
            <a:r>
              <a:rPr lang="ru-RU" dirty="0" smtClean="0"/>
              <a:t> </a:t>
            </a:r>
            <a:r>
              <a:rPr lang="ru-RU" dirty="0" err="1" smtClean="0"/>
              <a:t>пальців</a:t>
            </a:r>
            <a:r>
              <a:rPr lang="ru-RU" dirty="0" smtClean="0"/>
              <a:t> </a:t>
            </a:r>
            <a:r>
              <a:rPr lang="ru-RU" dirty="0" err="1" smtClean="0"/>
              <a:t>кігті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розвинені</a:t>
            </a:r>
            <a:r>
              <a:rPr lang="ru-RU" dirty="0" smtClean="0"/>
              <a:t>: вони </a:t>
            </a:r>
            <a:r>
              <a:rPr lang="ru-RU" dirty="0" err="1" smtClean="0"/>
              <a:t>короткі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гострі</a:t>
            </a:r>
            <a:r>
              <a:rPr lang="ru-RU" dirty="0" smtClean="0"/>
              <a:t>. </a:t>
            </a:r>
            <a:r>
              <a:rPr lang="ru-RU" dirty="0" err="1" smtClean="0"/>
              <a:t>Волосяний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 </a:t>
            </a:r>
            <a:r>
              <a:rPr lang="ru-RU" dirty="0" err="1" smtClean="0"/>
              <a:t>густий</a:t>
            </a:r>
            <a:r>
              <a:rPr lang="ru-RU" dirty="0" smtClean="0"/>
              <a:t> і </a:t>
            </a:r>
            <a:r>
              <a:rPr lang="ru-RU" dirty="0" err="1" smtClean="0"/>
              <a:t>м'який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короткий.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спини</a:t>
            </a:r>
            <a:r>
              <a:rPr lang="ru-RU" dirty="0" smtClean="0"/>
              <a:t> </a:t>
            </a:r>
            <a:r>
              <a:rPr lang="ru-RU" dirty="0" err="1" smtClean="0"/>
              <a:t>однотонне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сірчастого</a:t>
            </a:r>
            <a:r>
              <a:rPr lang="ru-RU" dirty="0" smtClean="0"/>
              <a:t> до охристо-бурого. </a:t>
            </a:r>
            <a:r>
              <a:rPr lang="ru-RU" dirty="0" err="1" smtClean="0"/>
              <a:t>Сосків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4 до 6 пар. </a:t>
            </a:r>
            <a:r>
              <a:rPr lang="ru-RU" dirty="0" err="1" smtClean="0"/>
              <a:t>Зубів</a:t>
            </a:r>
            <a:r>
              <a:rPr lang="ru-RU" dirty="0" smtClean="0"/>
              <a:t> 16 </a:t>
            </a:r>
            <a:r>
              <a:rPr lang="ru-RU" dirty="0" err="1" smtClean="0"/>
              <a:t>або</a:t>
            </a:r>
            <a:r>
              <a:rPr lang="ru-RU" dirty="0" smtClean="0"/>
              <a:t> 20.</a:t>
            </a:r>
            <a:endParaRPr lang="ru-RU" dirty="0"/>
          </a:p>
        </p:txBody>
      </p:sp>
      <p:pic>
        <p:nvPicPr>
          <p:cNvPr id="28674" name="Picture 2" descr="Eliomys quercinus (Linnaeus, 176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05994"/>
            <a:ext cx="4032448" cy="54473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76672"/>
            <a:ext cx="190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СОНЯ САДОВА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1124744"/>
            <a:ext cx="3802760" cy="511256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 — 5,8–7,4 см, </a:t>
            </a:r>
            <a:r>
              <a:rPr lang="ru-RU" sz="2800" dirty="0" err="1" smtClean="0"/>
              <a:t>хвіст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вдвічі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довший</a:t>
            </a:r>
            <a:r>
              <a:rPr lang="ru-RU" sz="2800" dirty="0" smtClean="0"/>
              <a:t> і </a:t>
            </a:r>
            <a:r>
              <a:rPr lang="ru-RU" sz="2800" dirty="0" err="1" smtClean="0"/>
              <a:t>дорівнює</a:t>
            </a:r>
            <a:r>
              <a:rPr lang="ru-RU" sz="2800" dirty="0" smtClean="0"/>
              <a:t> 8,5–10 см. </a:t>
            </a:r>
            <a:r>
              <a:rPr lang="ru-RU" sz="2800" dirty="0" err="1" smtClean="0"/>
              <a:t>Забарвлення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спини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жовтувато</a:t>
            </a:r>
            <a:r>
              <a:rPr lang="ru-RU" sz="2800" dirty="0" smtClean="0"/>
              <a:t>-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рудувато-коричневе</a:t>
            </a:r>
            <a:r>
              <a:rPr lang="ru-RU" sz="2800" dirty="0" smtClean="0"/>
              <a:t>, </a:t>
            </a:r>
            <a:r>
              <a:rPr lang="ru-RU" sz="2800" dirty="0" err="1" smtClean="0"/>
              <a:t>черевце</a:t>
            </a:r>
            <a:r>
              <a:rPr lang="ru-RU" sz="2800" dirty="0" smtClean="0"/>
              <a:t> </a:t>
            </a:r>
            <a:r>
              <a:rPr lang="ru-RU" sz="2800" dirty="0" err="1" smtClean="0"/>
              <a:t>сірувате</a:t>
            </a:r>
            <a:r>
              <a:rPr lang="ru-RU" sz="2800" dirty="0" smtClean="0"/>
              <a:t>.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потилиці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вздовж</a:t>
            </a:r>
            <a:r>
              <a:rPr lang="ru-RU" sz="2800" dirty="0" smtClean="0"/>
              <a:t> хребта проходить темна </a:t>
            </a:r>
            <a:r>
              <a:rPr lang="ru-RU" sz="2800" dirty="0" err="1" smtClean="0"/>
              <a:t>смужка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світлої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облямівки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9698" name="Picture 2" descr="Sicista betulina (Pallas, 177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32448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76672"/>
            <a:ext cx="235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МИШІВКА ЛІСОВА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1196752"/>
            <a:ext cx="3586736" cy="504056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Нетиповий</a:t>
            </a:r>
            <a:r>
              <a:rPr lang="ru-RU" dirty="0" smtClean="0"/>
              <a:t> </a:t>
            </a:r>
            <a:r>
              <a:rPr lang="ru-RU" dirty="0" err="1" smtClean="0"/>
              <a:t>гризун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великими </a:t>
            </a:r>
            <a:r>
              <a:rPr lang="ru-RU" dirty="0" err="1" smtClean="0"/>
              <a:t>очима</a:t>
            </a:r>
            <a:r>
              <a:rPr lang="ru-RU" dirty="0" smtClean="0"/>
              <a:t> та </a:t>
            </a:r>
            <a:r>
              <a:rPr lang="ru-RU" dirty="0" err="1" smtClean="0"/>
              <a:t>вухами</a:t>
            </a:r>
            <a:r>
              <a:rPr lang="ru-RU" dirty="0" smtClean="0"/>
              <a:t>,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err="1" smtClean="0"/>
              <a:t>задніми</a:t>
            </a:r>
            <a:r>
              <a:rPr lang="ru-RU" dirty="0" smtClean="0"/>
              <a:t> </a:t>
            </a:r>
            <a:r>
              <a:rPr lang="ru-RU" dirty="0" err="1" smtClean="0"/>
              <a:t>кінцівками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хвостом,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китицю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— до 26 см, </a:t>
            </a:r>
            <a:r>
              <a:rPr lang="ru-RU" dirty="0" err="1" smtClean="0"/>
              <a:t>маса</a:t>
            </a:r>
            <a:r>
              <a:rPr lang="ru-RU" dirty="0" smtClean="0"/>
              <a:t> — до 400 г. Режим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та заходи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Як вид,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скорочують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, занесений до Червоного списку МСОП. </a:t>
            </a:r>
            <a:r>
              <a:rPr lang="ru-RU" dirty="0" err="1" smtClean="0"/>
              <a:t>Охороняється</a:t>
            </a:r>
            <a:r>
              <a:rPr lang="ru-RU" dirty="0" smtClean="0"/>
              <a:t> в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заповідниках</a:t>
            </a:r>
            <a:r>
              <a:rPr lang="ru-RU" dirty="0" smtClean="0"/>
              <a:t> («</a:t>
            </a:r>
            <a:r>
              <a:rPr lang="ru-RU" dirty="0" err="1" smtClean="0"/>
              <a:t>Асканія-Нова</a:t>
            </a:r>
            <a:r>
              <a:rPr lang="ru-RU" dirty="0" smtClean="0"/>
              <a:t>», </a:t>
            </a:r>
            <a:r>
              <a:rPr lang="ru-RU" dirty="0" err="1" smtClean="0"/>
              <a:t>Чорноморський</a:t>
            </a:r>
            <a:r>
              <a:rPr lang="ru-RU" dirty="0" smtClean="0"/>
              <a:t>, </a:t>
            </a:r>
            <a:r>
              <a:rPr lang="ru-RU" dirty="0" err="1" smtClean="0"/>
              <a:t>Луганський</a:t>
            </a:r>
            <a:r>
              <a:rPr lang="ru-RU" dirty="0" smtClean="0"/>
              <a:t>,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степовий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22" name="Picture 2" descr="Allactaga jaculus (Pallas, 178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16424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764704"/>
            <a:ext cx="309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/>
              <a:t>ТУШКАНЧИК ВЕЛИКИЙ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484784"/>
            <a:ext cx="3874768" cy="4464496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Тварина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, за складом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кроля.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— 44–74 см, вага — 2,5–5,5 кг.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літом</a:t>
            </a:r>
            <a:r>
              <a:rPr lang="ru-RU" dirty="0" smtClean="0"/>
              <a:t> </a:t>
            </a:r>
            <a:r>
              <a:rPr lang="ru-RU" dirty="0" err="1" smtClean="0"/>
              <a:t>буро-сіре</a:t>
            </a:r>
            <a:r>
              <a:rPr lang="ru-RU" dirty="0" smtClean="0"/>
              <a:t>, зимою — чисто </a:t>
            </a:r>
            <a:r>
              <a:rPr lang="ru-RU" dirty="0" err="1" smtClean="0"/>
              <a:t>біле</a:t>
            </a:r>
            <a:r>
              <a:rPr lang="ru-RU" dirty="0" smtClean="0"/>
              <a:t>. </a:t>
            </a:r>
            <a:r>
              <a:rPr lang="ru-RU" dirty="0" err="1" smtClean="0"/>
              <a:t>Хвіст</a:t>
            </a:r>
            <a:r>
              <a:rPr lang="ru-RU" dirty="0" smtClean="0"/>
              <a:t> чисто </a:t>
            </a:r>
            <a:r>
              <a:rPr lang="ru-RU" dirty="0" err="1" smtClean="0"/>
              <a:t>сірий</a:t>
            </a:r>
            <a:r>
              <a:rPr lang="ru-RU" dirty="0" smtClean="0"/>
              <a:t> без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кінчики</a:t>
            </a:r>
            <a:r>
              <a:rPr lang="ru-RU" dirty="0" smtClean="0"/>
              <a:t> </a:t>
            </a:r>
            <a:r>
              <a:rPr lang="ru-RU" dirty="0" err="1" smtClean="0"/>
              <a:t>вух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року. </a:t>
            </a:r>
            <a:endParaRPr lang="ru-RU" dirty="0"/>
          </a:p>
        </p:txBody>
      </p:sp>
      <p:pic>
        <p:nvPicPr>
          <p:cNvPr id="31746" name="Picture 2" descr="Lepus timidus Linnaeus, 1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4416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47667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9269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Заєць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412776"/>
            <a:ext cx="3874768" cy="4680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Дельфін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: </a:t>
            </a:r>
            <a:r>
              <a:rPr lang="ru-RU" dirty="0" err="1" smtClean="0"/>
              <a:t>довжиною</a:t>
            </a:r>
            <a:r>
              <a:rPr lang="ru-RU" dirty="0" smtClean="0"/>
              <a:t> 2,2–3 м, </a:t>
            </a:r>
            <a:r>
              <a:rPr lang="ru-RU" dirty="0" err="1" smtClean="0"/>
              <a:t>масою</a:t>
            </a:r>
            <a:r>
              <a:rPr lang="ru-RU" dirty="0" smtClean="0"/>
              <a:t> 150–300 кг (в Чорному </a:t>
            </a:r>
            <a:r>
              <a:rPr lang="ru-RU" dirty="0" err="1" smtClean="0"/>
              <a:t>морі</a:t>
            </a:r>
            <a:r>
              <a:rPr lang="ru-RU" dirty="0" smtClean="0"/>
              <a:t>). </a:t>
            </a:r>
            <a:r>
              <a:rPr lang="ru-RU" dirty="0" err="1" smtClean="0"/>
              <a:t>Дзьоб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відмежований</a:t>
            </a:r>
            <a:r>
              <a:rPr lang="ru-RU" dirty="0" smtClean="0"/>
              <a:t>.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плавець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, </a:t>
            </a:r>
            <a:r>
              <a:rPr lang="ru-RU" dirty="0" err="1" smtClean="0"/>
              <a:t>стрункий</a:t>
            </a:r>
            <a:r>
              <a:rPr lang="ru-RU" dirty="0" smtClean="0"/>
              <a:t>, </a:t>
            </a:r>
            <a:r>
              <a:rPr lang="ru-RU" dirty="0" err="1" smtClean="0"/>
              <a:t>позаду</a:t>
            </a:r>
            <a:r>
              <a:rPr lang="ru-RU" dirty="0" smtClean="0"/>
              <a:t> </a:t>
            </a:r>
            <a:r>
              <a:rPr lang="ru-RU" dirty="0" err="1" smtClean="0"/>
              <a:t>вирізаний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півмісяцю</a:t>
            </a:r>
            <a:r>
              <a:rPr lang="ru-RU" dirty="0" smtClean="0"/>
              <a:t>. </a:t>
            </a:r>
            <a:r>
              <a:rPr lang="ru-RU" dirty="0" err="1" smtClean="0"/>
              <a:t>Грудні</a:t>
            </a:r>
            <a:r>
              <a:rPr lang="ru-RU" dirty="0" smtClean="0"/>
              <a:t> </a:t>
            </a:r>
            <a:r>
              <a:rPr lang="ru-RU" dirty="0" err="1" smtClean="0"/>
              <a:t>плавці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.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темно-буре</a:t>
            </a:r>
            <a:r>
              <a:rPr lang="ru-RU" dirty="0" smtClean="0"/>
              <a:t>, </a:t>
            </a:r>
            <a:r>
              <a:rPr lang="ru-RU" dirty="0" err="1" smtClean="0"/>
              <a:t>знизу</a:t>
            </a:r>
            <a:r>
              <a:rPr lang="ru-RU" dirty="0" smtClean="0"/>
              <a:t> </a:t>
            </a:r>
            <a:r>
              <a:rPr lang="ru-RU" dirty="0" err="1" smtClean="0"/>
              <a:t>світле</a:t>
            </a:r>
            <a:r>
              <a:rPr lang="ru-RU" dirty="0" smtClean="0"/>
              <a:t>, </a:t>
            </a:r>
            <a:r>
              <a:rPr lang="ru-RU" dirty="0" err="1" smtClean="0"/>
              <a:t>малюнок</a:t>
            </a:r>
            <a:r>
              <a:rPr lang="ru-RU" dirty="0" smtClean="0"/>
              <a:t> на боках </a:t>
            </a:r>
            <a:r>
              <a:rPr lang="ru-RU" dirty="0" err="1" smtClean="0"/>
              <a:t>тіла</a:t>
            </a:r>
            <a:r>
              <a:rPr lang="ru-RU" dirty="0" smtClean="0"/>
              <a:t> часто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виражений</a:t>
            </a:r>
            <a:r>
              <a:rPr lang="ru-RU" dirty="0" smtClean="0"/>
              <a:t>.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міцні</a:t>
            </a:r>
            <a:r>
              <a:rPr lang="ru-RU" dirty="0" smtClean="0"/>
              <a:t>, </a:t>
            </a:r>
            <a:r>
              <a:rPr lang="ru-RU" dirty="0" err="1" smtClean="0"/>
              <a:t>конічні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Tursiops truncatus (Montagu, 182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314700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764704"/>
            <a:ext cx="183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АФАЛІНА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</TotalTime>
  <Words>941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Червона книга України Ссавці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Червона книга україни Ссавці</dc:title>
  <dc:creator>Master</dc:creator>
  <cp:lastModifiedBy>Master</cp:lastModifiedBy>
  <cp:revision>11</cp:revision>
  <dcterms:created xsi:type="dcterms:W3CDTF">2013-03-21T17:32:34Z</dcterms:created>
  <dcterms:modified xsi:type="dcterms:W3CDTF">2014-05-20T13:28:14Z</dcterms:modified>
</cp:coreProperties>
</file>