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sldIdLst>
    <p:sldId id="256" r:id="rId2"/>
    <p:sldId id="273" r:id="rId3"/>
    <p:sldId id="291" r:id="rId4"/>
    <p:sldId id="275" r:id="rId5"/>
    <p:sldId id="274"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6" r:id="rId21"/>
    <p:sldId id="277" r:id="rId22"/>
    <p:sldId id="278" r:id="rId23"/>
    <p:sldId id="279" r:id="rId24"/>
    <p:sldId id="280" r:id="rId25"/>
    <p:sldId id="281" r:id="rId26"/>
    <p:sldId id="286" r:id="rId27"/>
    <p:sldId id="282" r:id="rId28"/>
    <p:sldId id="284" r:id="rId29"/>
    <p:sldId id="285" r:id="rId30"/>
    <p:sldId id="287" r:id="rId31"/>
    <p:sldId id="283" r:id="rId32"/>
    <p:sldId id="288" r:id="rId33"/>
    <p:sldId id="289" r:id="rId34"/>
    <p:sldId id="290" r:id="rId35"/>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0066"/>
    <a:srgbClr val="00FFFF"/>
    <a:srgbClr val="CC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79" autoAdjust="0"/>
  </p:normalViewPr>
  <p:slideViewPr>
    <p:cSldViewPr>
      <p:cViewPr>
        <p:scale>
          <a:sx n="64" d="100"/>
          <a:sy n="64" d="100"/>
        </p:scale>
        <p:origin x="-81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dirty="0"/>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dirty="0"/>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dirty="0"/>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dirty="0"/>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dirty="0"/>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dirty="0"/>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dirty="0"/>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dirty="0"/>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dirty="0"/>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dirty="0"/>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dirty="0"/>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dirty="0"/>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dirty="0"/>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dirty="0"/>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dirty="0"/>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dirty="0"/>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dirty="0"/>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dirty="0"/>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dirty="0"/>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dirty="0"/>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dirty="0"/>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dirty="0"/>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dirty="0"/>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dirty="0"/>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dirty="0"/>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dirty="0"/>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dirty="0"/>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dirty="0"/>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dirty="0"/>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dirty="0"/>
                </a:p>
              </p:txBody>
            </p:sp>
          </p:grpSp>
        </p:grpSp>
      </p:grpSp>
      <p:sp>
        <p:nvSpPr>
          <p:cNvPr id="9282"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ru-RU" smtClean="0"/>
              <a:t>Образец заголовка</a:t>
            </a:r>
            <a:endParaRPr lang="uk-UA"/>
          </a:p>
        </p:txBody>
      </p:sp>
      <p:sp>
        <p:nvSpPr>
          <p:cNvPr id="9283"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uk-UA"/>
          </a:p>
        </p:txBody>
      </p:sp>
      <p:sp>
        <p:nvSpPr>
          <p:cNvPr id="68" name="Rectangle 68"/>
          <p:cNvSpPr>
            <a:spLocks noGrp="1" noChangeArrowheads="1"/>
          </p:cNvSpPr>
          <p:nvPr>
            <p:ph type="dt" sz="quarter" idx="10"/>
          </p:nvPr>
        </p:nvSpPr>
        <p:spPr>
          <a:xfrm>
            <a:off x="457200" y="6248400"/>
            <a:ext cx="2133600" cy="457200"/>
          </a:xfrm>
        </p:spPr>
        <p:txBody>
          <a:bodyPr/>
          <a:lstStyle>
            <a:lvl1pPr>
              <a:defRPr smtClean="0"/>
            </a:lvl1pPr>
          </a:lstStyle>
          <a:p>
            <a:pPr>
              <a:defRPr/>
            </a:pPr>
            <a:endParaRPr lang="uk-UA" dirty="0"/>
          </a:p>
        </p:txBody>
      </p:sp>
      <p:sp>
        <p:nvSpPr>
          <p:cNvPr id="69" name="Rectangle 69"/>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uk-UA" dirty="0"/>
          </a:p>
        </p:txBody>
      </p:sp>
      <p:sp>
        <p:nvSpPr>
          <p:cNvPr id="70" name="Rectangle 70"/>
          <p:cNvSpPr>
            <a:spLocks noGrp="1" noChangeArrowheads="1"/>
          </p:cNvSpPr>
          <p:nvPr>
            <p:ph type="sldNum" sz="quarter" idx="12"/>
          </p:nvPr>
        </p:nvSpPr>
        <p:spPr>
          <a:xfrm>
            <a:off x="6553200" y="6248400"/>
            <a:ext cx="2133600" cy="457200"/>
          </a:xfrm>
        </p:spPr>
        <p:txBody>
          <a:bodyPr/>
          <a:lstStyle>
            <a:lvl1pPr>
              <a:defRPr smtClean="0"/>
            </a:lvl1pPr>
          </a:lstStyle>
          <a:p>
            <a:pPr>
              <a:defRPr/>
            </a:pPr>
            <a:fld id="{BB8F7324-B93C-44F0-A356-C3254669AC70}" type="slidenum">
              <a:rPr lang="uk-UA"/>
              <a:pPr>
                <a:defRPr/>
              </a:pPr>
              <a:t>‹#›</a:t>
            </a:fld>
            <a:endParaRPr lang="uk-UA" dirty="0"/>
          </a:p>
        </p:txBody>
      </p:sp>
    </p:spTree>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endParaRPr lang="uk-UA" dirty="0"/>
          </a:p>
        </p:txBody>
      </p:sp>
      <p:sp>
        <p:nvSpPr>
          <p:cNvPr id="5" name="Rectangle 70"/>
          <p:cNvSpPr>
            <a:spLocks noGrp="1" noChangeArrowheads="1"/>
          </p:cNvSpPr>
          <p:nvPr>
            <p:ph type="ftr" sz="quarter" idx="11"/>
          </p:nvPr>
        </p:nvSpPr>
        <p:spPr>
          <a:ln/>
        </p:spPr>
        <p:txBody>
          <a:bodyPr/>
          <a:lstStyle>
            <a:lvl1pPr>
              <a:defRPr/>
            </a:lvl1pPr>
          </a:lstStyle>
          <a:p>
            <a:pPr>
              <a:defRPr/>
            </a:pPr>
            <a:endParaRPr lang="uk-UA" dirty="0"/>
          </a:p>
        </p:txBody>
      </p:sp>
      <p:sp>
        <p:nvSpPr>
          <p:cNvPr id="6" name="Rectangle 71"/>
          <p:cNvSpPr>
            <a:spLocks noGrp="1" noChangeArrowheads="1"/>
          </p:cNvSpPr>
          <p:nvPr>
            <p:ph type="sldNum" sz="quarter" idx="12"/>
          </p:nvPr>
        </p:nvSpPr>
        <p:spPr>
          <a:ln/>
        </p:spPr>
        <p:txBody>
          <a:bodyPr/>
          <a:lstStyle>
            <a:lvl1pPr>
              <a:defRPr/>
            </a:lvl1pPr>
          </a:lstStyle>
          <a:p>
            <a:pPr>
              <a:defRPr/>
            </a:pPr>
            <a:fld id="{8B2BC621-5B65-4D9F-BCE3-B253B5779954}" type="slidenum">
              <a:rPr lang="uk-UA"/>
              <a:pPr>
                <a:defRPr/>
              </a:pPr>
              <a:t>‹#›</a:t>
            </a:fld>
            <a:endParaRPr lang="uk-UA" dirty="0"/>
          </a:p>
        </p:txBody>
      </p:sp>
    </p:spTree>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483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483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endParaRPr lang="uk-UA" dirty="0"/>
          </a:p>
        </p:txBody>
      </p:sp>
      <p:sp>
        <p:nvSpPr>
          <p:cNvPr id="5" name="Rectangle 70"/>
          <p:cNvSpPr>
            <a:spLocks noGrp="1" noChangeArrowheads="1"/>
          </p:cNvSpPr>
          <p:nvPr>
            <p:ph type="ftr" sz="quarter" idx="11"/>
          </p:nvPr>
        </p:nvSpPr>
        <p:spPr>
          <a:ln/>
        </p:spPr>
        <p:txBody>
          <a:bodyPr/>
          <a:lstStyle>
            <a:lvl1pPr>
              <a:defRPr/>
            </a:lvl1pPr>
          </a:lstStyle>
          <a:p>
            <a:pPr>
              <a:defRPr/>
            </a:pPr>
            <a:endParaRPr lang="uk-UA" dirty="0"/>
          </a:p>
        </p:txBody>
      </p:sp>
      <p:sp>
        <p:nvSpPr>
          <p:cNvPr id="6" name="Rectangle 71"/>
          <p:cNvSpPr>
            <a:spLocks noGrp="1" noChangeArrowheads="1"/>
          </p:cNvSpPr>
          <p:nvPr>
            <p:ph type="sldNum" sz="quarter" idx="12"/>
          </p:nvPr>
        </p:nvSpPr>
        <p:spPr>
          <a:ln/>
        </p:spPr>
        <p:txBody>
          <a:bodyPr/>
          <a:lstStyle>
            <a:lvl1pPr>
              <a:defRPr/>
            </a:lvl1pPr>
          </a:lstStyle>
          <a:p>
            <a:pPr>
              <a:defRPr/>
            </a:pPr>
            <a:fld id="{72AA6237-83B0-4F23-A669-A0C7439CF936}" type="slidenum">
              <a:rPr lang="uk-UA"/>
              <a:pPr>
                <a:defRPr/>
              </a:pPr>
              <a:t>‹#›</a:t>
            </a:fld>
            <a:endParaRPr lang="uk-UA" dirty="0"/>
          </a:p>
        </p:txBody>
      </p:sp>
    </p:spTree>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7813"/>
            <a:ext cx="8229600" cy="58483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69"/>
          <p:cNvSpPr>
            <a:spLocks noGrp="1" noChangeArrowheads="1"/>
          </p:cNvSpPr>
          <p:nvPr>
            <p:ph type="dt" sz="half" idx="10"/>
          </p:nvPr>
        </p:nvSpPr>
        <p:spPr>
          <a:ln/>
        </p:spPr>
        <p:txBody>
          <a:bodyPr/>
          <a:lstStyle>
            <a:lvl1pPr>
              <a:defRPr/>
            </a:lvl1pPr>
          </a:lstStyle>
          <a:p>
            <a:pPr>
              <a:defRPr/>
            </a:pPr>
            <a:endParaRPr lang="uk-UA" dirty="0"/>
          </a:p>
        </p:txBody>
      </p:sp>
      <p:sp>
        <p:nvSpPr>
          <p:cNvPr id="4" name="Rectangle 70"/>
          <p:cNvSpPr>
            <a:spLocks noGrp="1" noChangeArrowheads="1"/>
          </p:cNvSpPr>
          <p:nvPr>
            <p:ph type="ftr" sz="quarter" idx="11"/>
          </p:nvPr>
        </p:nvSpPr>
        <p:spPr>
          <a:ln/>
        </p:spPr>
        <p:txBody>
          <a:bodyPr/>
          <a:lstStyle>
            <a:lvl1pPr>
              <a:defRPr/>
            </a:lvl1pPr>
          </a:lstStyle>
          <a:p>
            <a:pPr>
              <a:defRPr/>
            </a:pPr>
            <a:endParaRPr lang="uk-UA" dirty="0"/>
          </a:p>
        </p:txBody>
      </p:sp>
      <p:sp>
        <p:nvSpPr>
          <p:cNvPr id="5" name="Rectangle 71"/>
          <p:cNvSpPr>
            <a:spLocks noGrp="1" noChangeArrowheads="1"/>
          </p:cNvSpPr>
          <p:nvPr>
            <p:ph type="sldNum" sz="quarter" idx="12"/>
          </p:nvPr>
        </p:nvSpPr>
        <p:spPr>
          <a:ln/>
        </p:spPr>
        <p:txBody>
          <a:bodyPr/>
          <a:lstStyle>
            <a:lvl1pPr>
              <a:defRPr/>
            </a:lvl1pPr>
          </a:lstStyle>
          <a:p>
            <a:pPr>
              <a:defRPr/>
            </a:pPr>
            <a:fld id="{893863A7-19A2-4993-A3EA-C5DBC8D7E8AD}" type="slidenum">
              <a:rPr lang="uk-UA"/>
              <a:pPr>
                <a:defRPr/>
              </a:pPr>
              <a:t>‹#›</a:t>
            </a:fld>
            <a:endParaRPr lang="uk-UA" dirty="0"/>
          </a:p>
        </p:txBody>
      </p:sp>
    </p:spTree>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9"/>
          <p:cNvSpPr>
            <a:spLocks noGrp="1" noChangeArrowheads="1"/>
          </p:cNvSpPr>
          <p:nvPr>
            <p:ph type="dt" sz="half" idx="10"/>
          </p:nvPr>
        </p:nvSpPr>
        <p:spPr>
          <a:ln/>
        </p:spPr>
        <p:txBody>
          <a:bodyPr/>
          <a:lstStyle>
            <a:lvl1pPr>
              <a:defRPr/>
            </a:lvl1pPr>
          </a:lstStyle>
          <a:p>
            <a:pPr>
              <a:defRPr/>
            </a:pPr>
            <a:endParaRPr lang="uk-UA"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uk-UA" dirty="0"/>
          </a:p>
        </p:txBody>
      </p:sp>
      <p:sp>
        <p:nvSpPr>
          <p:cNvPr id="7" name="Rectangle 71"/>
          <p:cNvSpPr>
            <a:spLocks noGrp="1" noChangeArrowheads="1"/>
          </p:cNvSpPr>
          <p:nvPr>
            <p:ph type="sldNum" sz="quarter" idx="12"/>
          </p:nvPr>
        </p:nvSpPr>
        <p:spPr>
          <a:ln/>
        </p:spPr>
        <p:txBody>
          <a:bodyPr/>
          <a:lstStyle>
            <a:lvl1pPr>
              <a:defRPr/>
            </a:lvl1pPr>
          </a:lstStyle>
          <a:p>
            <a:pPr>
              <a:defRPr/>
            </a:pPr>
            <a:fld id="{F24A175D-069A-4A35-BA8C-3961F1A8A957}" type="slidenum">
              <a:rPr lang="uk-UA"/>
              <a:pPr>
                <a:defRPr/>
              </a:pPr>
              <a:t>‹#›</a:t>
            </a:fld>
            <a:endParaRPr lang="uk-UA" dirty="0"/>
          </a:p>
        </p:txBody>
      </p:sp>
    </p:spTree>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reserve="1">
  <p:cSld name="Заголовок, 2 маленьких объекта и 1 большой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69"/>
          <p:cNvSpPr>
            <a:spLocks noGrp="1" noChangeArrowheads="1"/>
          </p:cNvSpPr>
          <p:nvPr>
            <p:ph type="dt" sz="half" idx="10"/>
          </p:nvPr>
        </p:nvSpPr>
        <p:spPr>
          <a:ln/>
        </p:spPr>
        <p:txBody>
          <a:bodyPr/>
          <a:lstStyle>
            <a:lvl1pPr>
              <a:defRPr/>
            </a:lvl1pPr>
          </a:lstStyle>
          <a:p>
            <a:pPr>
              <a:defRPr/>
            </a:pPr>
            <a:endParaRPr lang="uk-UA" dirty="0"/>
          </a:p>
        </p:txBody>
      </p:sp>
      <p:sp>
        <p:nvSpPr>
          <p:cNvPr id="7" name="Rectangle 70"/>
          <p:cNvSpPr>
            <a:spLocks noGrp="1" noChangeArrowheads="1"/>
          </p:cNvSpPr>
          <p:nvPr>
            <p:ph type="ftr" sz="quarter" idx="11"/>
          </p:nvPr>
        </p:nvSpPr>
        <p:spPr>
          <a:ln/>
        </p:spPr>
        <p:txBody>
          <a:bodyPr/>
          <a:lstStyle>
            <a:lvl1pPr>
              <a:defRPr/>
            </a:lvl1pPr>
          </a:lstStyle>
          <a:p>
            <a:pPr>
              <a:defRPr/>
            </a:pPr>
            <a:endParaRPr lang="uk-UA" dirty="0"/>
          </a:p>
        </p:txBody>
      </p:sp>
      <p:sp>
        <p:nvSpPr>
          <p:cNvPr id="8" name="Rectangle 71"/>
          <p:cNvSpPr>
            <a:spLocks noGrp="1" noChangeArrowheads="1"/>
          </p:cNvSpPr>
          <p:nvPr>
            <p:ph type="sldNum" sz="quarter" idx="12"/>
          </p:nvPr>
        </p:nvSpPr>
        <p:spPr>
          <a:ln/>
        </p:spPr>
        <p:txBody>
          <a:bodyPr/>
          <a:lstStyle>
            <a:lvl1pPr>
              <a:defRPr/>
            </a:lvl1pPr>
          </a:lstStyle>
          <a:p>
            <a:pPr>
              <a:defRPr/>
            </a:pPr>
            <a:fld id="{1741D0F7-3AD5-4430-B9EC-7EE44F2E0687}" type="slidenum">
              <a:rPr lang="uk-UA"/>
              <a:pPr>
                <a:defRPr/>
              </a:pPr>
              <a:t>‹#›</a:t>
            </a:fld>
            <a:endParaRPr lang="uk-UA" dirty="0"/>
          </a:p>
        </p:txBody>
      </p:sp>
    </p:spTree>
  </p:cSld>
  <p:clrMapOvr>
    <a:masterClrMapping/>
  </p:clrMapOvr>
  <p:transition spd="slow">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8229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38588"/>
            <a:ext cx="8229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9"/>
          <p:cNvSpPr>
            <a:spLocks noGrp="1" noChangeArrowheads="1"/>
          </p:cNvSpPr>
          <p:nvPr>
            <p:ph type="dt" sz="half" idx="10"/>
          </p:nvPr>
        </p:nvSpPr>
        <p:spPr>
          <a:ln/>
        </p:spPr>
        <p:txBody>
          <a:bodyPr/>
          <a:lstStyle>
            <a:lvl1pPr>
              <a:defRPr/>
            </a:lvl1pPr>
          </a:lstStyle>
          <a:p>
            <a:pPr>
              <a:defRPr/>
            </a:pPr>
            <a:endParaRPr lang="uk-UA"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uk-UA" dirty="0"/>
          </a:p>
        </p:txBody>
      </p:sp>
      <p:sp>
        <p:nvSpPr>
          <p:cNvPr id="7" name="Rectangle 71"/>
          <p:cNvSpPr>
            <a:spLocks noGrp="1" noChangeArrowheads="1"/>
          </p:cNvSpPr>
          <p:nvPr>
            <p:ph type="sldNum" sz="quarter" idx="12"/>
          </p:nvPr>
        </p:nvSpPr>
        <p:spPr>
          <a:ln/>
        </p:spPr>
        <p:txBody>
          <a:bodyPr/>
          <a:lstStyle>
            <a:lvl1pPr>
              <a:defRPr/>
            </a:lvl1pPr>
          </a:lstStyle>
          <a:p>
            <a:pPr>
              <a:defRPr/>
            </a:pPr>
            <a:fld id="{9AF7A5F7-59FB-4D14-AAB3-38B7BA6CF435}" type="slidenum">
              <a:rPr lang="uk-UA"/>
              <a:pPr>
                <a:defRPr/>
              </a:pPr>
              <a:t>‹#›</a:t>
            </a:fld>
            <a:endParaRPr lang="uk-UA" dirty="0"/>
          </a:p>
        </p:txBody>
      </p:sp>
    </p:spTree>
  </p:cSld>
  <p:clrMapOvr>
    <a:masterClrMapping/>
  </p:clrMapOvr>
  <p:transition spd="slow">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endParaRPr lang="uk-UA" dirty="0"/>
          </a:p>
        </p:txBody>
      </p:sp>
      <p:sp>
        <p:nvSpPr>
          <p:cNvPr id="5" name="Rectangle 70"/>
          <p:cNvSpPr>
            <a:spLocks noGrp="1" noChangeArrowheads="1"/>
          </p:cNvSpPr>
          <p:nvPr>
            <p:ph type="ftr" sz="quarter" idx="11"/>
          </p:nvPr>
        </p:nvSpPr>
        <p:spPr>
          <a:ln/>
        </p:spPr>
        <p:txBody>
          <a:bodyPr/>
          <a:lstStyle>
            <a:lvl1pPr>
              <a:defRPr/>
            </a:lvl1pPr>
          </a:lstStyle>
          <a:p>
            <a:pPr>
              <a:defRPr/>
            </a:pPr>
            <a:endParaRPr lang="uk-UA" dirty="0"/>
          </a:p>
        </p:txBody>
      </p:sp>
      <p:sp>
        <p:nvSpPr>
          <p:cNvPr id="6" name="Rectangle 71"/>
          <p:cNvSpPr>
            <a:spLocks noGrp="1" noChangeArrowheads="1"/>
          </p:cNvSpPr>
          <p:nvPr>
            <p:ph type="sldNum" sz="quarter" idx="12"/>
          </p:nvPr>
        </p:nvSpPr>
        <p:spPr>
          <a:ln/>
        </p:spPr>
        <p:txBody>
          <a:bodyPr/>
          <a:lstStyle>
            <a:lvl1pPr>
              <a:defRPr/>
            </a:lvl1pPr>
          </a:lstStyle>
          <a:p>
            <a:pPr>
              <a:defRPr/>
            </a:pPr>
            <a:fld id="{AFF2F479-6AC0-4485-8DD7-0909284B1842}" type="slidenum">
              <a:rPr lang="uk-UA"/>
              <a:pPr>
                <a:defRPr/>
              </a:pPr>
              <a:t>‹#›</a:t>
            </a:fld>
            <a:endParaRPr lang="uk-UA" dirty="0"/>
          </a:p>
        </p:txBody>
      </p:sp>
    </p:spTree>
  </p:cSld>
  <p:clrMapOvr>
    <a:masterClrMapping/>
  </p:clrMapOvr>
  <p:transition spd="slow">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9"/>
          <p:cNvSpPr>
            <a:spLocks noGrp="1" noChangeArrowheads="1"/>
          </p:cNvSpPr>
          <p:nvPr>
            <p:ph type="dt" sz="half" idx="10"/>
          </p:nvPr>
        </p:nvSpPr>
        <p:spPr>
          <a:ln/>
        </p:spPr>
        <p:txBody>
          <a:bodyPr/>
          <a:lstStyle>
            <a:lvl1pPr>
              <a:defRPr/>
            </a:lvl1pPr>
          </a:lstStyle>
          <a:p>
            <a:pPr>
              <a:defRPr/>
            </a:pPr>
            <a:endParaRPr lang="uk-UA" dirty="0"/>
          </a:p>
        </p:txBody>
      </p:sp>
      <p:sp>
        <p:nvSpPr>
          <p:cNvPr id="5" name="Rectangle 70"/>
          <p:cNvSpPr>
            <a:spLocks noGrp="1" noChangeArrowheads="1"/>
          </p:cNvSpPr>
          <p:nvPr>
            <p:ph type="ftr" sz="quarter" idx="11"/>
          </p:nvPr>
        </p:nvSpPr>
        <p:spPr>
          <a:ln/>
        </p:spPr>
        <p:txBody>
          <a:bodyPr/>
          <a:lstStyle>
            <a:lvl1pPr>
              <a:defRPr/>
            </a:lvl1pPr>
          </a:lstStyle>
          <a:p>
            <a:pPr>
              <a:defRPr/>
            </a:pPr>
            <a:endParaRPr lang="uk-UA" dirty="0"/>
          </a:p>
        </p:txBody>
      </p:sp>
      <p:sp>
        <p:nvSpPr>
          <p:cNvPr id="6" name="Rectangle 71"/>
          <p:cNvSpPr>
            <a:spLocks noGrp="1" noChangeArrowheads="1"/>
          </p:cNvSpPr>
          <p:nvPr>
            <p:ph type="sldNum" sz="quarter" idx="12"/>
          </p:nvPr>
        </p:nvSpPr>
        <p:spPr>
          <a:ln/>
        </p:spPr>
        <p:txBody>
          <a:bodyPr/>
          <a:lstStyle>
            <a:lvl1pPr>
              <a:defRPr/>
            </a:lvl1pPr>
          </a:lstStyle>
          <a:p>
            <a:pPr>
              <a:defRPr/>
            </a:pPr>
            <a:fld id="{C1E7107B-BB4D-4A2E-A304-545075B984C3}" type="slidenum">
              <a:rPr lang="uk-UA"/>
              <a:pPr>
                <a:defRPr/>
              </a:pPr>
              <a:t>‹#›</a:t>
            </a:fld>
            <a:endParaRPr lang="uk-UA" dirty="0"/>
          </a:p>
        </p:txBody>
      </p:sp>
    </p:spTree>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9"/>
          <p:cNvSpPr>
            <a:spLocks noGrp="1" noChangeArrowheads="1"/>
          </p:cNvSpPr>
          <p:nvPr>
            <p:ph type="dt" sz="half" idx="10"/>
          </p:nvPr>
        </p:nvSpPr>
        <p:spPr>
          <a:ln/>
        </p:spPr>
        <p:txBody>
          <a:bodyPr/>
          <a:lstStyle>
            <a:lvl1pPr>
              <a:defRPr/>
            </a:lvl1pPr>
          </a:lstStyle>
          <a:p>
            <a:pPr>
              <a:defRPr/>
            </a:pPr>
            <a:endParaRPr lang="uk-UA"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uk-UA" dirty="0"/>
          </a:p>
        </p:txBody>
      </p:sp>
      <p:sp>
        <p:nvSpPr>
          <p:cNvPr id="7" name="Rectangle 71"/>
          <p:cNvSpPr>
            <a:spLocks noGrp="1" noChangeArrowheads="1"/>
          </p:cNvSpPr>
          <p:nvPr>
            <p:ph type="sldNum" sz="quarter" idx="12"/>
          </p:nvPr>
        </p:nvSpPr>
        <p:spPr>
          <a:ln/>
        </p:spPr>
        <p:txBody>
          <a:bodyPr/>
          <a:lstStyle>
            <a:lvl1pPr>
              <a:defRPr/>
            </a:lvl1pPr>
          </a:lstStyle>
          <a:p>
            <a:pPr>
              <a:defRPr/>
            </a:pPr>
            <a:fld id="{004DFF7B-9F53-42B1-A74C-A0FF32D37609}" type="slidenum">
              <a:rPr lang="uk-UA"/>
              <a:pPr>
                <a:defRPr/>
              </a:pPr>
              <a:t>‹#›</a:t>
            </a:fld>
            <a:endParaRPr lang="uk-UA" dirty="0"/>
          </a:p>
        </p:txBody>
      </p:sp>
    </p:spTree>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9"/>
          <p:cNvSpPr>
            <a:spLocks noGrp="1" noChangeArrowheads="1"/>
          </p:cNvSpPr>
          <p:nvPr>
            <p:ph type="dt" sz="half" idx="10"/>
          </p:nvPr>
        </p:nvSpPr>
        <p:spPr>
          <a:ln/>
        </p:spPr>
        <p:txBody>
          <a:bodyPr/>
          <a:lstStyle>
            <a:lvl1pPr>
              <a:defRPr/>
            </a:lvl1pPr>
          </a:lstStyle>
          <a:p>
            <a:pPr>
              <a:defRPr/>
            </a:pPr>
            <a:endParaRPr lang="uk-UA" dirty="0"/>
          </a:p>
        </p:txBody>
      </p:sp>
      <p:sp>
        <p:nvSpPr>
          <p:cNvPr id="8" name="Rectangle 70"/>
          <p:cNvSpPr>
            <a:spLocks noGrp="1" noChangeArrowheads="1"/>
          </p:cNvSpPr>
          <p:nvPr>
            <p:ph type="ftr" sz="quarter" idx="11"/>
          </p:nvPr>
        </p:nvSpPr>
        <p:spPr>
          <a:ln/>
        </p:spPr>
        <p:txBody>
          <a:bodyPr/>
          <a:lstStyle>
            <a:lvl1pPr>
              <a:defRPr/>
            </a:lvl1pPr>
          </a:lstStyle>
          <a:p>
            <a:pPr>
              <a:defRPr/>
            </a:pPr>
            <a:endParaRPr lang="uk-UA" dirty="0"/>
          </a:p>
        </p:txBody>
      </p:sp>
      <p:sp>
        <p:nvSpPr>
          <p:cNvPr id="9" name="Rectangle 71"/>
          <p:cNvSpPr>
            <a:spLocks noGrp="1" noChangeArrowheads="1"/>
          </p:cNvSpPr>
          <p:nvPr>
            <p:ph type="sldNum" sz="quarter" idx="12"/>
          </p:nvPr>
        </p:nvSpPr>
        <p:spPr>
          <a:ln/>
        </p:spPr>
        <p:txBody>
          <a:bodyPr/>
          <a:lstStyle>
            <a:lvl1pPr>
              <a:defRPr/>
            </a:lvl1pPr>
          </a:lstStyle>
          <a:p>
            <a:pPr>
              <a:defRPr/>
            </a:pPr>
            <a:fld id="{EBF0CC17-E765-4F45-9AF2-62B9B56E9035}" type="slidenum">
              <a:rPr lang="uk-UA"/>
              <a:pPr>
                <a:defRPr/>
              </a:pPr>
              <a:t>‹#›</a:t>
            </a:fld>
            <a:endParaRPr lang="uk-UA" dirty="0"/>
          </a:p>
        </p:txBody>
      </p:sp>
    </p:spTree>
  </p:cSld>
  <p:clrMapOvr>
    <a:masterClrMapping/>
  </p:clrMapOvr>
  <p:transition spd="slow">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9"/>
          <p:cNvSpPr>
            <a:spLocks noGrp="1" noChangeArrowheads="1"/>
          </p:cNvSpPr>
          <p:nvPr>
            <p:ph type="dt" sz="half" idx="10"/>
          </p:nvPr>
        </p:nvSpPr>
        <p:spPr>
          <a:ln/>
        </p:spPr>
        <p:txBody>
          <a:bodyPr/>
          <a:lstStyle>
            <a:lvl1pPr>
              <a:defRPr/>
            </a:lvl1pPr>
          </a:lstStyle>
          <a:p>
            <a:pPr>
              <a:defRPr/>
            </a:pPr>
            <a:endParaRPr lang="uk-UA" dirty="0"/>
          </a:p>
        </p:txBody>
      </p:sp>
      <p:sp>
        <p:nvSpPr>
          <p:cNvPr id="4" name="Rectangle 70"/>
          <p:cNvSpPr>
            <a:spLocks noGrp="1" noChangeArrowheads="1"/>
          </p:cNvSpPr>
          <p:nvPr>
            <p:ph type="ftr" sz="quarter" idx="11"/>
          </p:nvPr>
        </p:nvSpPr>
        <p:spPr>
          <a:ln/>
        </p:spPr>
        <p:txBody>
          <a:bodyPr/>
          <a:lstStyle>
            <a:lvl1pPr>
              <a:defRPr/>
            </a:lvl1pPr>
          </a:lstStyle>
          <a:p>
            <a:pPr>
              <a:defRPr/>
            </a:pPr>
            <a:endParaRPr lang="uk-UA" dirty="0"/>
          </a:p>
        </p:txBody>
      </p:sp>
      <p:sp>
        <p:nvSpPr>
          <p:cNvPr id="5" name="Rectangle 71"/>
          <p:cNvSpPr>
            <a:spLocks noGrp="1" noChangeArrowheads="1"/>
          </p:cNvSpPr>
          <p:nvPr>
            <p:ph type="sldNum" sz="quarter" idx="12"/>
          </p:nvPr>
        </p:nvSpPr>
        <p:spPr>
          <a:ln/>
        </p:spPr>
        <p:txBody>
          <a:bodyPr/>
          <a:lstStyle>
            <a:lvl1pPr>
              <a:defRPr/>
            </a:lvl1pPr>
          </a:lstStyle>
          <a:p>
            <a:pPr>
              <a:defRPr/>
            </a:pPr>
            <a:fld id="{7964BAC2-3535-448F-A31E-8296D22680F6}" type="slidenum">
              <a:rPr lang="uk-UA"/>
              <a:pPr>
                <a:defRPr/>
              </a:pPr>
              <a:t>‹#›</a:t>
            </a:fld>
            <a:endParaRPr lang="uk-UA" dirty="0"/>
          </a:p>
        </p:txBody>
      </p:sp>
    </p:spTree>
  </p:cSld>
  <p:clrMapOvr>
    <a:masterClrMapping/>
  </p:clrMapOvr>
  <p:transition spd="slow">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uk-UA" dirty="0"/>
          </a:p>
        </p:txBody>
      </p:sp>
      <p:sp>
        <p:nvSpPr>
          <p:cNvPr id="3" name="Rectangle 70"/>
          <p:cNvSpPr>
            <a:spLocks noGrp="1" noChangeArrowheads="1"/>
          </p:cNvSpPr>
          <p:nvPr>
            <p:ph type="ftr" sz="quarter" idx="11"/>
          </p:nvPr>
        </p:nvSpPr>
        <p:spPr>
          <a:ln/>
        </p:spPr>
        <p:txBody>
          <a:bodyPr/>
          <a:lstStyle>
            <a:lvl1pPr>
              <a:defRPr/>
            </a:lvl1pPr>
          </a:lstStyle>
          <a:p>
            <a:pPr>
              <a:defRPr/>
            </a:pPr>
            <a:endParaRPr lang="uk-UA" dirty="0"/>
          </a:p>
        </p:txBody>
      </p:sp>
      <p:sp>
        <p:nvSpPr>
          <p:cNvPr id="4" name="Rectangle 71"/>
          <p:cNvSpPr>
            <a:spLocks noGrp="1" noChangeArrowheads="1"/>
          </p:cNvSpPr>
          <p:nvPr>
            <p:ph type="sldNum" sz="quarter" idx="12"/>
          </p:nvPr>
        </p:nvSpPr>
        <p:spPr>
          <a:ln/>
        </p:spPr>
        <p:txBody>
          <a:bodyPr/>
          <a:lstStyle>
            <a:lvl1pPr>
              <a:defRPr/>
            </a:lvl1pPr>
          </a:lstStyle>
          <a:p>
            <a:pPr>
              <a:defRPr/>
            </a:pPr>
            <a:fld id="{6A7C9274-A92E-4936-A21D-C97F0D6109A7}" type="slidenum">
              <a:rPr lang="uk-UA"/>
              <a:pPr>
                <a:defRPr/>
              </a:pPr>
              <a:t>‹#›</a:t>
            </a:fld>
            <a:endParaRPr lang="uk-UA" dirty="0"/>
          </a:p>
        </p:txBody>
      </p:sp>
    </p:spTree>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endParaRPr lang="uk-UA"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uk-UA" dirty="0"/>
          </a:p>
        </p:txBody>
      </p:sp>
      <p:sp>
        <p:nvSpPr>
          <p:cNvPr id="7" name="Rectangle 71"/>
          <p:cNvSpPr>
            <a:spLocks noGrp="1" noChangeArrowheads="1"/>
          </p:cNvSpPr>
          <p:nvPr>
            <p:ph type="sldNum" sz="quarter" idx="12"/>
          </p:nvPr>
        </p:nvSpPr>
        <p:spPr>
          <a:ln/>
        </p:spPr>
        <p:txBody>
          <a:bodyPr/>
          <a:lstStyle>
            <a:lvl1pPr>
              <a:defRPr/>
            </a:lvl1pPr>
          </a:lstStyle>
          <a:p>
            <a:pPr>
              <a:defRPr/>
            </a:pPr>
            <a:fld id="{CB2E155A-11F3-4623-97B7-0601A534D081}" type="slidenum">
              <a:rPr lang="uk-UA"/>
              <a:pPr>
                <a:defRPr/>
              </a:pPr>
              <a:t>‹#›</a:t>
            </a:fld>
            <a:endParaRPr lang="uk-UA" dirty="0"/>
          </a:p>
        </p:txBody>
      </p:sp>
    </p:spTree>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endParaRPr lang="uk-UA" dirty="0"/>
          </a:p>
        </p:txBody>
      </p:sp>
      <p:sp>
        <p:nvSpPr>
          <p:cNvPr id="6" name="Rectangle 70"/>
          <p:cNvSpPr>
            <a:spLocks noGrp="1" noChangeArrowheads="1"/>
          </p:cNvSpPr>
          <p:nvPr>
            <p:ph type="ftr" sz="quarter" idx="11"/>
          </p:nvPr>
        </p:nvSpPr>
        <p:spPr>
          <a:ln/>
        </p:spPr>
        <p:txBody>
          <a:bodyPr/>
          <a:lstStyle>
            <a:lvl1pPr>
              <a:defRPr/>
            </a:lvl1pPr>
          </a:lstStyle>
          <a:p>
            <a:pPr>
              <a:defRPr/>
            </a:pPr>
            <a:endParaRPr lang="uk-UA" dirty="0"/>
          </a:p>
        </p:txBody>
      </p:sp>
      <p:sp>
        <p:nvSpPr>
          <p:cNvPr id="7" name="Rectangle 71"/>
          <p:cNvSpPr>
            <a:spLocks noGrp="1" noChangeArrowheads="1"/>
          </p:cNvSpPr>
          <p:nvPr>
            <p:ph type="sldNum" sz="quarter" idx="12"/>
          </p:nvPr>
        </p:nvSpPr>
        <p:spPr>
          <a:ln/>
        </p:spPr>
        <p:txBody>
          <a:bodyPr/>
          <a:lstStyle>
            <a:lvl1pPr>
              <a:defRPr/>
            </a:lvl1pPr>
          </a:lstStyle>
          <a:p>
            <a:pPr>
              <a:defRPr/>
            </a:pPr>
            <a:fld id="{1AD643A8-66F7-4E0E-A676-8D42D6A4EC93}" type="slidenum">
              <a:rPr lang="uk-UA"/>
              <a:pPr>
                <a:defRPr/>
              </a:pPr>
              <a:t>‹#›</a:t>
            </a:fld>
            <a:endParaRPr lang="uk-UA" dirty="0"/>
          </a:p>
        </p:txBody>
      </p:sp>
    </p:spTree>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ru-RU" dirty="0"/>
          </a:p>
        </p:txBody>
      </p:sp>
      <p:grpSp>
        <p:nvGrpSpPr>
          <p:cNvPr id="1027" name="Group 3"/>
          <p:cNvGrpSpPr>
            <a:grpSpLocks/>
          </p:cNvGrpSpPr>
          <p:nvPr/>
        </p:nvGrpSpPr>
        <p:grpSpPr bwMode="auto">
          <a:xfrm>
            <a:off x="3175" y="4267200"/>
            <a:ext cx="9140825" cy="2590800"/>
            <a:chOff x="2" y="2688"/>
            <a:chExt cx="5758" cy="1632"/>
          </a:xfrm>
        </p:grpSpPr>
        <p:sp>
          <p:nvSpPr>
            <p:cNvPr id="8196"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dirty="0"/>
            </a:p>
          </p:txBody>
        </p:sp>
        <p:grpSp>
          <p:nvGrpSpPr>
            <p:cNvPr id="1034" name="Group 5"/>
            <p:cNvGrpSpPr>
              <a:grpSpLocks/>
            </p:cNvGrpSpPr>
            <p:nvPr userDrawn="1"/>
          </p:nvGrpSpPr>
          <p:grpSpPr bwMode="auto">
            <a:xfrm>
              <a:off x="3528" y="3715"/>
              <a:ext cx="792" cy="521"/>
              <a:chOff x="3527" y="3715"/>
              <a:chExt cx="792" cy="521"/>
            </a:xfrm>
          </p:grpSpPr>
          <p:sp>
            <p:nvSpPr>
              <p:cNvPr id="8198"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dirty="0"/>
              </a:p>
            </p:txBody>
          </p:sp>
          <p:sp>
            <p:nvSpPr>
              <p:cNvPr id="8199"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8200"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8201"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8202"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8203"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dirty="0"/>
              </a:p>
            </p:txBody>
          </p:sp>
          <p:sp>
            <p:nvSpPr>
              <p:cNvPr id="8204"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dirty="0"/>
              </a:p>
            </p:txBody>
          </p:sp>
          <p:sp>
            <p:nvSpPr>
              <p:cNvPr id="8205"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8206"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dirty="0"/>
              </a:p>
            </p:txBody>
          </p:sp>
          <p:sp>
            <p:nvSpPr>
              <p:cNvPr id="8207"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dirty="0"/>
              </a:p>
            </p:txBody>
          </p:sp>
          <p:sp>
            <p:nvSpPr>
              <p:cNvPr id="8208"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dirty="0"/>
              </a:p>
            </p:txBody>
          </p:sp>
        </p:grpSp>
        <p:grpSp>
          <p:nvGrpSpPr>
            <p:cNvPr id="1035" name="Group 17"/>
            <p:cNvGrpSpPr>
              <a:grpSpLocks/>
            </p:cNvGrpSpPr>
            <p:nvPr userDrawn="1"/>
          </p:nvGrpSpPr>
          <p:grpSpPr bwMode="auto">
            <a:xfrm>
              <a:off x="1776" y="3631"/>
              <a:ext cx="1626" cy="683"/>
              <a:chOff x="1776" y="3631"/>
              <a:chExt cx="1626" cy="683"/>
            </a:xfrm>
          </p:grpSpPr>
          <p:sp>
            <p:nvSpPr>
              <p:cNvPr id="8210"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dirty="0"/>
              </a:p>
            </p:txBody>
          </p:sp>
          <p:sp>
            <p:nvSpPr>
              <p:cNvPr id="8211"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dirty="0"/>
              </a:p>
            </p:txBody>
          </p:sp>
          <p:sp>
            <p:nvSpPr>
              <p:cNvPr id="8212"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dirty="0"/>
              </a:p>
            </p:txBody>
          </p:sp>
          <p:sp>
            <p:nvSpPr>
              <p:cNvPr id="8213"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8214"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8215"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8216"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dirty="0"/>
              </a:p>
            </p:txBody>
          </p:sp>
          <p:sp>
            <p:nvSpPr>
              <p:cNvPr id="8217"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dirty="0"/>
              </a:p>
            </p:txBody>
          </p:sp>
          <p:sp>
            <p:nvSpPr>
              <p:cNvPr id="8218"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dirty="0"/>
              </a:p>
            </p:txBody>
          </p:sp>
          <p:sp>
            <p:nvSpPr>
              <p:cNvPr id="8219"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dirty="0"/>
              </a:p>
            </p:txBody>
          </p:sp>
          <p:sp>
            <p:nvSpPr>
              <p:cNvPr id="8220"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dirty="0"/>
              </a:p>
            </p:txBody>
          </p:sp>
          <p:sp>
            <p:nvSpPr>
              <p:cNvPr id="8221"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dirty="0"/>
              </a:p>
            </p:txBody>
          </p:sp>
          <p:sp>
            <p:nvSpPr>
              <p:cNvPr id="8222"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dirty="0"/>
              </a:p>
            </p:txBody>
          </p:sp>
          <p:sp>
            <p:nvSpPr>
              <p:cNvPr id="8223"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dirty="0"/>
              </a:p>
            </p:txBody>
          </p:sp>
          <p:sp>
            <p:nvSpPr>
              <p:cNvPr id="8224"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8225"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8226"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dirty="0"/>
              </a:p>
            </p:txBody>
          </p:sp>
          <p:sp>
            <p:nvSpPr>
              <p:cNvPr id="8227"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dirty="0"/>
              </a:p>
            </p:txBody>
          </p:sp>
        </p:grpSp>
        <p:grpSp>
          <p:nvGrpSpPr>
            <p:cNvPr id="1036" name="Group 36"/>
            <p:cNvGrpSpPr>
              <a:grpSpLocks/>
            </p:cNvGrpSpPr>
            <p:nvPr userDrawn="1"/>
          </p:nvGrpSpPr>
          <p:grpSpPr bwMode="auto">
            <a:xfrm>
              <a:off x="4128" y="3360"/>
              <a:ext cx="1351" cy="821"/>
              <a:chOff x="4128" y="3360"/>
              <a:chExt cx="1351" cy="821"/>
            </a:xfrm>
          </p:grpSpPr>
          <p:sp>
            <p:nvSpPr>
              <p:cNvPr id="8229"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8230"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8231"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dirty="0"/>
              </a:p>
            </p:txBody>
          </p:sp>
          <p:sp>
            <p:nvSpPr>
              <p:cNvPr id="8232"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8233"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8234"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8235"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dirty="0"/>
              </a:p>
            </p:txBody>
          </p:sp>
          <p:sp>
            <p:nvSpPr>
              <p:cNvPr id="8236"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dirty="0"/>
              </a:p>
            </p:txBody>
          </p:sp>
          <p:sp>
            <p:nvSpPr>
              <p:cNvPr id="8237"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dirty="0"/>
              </a:p>
            </p:txBody>
          </p:sp>
          <p:sp>
            <p:nvSpPr>
              <p:cNvPr id="8238"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8239"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dirty="0"/>
              </a:p>
            </p:txBody>
          </p:sp>
          <p:sp>
            <p:nvSpPr>
              <p:cNvPr id="8240"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dirty="0"/>
              </a:p>
            </p:txBody>
          </p:sp>
          <p:sp>
            <p:nvSpPr>
              <p:cNvPr id="8241"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8242"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8243"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dirty="0"/>
              </a:p>
            </p:txBody>
          </p:sp>
          <p:sp>
            <p:nvSpPr>
              <p:cNvPr id="8244"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dirty="0"/>
              </a:p>
            </p:txBody>
          </p:sp>
          <p:sp>
            <p:nvSpPr>
              <p:cNvPr id="8245"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dirty="0"/>
              </a:p>
            </p:txBody>
          </p:sp>
        </p:grpSp>
        <p:grpSp>
          <p:nvGrpSpPr>
            <p:cNvPr id="1037" name="Group 54"/>
            <p:cNvGrpSpPr>
              <a:grpSpLocks/>
            </p:cNvGrpSpPr>
            <p:nvPr userDrawn="1"/>
          </p:nvGrpSpPr>
          <p:grpSpPr bwMode="auto">
            <a:xfrm>
              <a:off x="5280" y="3024"/>
              <a:ext cx="425" cy="258"/>
              <a:chOff x="5280" y="3024"/>
              <a:chExt cx="425" cy="258"/>
            </a:xfrm>
          </p:grpSpPr>
          <p:sp>
            <p:nvSpPr>
              <p:cNvPr id="8247"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8248"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8249"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8250"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sp>
            <p:nvSpPr>
              <p:cNvPr id="8251"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dirty="0"/>
              </a:p>
            </p:txBody>
          </p:sp>
          <p:sp>
            <p:nvSpPr>
              <p:cNvPr id="8252"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dirty="0"/>
              </a:p>
            </p:txBody>
          </p:sp>
          <p:sp>
            <p:nvSpPr>
              <p:cNvPr id="8253"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dirty="0"/>
              </a:p>
            </p:txBody>
          </p:sp>
          <p:grpSp>
            <p:nvGrpSpPr>
              <p:cNvPr id="1045" name="Group 62"/>
              <p:cNvGrpSpPr>
                <a:grpSpLocks/>
              </p:cNvGrpSpPr>
              <p:nvPr/>
            </p:nvGrpSpPr>
            <p:grpSpPr bwMode="auto">
              <a:xfrm>
                <a:off x="5381" y="3085"/>
                <a:ext cx="227" cy="132"/>
                <a:chOff x="5381" y="3085"/>
                <a:chExt cx="227" cy="132"/>
              </a:xfrm>
            </p:grpSpPr>
            <p:sp>
              <p:nvSpPr>
                <p:cNvPr id="8255"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dirty="0"/>
                </a:p>
              </p:txBody>
            </p:sp>
            <p:sp>
              <p:nvSpPr>
                <p:cNvPr id="8256"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dirty="0"/>
                </a:p>
              </p:txBody>
            </p:sp>
            <p:sp>
              <p:nvSpPr>
                <p:cNvPr id="8257"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dirty="0"/>
                </a:p>
              </p:txBody>
            </p:sp>
            <p:sp>
              <p:nvSpPr>
                <p:cNvPr id="8258"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dirty="0"/>
                </a:p>
              </p:txBody>
            </p:sp>
          </p:grpSp>
        </p:grpSp>
      </p:grpSp>
      <p:sp>
        <p:nvSpPr>
          <p:cNvPr id="8259"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uk-UA" smtClean="0"/>
              <a:t>Образец заголовка</a:t>
            </a:r>
          </a:p>
        </p:txBody>
      </p:sp>
      <p:sp>
        <p:nvSpPr>
          <p:cNvPr id="8260"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uk-UA" smtClean="0"/>
              <a:t>Образец текста</a:t>
            </a:r>
          </a:p>
          <a:p>
            <a:pPr lvl="1"/>
            <a:r>
              <a:rPr lang="uk-UA" smtClean="0"/>
              <a:t>Второй уровень</a:t>
            </a:r>
          </a:p>
          <a:p>
            <a:pPr lvl="2"/>
            <a:r>
              <a:rPr lang="uk-UA" smtClean="0"/>
              <a:t>Третий уровень</a:t>
            </a:r>
          </a:p>
          <a:p>
            <a:pPr lvl="3"/>
            <a:r>
              <a:rPr lang="uk-UA" smtClean="0"/>
              <a:t>Четвертый уровень</a:t>
            </a:r>
          </a:p>
          <a:p>
            <a:pPr lvl="4"/>
            <a:r>
              <a:rPr lang="uk-UA" smtClean="0"/>
              <a:t>Пятый уровень</a:t>
            </a:r>
          </a:p>
        </p:txBody>
      </p:sp>
      <p:sp>
        <p:nvSpPr>
          <p:cNvPr id="8261"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effectLst>
                  <a:outerShdw blurRad="38100" dist="38100" dir="2700000" algn="tl">
                    <a:srgbClr val="000000"/>
                  </a:outerShdw>
                </a:effectLst>
              </a:defRPr>
            </a:lvl1pPr>
          </a:lstStyle>
          <a:p>
            <a:pPr>
              <a:defRPr/>
            </a:pPr>
            <a:endParaRPr lang="uk-UA" dirty="0"/>
          </a:p>
        </p:txBody>
      </p:sp>
      <p:sp>
        <p:nvSpPr>
          <p:cNvPr id="8262"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effectLst>
                  <a:outerShdw blurRad="38100" dist="38100" dir="2700000" algn="tl">
                    <a:srgbClr val="000000"/>
                  </a:outerShdw>
                </a:effectLst>
              </a:defRPr>
            </a:lvl1pPr>
          </a:lstStyle>
          <a:p>
            <a:pPr>
              <a:defRPr/>
            </a:pPr>
            <a:endParaRPr lang="uk-UA" dirty="0"/>
          </a:p>
        </p:txBody>
      </p:sp>
      <p:sp>
        <p:nvSpPr>
          <p:cNvPr id="8263"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defRPr>
            </a:lvl1pPr>
          </a:lstStyle>
          <a:p>
            <a:pPr>
              <a:defRPr/>
            </a:pPr>
            <a:fld id="{A973624D-991D-4EAA-94EF-B78B06571BFB}" type="slidenum">
              <a:rPr lang="uk-UA"/>
              <a:pPr>
                <a:defRPr/>
              </a:pPr>
              <a:t>‹#›</a:t>
            </a:fld>
            <a:endParaRPr lang="uk-UA" dirty="0"/>
          </a:p>
        </p:txBody>
      </p:sp>
    </p:spTree>
  </p:cSld>
  <p:clrMap bg1="dk2" tx1="lt1" bg2="dk1" tx2="lt2" accent1="accent1" accent2="accent2" accent3="accent3" accent4="accent4" accent5="accent5" accent6="accent6" hlink="hlink" folHlink="folHlink"/>
  <p:sldLayoutIdLst>
    <p:sldLayoutId id="2147483684"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Lst>
  <p:transition spd="slow">
    <p:zoom/>
  </p:transition>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Рисунок20.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ctrTitle" sz="quarter"/>
          </p:nvPr>
        </p:nvSpPr>
        <p:spPr>
          <a:xfrm>
            <a:off x="357158" y="1857364"/>
            <a:ext cx="8143932" cy="2214578"/>
          </a:xfrm>
        </p:spPr>
        <p:txBody>
          <a:bodyPr/>
          <a:lstStyle/>
          <a:p>
            <a:r>
              <a:rPr lang="uk-UA" sz="20000" dirty="0" smtClean="0">
                <a:ln w="19050">
                  <a:solidFill>
                    <a:schemeClr val="accent2">
                      <a:lumMod val="60000"/>
                      <a:lumOff val="40000"/>
                    </a:schemeClr>
                  </a:solidFill>
                </a:ln>
                <a:solidFill>
                  <a:srgbClr val="FFFF00"/>
                </a:solidFill>
                <a:effectLst>
                  <a:glow rad="139700">
                    <a:schemeClr val="accent1">
                      <a:satMod val="175000"/>
                      <a:alpha val="40000"/>
                    </a:schemeClr>
                  </a:glow>
                </a:effectLst>
                <a:latin typeface="Times New Roman" pitchFamily="18" charset="0"/>
                <a:cs typeface="Times New Roman" pitchFamily="18" charset="0"/>
              </a:rPr>
              <a:t>Китай</a:t>
            </a:r>
            <a:endParaRPr lang="ru-RU" sz="20000" dirty="0">
              <a:ln w="19050">
                <a:solidFill>
                  <a:schemeClr val="accent2">
                    <a:lumMod val="60000"/>
                    <a:lumOff val="40000"/>
                  </a:schemeClr>
                </a:solidFill>
              </a:ln>
              <a:solidFill>
                <a:srgbClr val="FFFF00"/>
              </a:solidFill>
              <a:effectLst>
                <a:glow rad="139700">
                  <a:schemeClr val="accent1">
                    <a:satMod val="175000"/>
                    <a:alpha val="40000"/>
                  </a:schemeClr>
                </a:glow>
              </a:effectLst>
              <a:latin typeface="Times New Roman" pitchFamily="18" charset="0"/>
              <a:cs typeface="Times New Roman" pitchFamily="18" charset="0"/>
            </a:endParaRPr>
          </a:p>
        </p:txBody>
      </p:sp>
      <p:sp>
        <p:nvSpPr>
          <p:cNvPr id="3" name="Подзаголовок 2"/>
          <p:cNvSpPr>
            <a:spLocks noGrp="1"/>
          </p:cNvSpPr>
          <p:nvPr>
            <p:ph type="subTitle" sz="quarter" idx="1"/>
          </p:nvPr>
        </p:nvSpPr>
        <p:spPr>
          <a:xfrm>
            <a:off x="285720" y="5857892"/>
            <a:ext cx="8643998" cy="752468"/>
          </a:xfrm>
        </p:spPr>
        <p:txBody>
          <a:bodyPr/>
          <a:lstStyle/>
          <a:p>
            <a:r>
              <a:rPr lang="uk-UA" sz="2800" dirty="0" smtClean="0">
                <a:solidFill>
                  <a:srgbClr val="FFFF00"/>
                </a:solidFill>
                <a:latin typeface="Times New Roman" pitchFamily="18" charset="0"/>
                <a:cs typeface="Times New Roman" pitchFamily="18" charset="0"/>
              </a:rPr>
              <a:t>Виконал</a:t>
            </a:r>
            <a:r>
              <a:rPr lang="uk-UA" sz="2400" dirty="0" smtClean="0">
                <a:solidFill>
                  <a:srgbClr val="FFFF00"/>
                </a:solidFill>
                <a:latin typeface="Times New Roman" pitchFamily="18" charset="0"/>
                <a:cs typeface="Times New Roman" pitchFamily="18" charset="0"/>
              </a:rPr>
              <a:t>и</a:t>
            </a:r>
            <a:r>
              <a:rPr lang="uk-UA" sz="2400" dirty="0" smtClean="0">
                <a:solidFill>
                  <a:schemeClr val="accent6">
                    <a:lumMod val="60000"/>
                    <a:lumOff val="40000"/>
                  </a:schemeClr>
                </a:solidFill>
                <a:latin typeface="Times New Roman" pitchFamily="18" charset="0"/>
                <a:cs typeface="Times New Roman" pitchFamily="18" charset="0"/>
              </a:rPr>
              <a:t>: </a:t>
            </a:r>
            <a:r>
              <a:rPr lang="uk-UA" sz="2400" dirty="0" smtClean="0">
                <a:latin typeface="Times New Roman" pitchFamily="18" charset="0"/>
                <a:cs typeface="Times New Roman" pitchFamily="18" charset="0"/>
              </a:rPr>
              <a:t>Сардаковська Тетяна і Кольцова Анастасія</a:t>
            </a:r>
            <a:r>
              <a:rPr lang="uk-UA" sz="2400" dirty="0" smtClean="0">
                <a:solidFill>
                  <a:srgbClr val="00FFFF"/>
                </a:solidFill>
                <a:latin typeface="Times New Roman" pitchFamily="18" charset="0"/>
                <a:cs typeface="Times New Roman" pitchFamily="18" charset="0"/>
              </a:rPr>
              <a:t>.</a:t>
            </a:r>
            <a:endParaRPr lang="ru-RU" sz="2400" dirty="0">
              <a:solidFill>
                <a:srgbClr val="00FFFF"/>
              </a:solidFill>
              <a:latin typeface="Times New Roman" pitchFamily="18" charset="0"/>
              <a:cs typeface="Times New Roman" pitchFamily="18" charset="0"/>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1000"/>
                                        <p:tgtEl>
                                          <p:spTgt spid="2"/>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down)">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936609"/>
          </a:xfrm>
        </p:spPr>
        <p:txBody>
          <a:bodyPr/>
          <a:lstStyle/>
          <a:p>
            <a:r>
              <a:rPr lang="uk-UA" sz="5400" b="1" dirty="0" smtClean="0">
                <a:solidFill>
                  <a:srgbClr val="FFFF00"/>
                </a:solidFill>
                <a:effectLst>
                  <a:glow rad="228600">
                    <a:schemeClr val="accent1">
                      <a:satMod val="175000"/>
                      <a:alpha val="40000"/>
                    </a:schemeClr>
                  </a:glow>
                  <a:outerShdw blurRad="38100" dist="38100" dir="2700000" algn="tl">
                    <a:srgbClr val="000000"/>
                  </a:outerShdw>
                </a:effectLst>
              </a:rPr>
              <a:t>Клімат</a:t>
            </a:r>
            <a:endParaRPr lang="ru-RU" sz="5400" b="1" dirty="0">
              <a:solidFill>
                <a:srgbClr val="FFFF00"/>
              </a:solidFill>
              <a:effectLst>
                <a:glow rad="228600">
                  <a:schemeClr val="accent1">
                    <a:satMod val="175000"/>
                    <a:alpha val="40000"/>
                  </a:schemeClr>
                </a:glow>
                <a:outerShdw blurRad="38100" dist="38100" dir="2700000" algn="tl">
                  <a:srgbClr val="000000"/>
                </a:outerShdw>
              </a:effectLst>
            </a:endParaRPr>
          </a:p>
        </p:txBody>
      </p:sp>
      <p:sp>
        <p:nvSpPr>
          <p:cNvPr id="3" name="Содержимое 2"/>
          <p:cNvSpPr>
            <a:spLocks noGrp="1"/>
          </p:cNvSpPr>
          <p:nvPr>
            <p:ph idx="1"/>
          </p:nvPr>
        </p:nvSpPr>
        <p:spPr>
          <a:xfrm>
            <a:off x="214282" y="1500174"/>
            <a:ext cx="4929222" cy="5072098"/>
          </a:xfrm>
        </p:spPr>
        <p:txBody>
          <a:bodyPr/>
          <a:lstStyle/>
          <a:p>
            <a:pPr marL="92075" indent="273050" algn="just">
              <a:buNone/>
            </a:pPr>
            <a:r>
              <a:rPr lang="uk-UA" sz="1800" dirty="0" smtClean="0">
                <a:solidFill>
                  <a:schemeClr val="accent6">
                    <a:lumMod val="40000"/>
                    <a:lumOff val="60000"/>
                  </a:schemeClr>
                </a:solidFill>
              </a:rPr>
              <a:t>Клімат Китаю різноманітний. Північна зона, яка включає Пекін, особлива дуже холодними зимами. Центральна зона, яка включає Шанхай, є помірною. Південна зона, яка включає Гуанчжоу, характерна субтропічним кліматом.</a:t>
            </a:r>
            <a:endParaRPr lang="ru-RU" sz="1800" dirty="0" smtClean="0">
              <a:solidFill>
                <a:schemeClr val="accent6">
                  <a:lumMod val="40000"/>
                  <a:lumOff val="60000"/>
                </a:schemeClr>
              </a:solidFill>
            </a:endParaRPr>
          </a:p>
          <a:p>
            <a:pPr marL="92075" indent="273050" algn="just">
              <a:buNone/>
            </a:pPr>
            <a:r>
              <a:rPr lang="uk-UA" sz="1800" dirty="0" smtClean="0">
                <a:solidFill>
                  <a:schemeClr val="accent6">
                    <a:lumMod val="40000"/>
                    <a:lumOff val="60000"/>
                  </a:schemeClr>
                </a:solidFill>
              </a:rPr>
              <a:t>Через часті посухи та недосконале господарювання, часто трапляються пилові або піщані шторми на весні. Вітер розносить пил у східному напрямку, до Тайваню і Японії. Шторми інколи досягають Західного узбережжя США. Вода, ерозія ґрунтів та забруднення навколишнього середовища Китаю переростають із внутрішніх китайських проблем у міжнародні.</a:t>
            </a:r>
            <a:endParaRPr lang="ru-RU" sz="1800" dirty="0" smtClean="0">
              <a:solidFill>
                <a:schemeClr val="accent6">
                  <a:lumMod val="40000"/>
                  <a:lumOff val="60000"/>
                </a:schemeClr>
              </a:solidFill>
            </a:endParaRPr>
          </a:p>
          <a:p>
            <a:pPr algn="just">
              <a:buNone/>
            </a:pPr>
            <a:endParaRPr lang="ru-RU" sz="1800" dirty="0">
              <a:solidFill>
                <a:schemeClr val="accent6">
                  <a:lumMod val="40000"/>
                  <a:lumOff val="60000"/>
                </a:schemeClr>
              </a:solidFill>
            </a:endParaRPr>
          </a:p>
        </p:txBody>
      </p:sp>
      <p:pic>
        <p:nvPicPr>
          <p:cNvPr id="5" name="Рисунок 4" descr="Рисунок14.jpg"/>
          <p:cNvPicPr>
            <a:picLocks noChangeAspect="1"/>
          </p:cNvPicPr>
          <p:nvPr/>
        </p:nvPicPr>
        <p:blipFill>
          <a:blip r:embed="rId2" cstate="print"/>
          <a:stretch>
            <a:fillRect/>
          </a:stretch>
        </p:blipFill>
        <p:spPr>
          <a:xfrm>
            <a:off x="5143504" y="1928802"/>
            <a:ext cx="3792619" cy="2928934"/>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000"/>
                                        <p:tgtEl>
                                          <p:spTgt spid="3">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1000"/>
                                        <p:tgtEl>
                                          <p:spTgt spid="3">
                                            <p:txEl>
                                              <p:pRg st="1" end="1"/>
                                            </p:txEl>
                                          </p:spTgt>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FFFF00"/>
                </a:solidFill>
                <a:effectLst>
                  <a:glow rad="228600">
                    <a:schemeClr val="accent1">
                      <a:satMod val="175000"/>
                      <a:alpha val="40000"/>
                    </a:schemeClr>
                  </a:glow>
                  <a:outerShdw blurRad="38100" dist="38100" dir="2700000" algn="tl">
                    <a:srgbClr val="000000"/>
                  </a:outerShdw>
                </a:effectLst>
              </a:rPr>
              <a:t>Населення</a:t>
            </a:r>
            <a:endParaRPr lang="ru-RU" b="1" dirty="0">
              <a:solidFill>
                <a:srgbClr val="FFFF00"/>
              </a:solidFill>
              <a:effectLst>
                <a:glow rad="228600">
                  <a:schemeClr val="accent1">
                    <a:satMod val="175000"/>
                    <a:alpha val="40000"/>
                  </a:schemeClr>
                </a:glow>
                <a:outerShdw blurRad="38100" dist="38100" dir="2700000" algn="tl">
                  <a:srgbClr val="000000"/>
                </a:outerShdw>
              </a:effectLst>
            </a:endParaRPr>
          </a:p>
        </p:txBody>
      </p:sp>
      <p:sp>
        <p:nvSpPr>
          <p:cNvPr id="3" name="Содержимое 2"/>
          <p:cNvSpPr>
            <a:spLocks noGrp="1"/>
          </p:cNvSpPr>
          <p:nvPr>
            <p:ph idx="1"/>
          </p:nvPr>
        </p:nvSpPr>
        <p:spPr>
          <a:xfrm>
            <a:off x="214282" y="1571612"/>
            <a:ext cx="4071966" cy="4071966"/>
          </a:xfrm>
        </p:spPr>
        <p:txBody>
          <a:bodyPr/>
          <a:lstStyle/>
          <a:p>
            <a:pPr marL="6350" indent="190500" algn="just">
              <a:buNone/>
            </a:pPr>
            <a:r>
              <a:rPr lang="uk-UA" sz="2000" dirty="0" smtClean="0"/>
              <a:t>Населення Китаю (КНР і Республіки Китай) становить понад 1,3 мільярди чоловік. Це одна п'ята частина усього населення Землі. Найбільшою етнічною групою Китаю є ханьці (власне китайці) — 91,9 %.</a:t>
            </a:r>
            <a:endParaRPr lang="ru-RU" sz="2000" dirty="0"/>
          </a:p>
        </p:txBody>
      </p:sp>
      <p:pic>
        <p:nvPicPr>
          <p:cNvPr id="4" name="Рисунок 3" descr="images (1).jpg"/>
          <p:cNvPicPr>
            <a:picLocks noChangeAspect="1"/>
          </p:cNvPicPr>
          <p:nvPr/>
        </p:nvPicPr>
        <p:blipFill>
          <a:blip r:embed="rId2" cstate="print"/>
          <a:stretch>
            <a:fillRect/>
          </a:stretch>
        </p:blipFill>
        <p:spPr>
          <a:xfrm>
            <a:off x="571472" y="4022187"/>
            <a:ext cx="3571900" cy="2473872"/>
          </a:xfrm>
          <a:prstGeom prst="rect">
            <a:avLst/>
          </a:prstGeom>
        </p:spPr>
      </p:pic>
      <p:pic>
        <p:nvPicPr>
          <p:cNvPr id="5" name="Рисунок 4" descr="http://images.vfl.ru/ii/1319458087/d884f4f5/159576.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643438" y="2000240"/>
            <a:ext cx="4286280" cy="3857652"/>
          </a:xfrm>
          <a:prstGeom prst="rect">
            <a:avLst/>
          </a:prstGeom>
          <a:noFill/>
          <a:ln>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000"/>
                                        <p:tgtEl>
                                          <p:spTgt spid="3">
                                            <p:txEl>
                                              <p:pRg st="0" end="0"/>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1000"/>
                                        <p:tgtEl>
                                          <p:spTgt spid="4"/>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FFFF00"/>
                </a:solidFill>
                <a:effectLst>
                  <a:glow rad="228600">
                    <a:schemeClr val="accent1">
                      <a:satMod val="175000"/>
                      <a:alpha val="40000"/>
                    </a:schemeClr>
                  </a:glow>
                  <a:outerShdw blurRad="38100" dist="38100" dir="2700000" algn="tl">
                    <a:srgbClr val="000000"/>
                  </a:outerShdw>
                </a:effectLst>
              </a:rPr>
              <a:t>Мови</a:t>
            </a:r>
            <a:endParaRPr lang="ru-RU" b="1" dirty="0">
              <a:solidFill>
                <a:srgbClr val="FFFF00"/>
              </a:solidFill>
              <a:effectLst>
                <a:glow rad="228600">
                  <a:schemeClr val="accent1">
                    <a:satMod val="175000"/>
                    <a:alpha val="40000"/>
                  </a:schemeClr>
                </a:glow>
                <a:outerShdw blurRad="38100" dist="38100" dir="2700000" algn="tl">
                  <a:srgbClr val="000000"/>
                </a:outerShdw>
              </a:effectLst>
            </a:endParaRPr>
          </a:p>
        </p:txBody>
      </p:sp>
      <p:sp>
        <p:nvSpPr>
          <p:cNvPr id="3" name="Содержимое 2"/>
          <p:cNvSpPr>
            <a:spLocks noGrp="1"/>
          </p:cNvSpPr>
          <p:nvPr>
            <p:ph idx="1"/>
          </p:nvPr>
        </p:nvSpPr>
        <p:spPr/>
        <p:txBody>
          <a:bodyPr/>
          <a:lstStyle/>
          <a:p>
            <a:pPr marL="6350" indent="268288" algn="just">
              <a:buNone/>
            </a:pPr>
            <a:r>
              <a:rPr lang="uk-UA" sz="2000" dirty="0" smtClean="0">
                <a:solidFill>
                  <a:schemeClr val="accent1"/>
                </a:solidFill>
              </a:rPr>
              <a:t>Більшість мов Китаю належать до сіно-тибетської мовної сім'ї, якими розмовляють близько 29 етносів. Існує також декілька основних і малих діалектів власне китайської мови. Серед них найуживанішими є </a:t>
            </a:r>
            <a:r>
              <a:rPr lang="uk-UA" sz="2000" b="1" dirty="0" smtClean="0">
                <a:solidFill>
                  <a:srgbClr val="FFFF00"/>
                </a:solidFill>
              </a:rPr>
              <a:t>Мандаринський</a:t>
            </a:r>
            <a:r>
              <a:rPr lang="uk-UA" sz="2000" dirty="0" smtClean="0">
                <a:solidFill>
                  <a:schemeClr val="accent1"/>
                </a:solidFill>
              </a:rPr>
              <a:t> (ним розмовляють близько 70 % населення)</a:t>
            </a:r>
          </a:p>
          <a:p>
            <a:pPr marL="6350" indent="98425" algn="just">
              <a:buNone/>
            </a:pPr>
            <a:r>
              <a:rPr lang="uk-UA" sz="2000" dirty="0" smtClean="0">
                <a:solidFill>
                  <a:schemeClr val="accent1"/>
                </a:solidFill>
              </a:rPr>
              <a:t>   </a:t>
            </a:r>
            <a:r>
              <a:rPr lang="uk-UA" sz="2000" b="1" dirty="0" smtClean="0">
                <a:solidFill>
                  <a:srgbClr val="FFFF00"/>
                </a:solidFill>
              </a:rPr>
              <a:t>«Путунхуа» </a:t>
            </a:r>
            <a:r>
              <a:rPr lang="uk-UA" sz="2000" dirty="0" smtClean="0">
                <a:solidFill>
                  <a:schemeClr val="accent1"/>
                </a:solidFill>
              </a:rPr>
              <a:t>— мандаринський діалект, який прийнятий за літературну мову, — є офіційною мовою КНР і Республіки Китай. Вона походить від діалектів Пекіну, півночі і південного заходу Китаю. Мандаринський варіант китайської мови викладають у школах, використовують у засобах масової інформації, літературі, уряді. Не-китайські мови визнані офіційними у деяких автономних регіонах, де компактно проживають етнічні меншини. Однак сфера використання цих мов обмежується домівкою і початковою школою.</a:t>
            </a:r>
            <a:endParaRPr lang="ru-RU" sz="2000" dirty="0" smtClean="0">
              <a:solidFill>
                <a:schemeClr val="accent1"/>
              </a:solidFill>
            </a:endParaRPr>
          </a:p>
          <a:p>
            <a:pPr marL="6350" indent="98425" algn="just">
              <a:buNone/>
            </a:pPr>
            <a:endParaRPr lang="ru-RU" sz="1800"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m.io.ua/img_aa/medium/2389/73/23897388.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215074" y="928670"/>
            <a:ext cx="2714644" cy="2357454"/>
          </a:xfrm>
          <a:prstGeom prst="rect">
            <a:avLst/>
          </a:prstGeom>
          <a:noFill/>
          <a:ln>
            <a:noFill/>
          </a:ln>
        </p:spPr>
      </p:pic>
      <p:pic>
        <p:nvPicPr>
          <p:cNvPr id="4" name="Рисунок 3" descr="Рисунок5.jpg"/>
          <p:cNvPicPr>
            <a:picLocks noChangeAspect="1"/>
          </p:cNvPicPr>
          <p:nvPr/>
        </p:nvPicPr>
        <p:blipFill>
          <a:blip r:embed="rId3" cstate="print"/>
          <a:stretch>
            <a:fillRect/>
          </a:stretch>
        </p:blipFill>
        <p:spPr>
          <a:xfrm>
            <a:off x="5214942" y="3643314"/>
            <a:ext cx="3747479" cy="2944205"/>
          </a:xfrm>
          <a:prstGeom prst="rect">
            <a:avLst/>
          </a:prstGeom>
        </p:spPr>
      </p:pic>
      <p:sp>
        <p:nvSpPr>
          <p:cNvPr id="2" name="Заголовок 1"/>
          <p:cNvSpPr>
            <a:spLocks noGrp="1"/>
          </p:cNvSpPr>
          <p:nvPr>
            <p:ph type="title"/>
          </p:nvPr>
        </p:nvSpPr>
        <p:spPr>
          <a:xfrm>
            <a:off x="428596" y="285728"/>
            <a:ext cx="8229600" cy="785818"/>
          </a:xfrm>
        </p:spPr>
        <p:txBody>
          <a:bodyPr/>
          <a:lstStyle/>
          <a:p>
            <a:r>
              <a:rPr lang="uk-UA" b="1" dirty="0" smtClean="0">
                <a:solidFill>
                  <a:srgbClr val="FFFF00"/>
                </a:solidFill>
                <a:effectLst>
                  <a:glow rad="228600">
                    <a:schemeClr val="accent1">
                      <a:satMod val="175000"/>
                      <a:alpha val="40000"/>
                    </a:schemeClr>
                  </a:glow>
                  <a:outerShdw blurRad="38100" dist="38100" dir="2700000" algn="tl">
                    <a:srgbClr val="000000"/>
                  </a:outerShdw>
                </a:effectLst>
              </a:rPr>
              <a:t>Релігія</a:t>
            </a:r>
            <a:r>
              <a:rPr lang="ru-RU" dirty="0" smtClean="0"/>
              <a:t/>
            </a:r>
            <a:br>
              <a:rPr lang="ru-RU" dirty="0" smtClean="0"/>
            </a:br>
            <a:endParaRPr lang="ru-RU" dirty="0"/>
          </a:p>
        </p:txBody>
      </p:sp>
      <p:sp>
        <p:nvSpPr>
          <p:cNvPr id="3" name="Содержимое 2"/>
          <p:cNvSpPr>
            <a:spLocks noGrp="1"/>
          </p:cNvSpPr>
          <p:nvPr>
            <p:ph idx="1"/>
          </p:nvPr>
        </p:nvSpPr>
        <p:spPr>
          <a:xfrm>
            <a:off x="285720" y="714356"/>
            <a:ext cx="6786610" cy="5357850"/>
          </a:xfrm>
        </p:spPr>
        <p:txBody>
          <a:bodyPr/>
          <a:lstStyle/>
          <a:p>
            <a:pPr marL="0" indent="365125" algn="just">
              <a:buNone/>
            </a:pPr>
            <a:r>
              <a:rPr lang="uk-UA" sz="1800" dirty="0" smtClean="0">
                <a:solidFill>
                  <a:schemeClr val="accent6">
                    <a:lumMod val="40000"/>
                    <a:lumOff val="60000"/>
                  </a:schemeClr>
                </a:solidFill>
              </a:rPr>
              <a:t>Завдяки «культурній революції» 59 % населення КНР (767 мільйонів чоловік) називають себе атеїстами. Однак для значної групи материкових китайців релігія відіграє дуже важливу роль, особливо буддизм, даосизм і конфуціанство. Більша частина населення Тайванського Китаю вважає релігію необхідною складовою власного життя. </a:t>
            </a:r>
          </a:p>
          <a:p>
            <a:pPr marL="0" indent="365125" algn="just">
              <a:buNone/>
            </a:pPr>
            <a:endParaRPr lang="ru-RU" sz="1800" dirty="0" smtClean="0">
              <a:solidFill>
                <a:schemeClr val="accent6">
                  <a:lumMod val="40000"/>
                  <a:lumOff val="60000"/>
                </a:schemeClr>
              </a:solidFill>
            </a:endParaRPr>
          </a:p>
          <a:p>
            <a:pPr marL="0" indent="274638" algn="just">
              <a:buNone/>
            </a:pPr>
            <a:r>
              <a:rPr lang="uk-UA" sz="1800" b="1" dirty="0" smtClean="0">
                <a:solidFill>
                  <a:srgbClr val="FFFF00"/>
                </a:solidFill>
              </a:rPr>
              <a:t>Головними віруваннями КНР є:</a:t>
            </a:r>
            <a:endParaRPr lang="ru-RU" sz="1800" b="1" dirty="0" smtClean="0">
              <a:solidFill>
                <a:srgbClr val="FFFF00"/>
              </a:solidFill>
            </a:endParaRPr>
          </a:p>
          <a:p>
            <a:pPr marL="0" indent="274638" algn="just">
              <a:buClr>
                <a:srgbClr val="FFC000"/>
              </a:buClr>
              <a:buSzPct val="105000"/>
              <a:buFont typeface="Wingdings" pitchFamily="2" charset="2"/>
              <a:buChar char="ü"/>
            </a:pPr>
            <a:r>
              <a:rPr lang="uk-UA" sz="1800" dirty="0" smtClean="0"/>
              <a:t>Конфуціанство</a:t>
            </a:r>
            <a:endParaRPr lang="ru-RU" sz="1800" dirty="0" smtClean="0"/>
          </a:p>
          <a:p>
            <a:pPr marL="0" indent="274638" algn="just">
              <a:buClr>
                <a:srgbClr val="FFC000"/>
              </a:buClr>
              <a:buSzPct val="105000"/>
              <a:buFont typeface="Wingdings" pitchFamily="2" charset="2"/>
              <a:buChar char="ü"/>
            </a:pPr>
            <a:r>
              <a:rPr lang="uk-UA" sz="1800" dirty="0" smtClean="0"/>
              <a:t>Даосизм</a:t>
            </a:r>
            <a:endParaRPr lang="ru-RU" sz="1800" dirty="0" smtClean="0"/>
          </a:p>
          <a:p>
            <a:pPr marL="0" indent="274638" algn="just">
              <a:buClr>
                <a:srgbClr val="FFC000"/>
              </a:buClr>
              <a:buSzPct val="105000"/>
              <a:buFont typeface="Wingdings" pitchFamily="2" charset="2"/>
              <a:buChar char="ü"/>
            </a:pPr>
            <a:r>
              <a:rPr lang="uk-UA" sz="1800" dirty="0" smtClean="0"/>
              <a:t>Вшанування пращурів</a:t>
            </a:r>
            <a:endParaRPr lang="ru-RU" sz="1800" dirty="0" smtClean="0"/>
          </a:p>
          <a:p>
            <a:pPr marL="0" indent="274638" algn="just">
              <a:buClr>
                <a:srgbClr val="FFC000"/>
              </a:buClr>
              <a:buSzPct val="105000"/>
              <a:buFont typeface="Wingdings" pitchFamily="2" charset="2"/>
              <a:buChar char="ü"/>
            </a:pPr>
            <a:r>
              <a:rPr lang="uk-UA" sz="1800" dirty="0" smtClean="0"/>
              <a:t>Буддизм — 100 млн.</a:t>
            </a:r>
            <a:endParaRPr lang="ru-RU" sz="1800" dirty="0" smtClean="0"/>
          </a:p>
          <a:p>
            <a:pPr marL="0" indent="274638" algn="just">
              <a:buClr>
                <a:srgbClr val="FFC000"/>
              </a:buClr>
              <a:buSzPct val="105000"/>
              <a:buFont typeface="Wingdings" pitchFamily="2" charset="2"/>
              <a:buChar char="ü"/>
            </a:pPr>
            <a:r>
              <a:rPr lang="uk-UA" sz="1800" dirty="0" smtClean="0"/>
              <a:t>Іслам — 20 млн.</a:t>
            </a:r>
            <a:endParaRPr lang="ru-RU" sz="1800" dirty="0" smtClean="0"/>
          </a:p>
          <a:p>
            <a:pPr marL="0" indent="274638" algn="just">
              <a:buClr>
                <a:srgbClr val="FFC000"/>
              </a:buClr>
              <a:buSzPct val="105000"/>
              <a:buFont typeface="Wingdings" pitchFamily="2" charset="2"/>
              <a:buChar char="ü"/>
            </a:pPr>
            <a:r>
              <a:rPr lang="uk-UA" sz="1800" dirty="0" smtClean="0"/>
              <a:t>Християнство — 15 млн. протестантів, 5 млн. католиків</a:t>
            </a:r>
            <a:endParaRPr lang="ru-RU" sz="1800" dirty="0" smtClean="0"/>
          </a:p>
          <a:p>
            <a:pPr marL="0" indent="274638" algn="just">
              <a:buNone/>
            </a:pPr>
            <a:r>
              <a:rPr lang="uk-UA" sz="1800" b="1" dirty="0" smtClean="0">
                <a:solidFill>
                  <a:srgbClr val="FFFF00"/>
                </a:solidFill>
              </a:rPr>
              <a:t>Головними віруваннями Республіки Китай є:</a:t>
            </a:r>
            <a:endParaRPr lang="ru-RU" sz="1800" b="1" dirty="0" smtClean="0">
              <a:solidFill>
                <a:srgbClr val="FFFF00"/>
              </a:solidFill>
            </a:endParaRPr>
          </a:p>
          <a:p>
            <a:pPr marL="0" indent="274638" algn="just">
              <a:buClr>
                <a:srgbClr val="FFC000"/>
              </a:buClr>
              <a:buSzPct val="105000"/>
              <a:buFont typeface="Wingdings" pitchFamily="2" charset="2"/>
              <a:buChar char="ü"/>
            </a:pPr>
            <a:r>
              <a:rPr lang="uk-UA" sz="1800" dirty="0" smtClean="0"/>
              <a:t>Буддизм</a:t>
            </a:r>
            <a:endParaRPr lang="ru-RU" sz="1800" dirty="0" smtClean="0"/>
          </a:p>
          <a:p>
            <a:pPr marL="0" indent="274638" algn="just">
              <a:buClr>
                <a:srgbClr val="FFC000"/>
              </a:buClr>
              <a:buSzPct val="105000"/>
              <a:buFont typeface="Wingdings" pitchFamily="2" charset="2"/>
              <a:buChar char="ü"/>
            </a:pPr>
            <a:r>
              <a:rPr lang="uk-UA" sz="1800" dirty="0" smtClean="0"/>
              <a:t>Даосизм</a:t>
            </a:r>
            <a:endParaRPr lang="ru-RU" sz="1800" dirty="0" smtClean="0"/>
          </a:p>
          <a:p>
            <a:pPr marL="0" indent="274638" algn="just">
              <a:buClr>
                <a:srgbClr val="FFC000"/>
              </a:buClr>
              <a:buSzPct val="105000"/>
              <a:buFont typeface="Wingdings" pitchFamily="2" charset="2"/>
              <a:buChar char="ü"/>
            </a:pPr>
            <a:r>
              <a:rPr lang="uk-UA" sz="1800" dirty="0" smtClean="0"/>
              <a:t>Конфуціанство</a:t>
            </a:r>
            <a:endParaRPr lang="ru-RU" sz="1800" dirty="0" smtClean="0"/>
          </a:p>
          <a:p>
            <a:endParaRPr lang="ru-RU"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4"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4" fill="hold" grpId="0"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3" fill="hold">
                            <p:stCondLst>
                              <p:cond delay="7000"/>
                            </p:stCondLst>
                            <p:childTnLst>
                              <p:par>
                                <p:cTn id="24" presetID="2" presetClass="entr" presetSubtype="4" fill="hold" grpId="0"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8" fill="hold">
                            <p:stCondLst>
                              <p:cond delay="9000"/>
                            </p:stCondLst>
                            <p:childTnLst>
                              <p:par>
                                <p:cTn id="29" presetID="2" presetClass="entr" presetSubtype="4"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1000"/>
                            </p:stCondLst>
                            <p:childTnLst>
                              <p:par>
                                <p:cTn id="34" presetID="2" presetClass="entr" presetSubtype="4"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additive="base">
                                        <p:cTn id="36"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8" fill="hold">
                            <p:stCondLst>
                              <p:cond delay="13000"/>
                            </p:stCondLst>
                            <p:childTnLst>
                              <p:par>
                                <p:cTn id="39" presetID="2" presetClass="entr" presetSubtype="4" fill="hold" grpId="0"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3" fill="hold">
                            <p:stCondLst>
                              <p:cond delay="15000"/>
                            </p:stCondLst>
                            <p:childTnLst>
                              <p:par>
                                <p:cTn id="44" presetID="2" presetClass="entr" presetSubtype="4"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7"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8" fill="hold">
                            <p:stCondLst>
                              <p:cond delay="17000"/>
                            </p:stCondLst>
                            <p:childTnLst>
                              <p:par>
                                <p:cTn id="49" presetID="2" presetClass="entr" presetSubtype="4" fill="hold" grpId="0"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3" fill="hold">
                            <p:stCondLst>
                              <p:cond delay="19000"/>
                            </p:stCondLst>
                            <p:childTnLst>
                              <p:par>
                                <p:cTn id="54" presetID="2" presetClass="entr" presetSubtype="4" fill="hold" grpId="0" nodeType="after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 calcmode="lin" valueType="num">
                                      <p:cBhvr additive="base">
                                        <p:cTn id="56"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7"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21000"/>
                            </p:stCondLst>
                            <p:childTnLst>
                              <p:par>
                                <p:cTn id="59" presetID="2" presetClass="entr" presetSubtype="4" fill="hold" grpId="0"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2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63" fill="hold">
                            <p:stCondLst>
                              <p:cond delay="23000"/>
                            </p:stCondLst>
                            <p:childTnLst>
                              <p:par>
                                <p:cTn id="64" presetID="2" presetClass="entr" presetSubtype="4" fill="hold" grpId="0" nodeType="afterEffect">
                                  <p:stCondLst>
                                    <p:cond delay="0"/>
                                  </p:stCondLst>
                                  <p:childTnLst>
                                    <p:set>
                                      <p:cBhvr>
                                        <p:cTn id="65" dur="1" fill="hold">
                                          <p:stCondLst>
                                            <p:cond delay="0"/>
                                          </p:stCondLst>
                                        </p:cTn>
                                        <p:tgtEl>
                                          <p:spTgt spid="3">
                                            <p:txEl>
                                              <p:pRg st="12" end="12"/>
                                            </p:txEl>
                                          </p:spTgt>
                                        </p:tgtEl>
                                        <p:attrNameLst>
                                          <p:attrName>style.visibility</p:attrName>
                                        </p:attrNameLst>
                                      </p:cBhvr>
                                      <p:to>
                                        <p:strVal val="visible"/>
                                      </p:to>
                                    </p:set>
                                    <p:anim calcmode="lin" valueType="num">
                                      <p:cBhvr additive="base">
                                        <p:cTn id="66"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7" dur="2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68" fill="hold">
                            <p:stCondLst>
                              <p:cond delay="25000"/>
                            </p:stCondLst>
                            <p:childTnLst>
                              <p:par>
                                <p:cTn id="69" presetID="22" presetClass="entr" presetSubtype="4"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wipe(down)">
                                      <p:cBhvr>
                                        <p:cTn id="71" dur="1000"/>
                                        <p:tgtEl>
                                          <p:spTgt spid="5"/>
                                        </p:tgtEl>
                                      </p:cBhvr>
                                    </p:animEffect>
                                  </p:childTnLst>
                                </p:cTn>
                              </p:par>
                            </p:childTnLst>
                          </p:cTn>
                        </p:par>
                        <p:par>
                          <p:cTn id="72" fill="hold">
                            <p:stCondLst>
                              <p:cond delay="26000"/>
                            </p:stCondLst>
                            <p:childTnLst>
                              <p:par>
                                <p:cTn id="73" presetID="22" presetClass="entr" presetSubtype="4"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down)">
                                      <p:cBhvr>
                                        <p:cTn id="7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703282"/>
          </a:xfrm>
        </p:spPr>
        <p:txBody>
          <a:bodyPr/>
          <a:lstStyle/>
          <a:p>
            <a:pPr indent="95250"/>
            <a:r>
              <a:rPr lang="uk-UA" sz="4800" b="1" dirty="0" smtClean="0">
                <a:solidFill>
                  <a:srgbClr val="FFFF00"/>
                </a:solidFill>
                <a:effectLst>
                  <a:glow rad="228600">
                    <a:schemeClr val="accent1">
                      <a:satMod val="175000"/>
                      <a:alpha val="40000"/>
                    </a:schemeClr>
                  </a:glow>
                  <a:outerShdw blurRad="38100" dist="38100" dir="2700000" algn="tl">
                    <a:srgbClr val="000000"/>
                  </a:outerShdw>
                </a:effectLst>
              </a:rPr>
              <a:t>Система письма</a:t>
            </a:r>
            <a:r>
              <a:rPr lang="ru-RU" sz="4800" b="1" dirty="0" smtClean="0">
                <a:solidFill>
                  <a:srgbClr val="FFFF00"/>
                </a:solidFill>
                <a:effectLst>
                  <a:glow rad="228600">
                    <a:schemeClr val="accent1">
                      <a:satMod val="175000"/>
                      <a:alpha val="40000"/>
                    </a:schemeClr>
                  </a:glow>
                  <a:outerShdw blurRad="38100" dist="38100" dir="2700000" algn="tl">
                    <a:srgbClr val="000000"/>
                  </a:outerShdw>
                </a:effectLst>
              </a:rPr>
              <a:t/>
            </a:r>
            <a:br>
              <a:rPr lang="ru-RU" sz="4800" b="1" dirty="0" smtClean="0">
                <a:solidFill>
                  <a:srgbClr val="FFFF00"/>
                </a:solidFill>
                <a:effectLst>
                  <a:glow rad="228600">
                    <a:schemeClr val="accent1">
                      <a:satMod val="175000"/>
                      <a:alpha val="40000"/>
                    </a:schemeClr>
                  </a:glow>
                  <a:outerShdw blurRad="38100" dist="38100" dir="2700000" algn="tl">
                    <a:srgbClr val="000000"/>
                  </a:outerShdw>
                </a:effectLst>
              </a:rPr>
            </a:br>
            <a:endParaRPr lang="ru-RU" sz="4800" b="1" dirty="0">
              <a:solidFill>
                <a:srgbClr val="FFFF00"/>
              </a:solidFill>
              <a:effectLst>
                <a:glow rad="228600">
                  <a:schemeClr val="accent1">
                    <a:satMod val="175000"/>
                    <a:alpha val="40000"/>
                  </a:schemeClr>
                </a:glow>
                <a:outerShdw blurRad="38100" dist="38100" dir="2700000" algn="tl">
                  <a:srgbClr val="000000"/>
                </a:outerShdw>
              </a:effectLst>
            </a:endParaRPr>
          </a:p>
        </p:txBody>
      </p:sp>
      <p:sp>
        <p:nvSpPr>
          <p:cNvPr id="3" name="Содержимое 2"/>
          <p:cNvSpPr>
            <a:spLocks noGrp="1"/>
          </p:cNvSpPr>
          <p:nvPr>
            <p:ph idx="1"/>
          </p:nvPr>
        </p:nvSpPr>
        <p:spPr>
          <a:xfrm>
            <a:off x="285720" y="1285860"/>
            <a:ext cx="5000660" cy="4883153"/>
          </a:xfrm>
        </p:spPr>
        <p:txBody>
          <a:bodyPr/>
          <a:lstStyle/>
          <a:p>
            <a:pPr marL="6350" indent="171450" algn="just">
              <a:buNone/>
            </a:pPr>
            <a:r>
              <a:rPr lang="uk-UA" sz="1800" dirty="0" smtClean="0"/>
              <a:t>  </a:t>
            </a:r>
            <a:r>
              <a:rPr lang="uk-UA" sz="2000" dirty="0" smtClean="0">
                <a:solidFill>
                  <a:schemeClr val="accent6">
                    <a:lumMod val="40000"/>
                    <a:lumOff val="60000"/>
                  </a:schemeClr>
                </a:solidFill>
              </a:rPr>
              <a:t>Китайська ієрогліфіка нараховує понад 50 тисяч знаків. Вона змінювалася і мала різні стилі написання. Перші знаки з'являються на кістках для ворожби 2 тисячоліття до н. е. Каліграфія, вміння гарно писати ієрогліфи, вважається у Китаї вершиною мистецтва. Більшість священних текстів буддизму, даосизму і конфуціанства написані від руки.</a:t>
            </a:r>
            <a:endParaRPr lang="ru-RU" sz="2000" dirty="0" smtClean="0">
              <a:solidFill>
                <a:schemeClr val="accent6">
                  <a:lumMod val="40000"/>
                  <a:lumOff val="60000"/>
                </a:schemeClr>
              </a:solidFill>
            </a:endParaRPr>
          </a:p>
          <a:p>
            <a:pPr marL="6350" indent="-6350" algn="just">
              <a:buNone/>
            </a:pPr>
            <a:r>
              <a:rPr lang="uk-UA" sz="2000" dirty="0" smtClean="0">
                <a:solidFill>
                  <a:schemeClr val="accent6">
                    <a:lumMod val="40000"/>
                    <a:lumOff val="60000"/>
                  </a:schemeClr>
                </a:solidFill>
              </a:rPr>
              <a:t>    Друкарство розвинулося за правління династії Сун. Академії вчених, які займалися виданням і переписуванням класики традиційно спонсорувалися державою. Члени імператорської родини нерідко брали участь у нарадах вчених.</a:t>
            </a:r>
            <a:endParaRPr lang="ru-RU" sz="2000" dirty="0" smtClean="0">
              <a:solidFill>
                <a:schemeClr val="accent6">
                  <a:lumMod val="40000"/>
                  <a:lumOff val="60000"/>
                </a:schemeClr>
              </a:solidFill>
            </a:endParaRPr>
          </a:p>
          <a:p>
            <a:pPr marL="6350" indent="-6350" algn="just">
              <a:buNone/>
            </a:pPr>
            <a:endParaRPr lang="ru-RU" sz="1800" dirty="0"/>
          </a:p>
        </p:txBody>
      </p:sp>
      <p:pic>
        <p:nvPicPr>
          <p:cNvPr id="4" name="Рисунок 3" descr="images (1).jpg"/>
          <p:cNvPicPr>
            <a:picLocks noChangeAspect="1"/>
          </p:cNvPicPr>
          <p:nvPr/>
        </p:nvPicPr>
        <p:blipFill>
          <a:blip r:embed="rId2" cstate="print"/>
          <a:stretch>
            <a:fillRect/>
          </a:stretch>
        </p:blipFill>
        <p:spPr>
          <a:xfrm>
            <a:off x="5715008" y="1357298"/>
            <a:ext cx="3114675" cy="1466850"/>
          </a:xfrm>
          <a:prstGeom prst="rect">
            <a:avLst/>
          </a:prstGeom>
        </p:spPr>
      </p:pic>
      <p:pic>
        <p:nvPicPr>
          <p:cNvPr id="7" name="Рисунок 6" descr="u91_FO.jpg"/>
          <p:cNvPicPr>
            <a:picLocks noChangeAspect="1"/>
          </p:cNvPicPr>
          <p:nvPr/>
        </p:nvPicPr>
        <p:blipFill>
          <a:blip r:embed="rId3" cstate="print"/>
          <a:stretch>
            <a:fillRect/>
          </a:stretch>
        </p:blipFill>
        <p:spPr>
          <a:xfrm>
            <a:off x="5500694" y="3143248"/>
            <a:ext cx="3286133" cy="3329948"/>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000"/>
                                        <p:tgtEl>
                                          <p:spTgt spid="3">
                                            <p:txEl>
                                              <p:pRg st="0" end="0"/>
                                            </p:tx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1000"/>
                                        <p:tgtEl>
                                          <p:spTgt spid="3">
                                            <p:txEl>
                                              <p:pRg st="1" end="1"/>
                                            </p:txEl>
                                          </p:spTgt>
                                        </p:tgtEl>
                                      </p:cBhvr>
                                    </p:animEffect>
                                  </p:childTnLst>
                                </p:cTn>
                              </p:par>
                            </p:childTnLst>
                          </p:cTn>
                        </p:par>
                        <p:par>
                          <p:cTn id="16" fill="hold">
                            <p:stCondLst>
                              <p:cond delay="30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000"/>
                                        <p:tgtEl>
                                          <p:spTgt spid="4"/>
                                        </p:tgtEl>
                                      </p:cBhvr>
                                    </p:animEffect>
                                  </p:childTnLst>
                                </p:cTn>
                              </p:par>
                            </p:childTnLst>
                          </p:cTn>
                        </p:par>
                        <p:par>
                          <p:cTn id="20" fill="hold">
                            <p:stCondLst>
                              <p:cond delay="50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FFFF00"/>
                </a:solidFill>
                <a:effectLst>
                  <a:glow rad="228600">
                    <a:schemeClr val="accent1">
                      <a:satMod val="175000"/>
                      <a:alpha val="40000"/>
                    </a:schemeClr>
                  </a:glow>
                  <a:outerShdw blurRad="38100" dist="38100" dir="2700000" algn="tl">
                    <a:srgbClr val="000000"/>
                  </a:outerShdw>
                </a:effectLst>
              </a:rPr>
              <a:t>Іспити</a:t>
            </a:r>
            <a:endParaRPr lang="ru-RU" dirty="0">
              <a:solidFill>
                <a:srgbClr val="FFFF00"/>
              </a:solidFill>
              <a:effectLst>
                <a:glow rad="228600">
                  <a:schemeClr val="accent1">
                    <a:satMod val="175000"/>
                    <a:alpha val="40000"/>
                  </a:schemeClr>
                </a:glow>
                <a:outerShdw blurRad="38100" dist="38100" dir="2700000" algn="tl">
                  <a:srgbClr val="000000"/>
                </a:outerShdw>
              </a:effectLst>
            </a:endParaRPr>
          </a:p>
        </p:txBody>
      </p:sp>
      <p:sp>
        <p:nvSpPr>
          <p:cNvPr id="3" name="Содержимое 2"/>
          <p:cNvSpPr>
            <a:spLocks noGrp="1"/>
          </p:cNvSpPr>
          <p:nvPr>
            <p:ph idx="1"/>
          </p:nvPr>
        </p:nvSpPr>
        <p:spPr>
          <a:xfrm>
            <a:off x="214282" y="1500174"/>
            <a:ext cx="8143932" cy="4714908"/>
          </a:xfrm>
        </p:spPr>
        <p:txBody>
          <a:bodyPr/>
          <a:lstStyle/>
          <a:p>
            <a:pPr marL="0" indent="355600" algn="just">
              <a:buNone/>
            </a:pPr>
            <a:r>
              <a:rPr lang="uk-UA" sz="2000" dirty="0" smtClean="0"/>
              <a:t>Однією з основних рис традиційної китайської культури були державні іспити. Вони сприяли вихованню освіченої еліти, оскільки кандидат не залежно від соціального походження, який досконало знав класичні тексти, був спроможний зайняти ранг чиновника. Останні мали високий соціально-економічний статус. Люди гуманітарних занять — письменники, філософи, вчені — були людьми «першого сорту» у Китаї. Держава їх усіляко підтримувала.</a:t>
            </a:r>
            <a:endParaRPr lang="ru-RU" sz="2000" dirty="0" smtClean="0"/>
          </a:p>
          <a:p>
            <a:pPr indent="188913" algn="just">
              <a:buNone/>
            </a:pPr>
            <a:endParaRPr lang="ru-RU" sz="2000" dirty="0"/>
          </a:p>
        </p:txBody>
      </p:sp>
      <p:pic>
        <p:nvPicPr>
          <p:cNvPr id="5" name="Рисунок 4" descr="images (2).jpg"/>
          <p:cNvPicPr>
            <a:picLocks noChangeAspect="1"/>
          </p:cNvPicPr>
          <p:nvPr/>
        </p:nvPicPr>
        <p:blipFill>
          <a:blip r:embed="rId2" cstate="print"/>
          <a:stretch>
            <a:fillRect/>
          </a:stretch>
        </p:blipFill>
        <p:spPr>
          <a:xfrm>
            <a:off x="785786" y="4143380"/>
            <a:ext cx="2454363" cy="2400302"/>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72560" cy="1357322"/>
          </a:xfrm>
        </p:spPr>
        <p:txBody>
          <a:bodyPr/>
          <a:lstStyle/>
          <a:p>
            <a:r>
              <a:rPr lang="uk-UA" sz="1800" b="1" dirty="0" smtClean="0">
                <a:solidFill>
                  <a:srgbClr val="FFFF00"/>
                </a:solidFill>
                <a:effectLst>
                  <a:glow rad="228600">
                    <a:schemeClr val="accent1">
                      <a:satMod val="175000"/>
                      <a:alpha val="40000"/>
                    </a:schemeClr>
                  </a:glow>
                  <a:outerShdw blurRad="38100" dist="38100" dir="2700000" algn="tl">
                    <a:srgbClr val="000000"/>
                  </a:outerShdw>
                </a:effectLst>
              </a:rPr>
              <a:t/>
            </a:r>
            <a:br>
              <a:rPr lang="uk-UA" sz="1800" b="1" dirty="0" smtClean="0">
                <a:solidFill>
                  <a:srgbClr val="FFFF00"/>
                </a:solidFill>
                <a:effectLst>
                  <a:glow rad="228600">
                    <a:schemeClr val="accent1">
                      <a:satMod val="175000"/>
                      <a:alpha val="40000"/>
                    </a:schemeClr>
                  </a:glow>
                  <a:outerShdw blurRad="38100" dist="38100" dir="2700000" algn="tl">
                    <a:srgbClr val="000000"/>
                  </a:outerShdw>
                </a:effectLst>
              </a:rPr>
            </a:br>
            <a:r>
              <a:rPr lang="uk-UA" sz="1800" b="1" dirty="0" smtClean="0">
                <a:solidFill>
                  <a:srgbClr val="FFFF00"/>
                </a:solidFill>
                <a:effectLst>
                  <a:glow rad="228600">
                    <a:schemeClr val="accent1">
                      <a:satMod val="175000"/>
                      <a:alpha val="40000"/>
                    </a:schemeClr>
                  </a:glow>
                  <a:outerShdw blurRad="38100" dist="38100" dir="2700000" algn="tl">
                    <a:srgbClr val="000000"/>
                  </a:outerShdw>
                </a:effectLst>
              </a:rPr>
              <a:t/>
            </a:r>
            <a:br>
              <a:rPr lang="uk-UA" sz="1800" b="1" dirty="0" smtClean="0">
                <a:solidFill>
                  <a:srgbClr val="FFFF00"/>
                </a:solidFill>
                <a:effectLst>
                  <a:glow rad="228600">
                    <a:schemeClr val="accent1">
                      <a:satMod val="175000"/>
                      <a:alpha val="40000"/>
                    </a:schemeClr>
                  </a:glow>
                  <a:outerShdw blurRad="38100" dist="38100" dir="2700000" algn="tl">
                    <a:srgbClr val="000000"/>
                  </a:outerShdw>
                </a:effectLst>
              </a:rPr>
            </a:br>
            <a:r>
              <a:rPr lang="uk-UA" sz="1800" b="1" dirty="0" smtClean="0">
                <a:solidFill>
                  <a:srgbClr val="FFFF00"/>
                </a:solidFill>
                <a:effectLst>
                  <a:glow rad="228600">
                    <a:schemeClr val="accent1">
                      <a:satMod val="175000"/>
                      <a:alpha val="40000"/>
                    </a:schemeClr>
                  </a:glow>
                  <a:outerShdw blurRad="38100" dist="38100" dir="2700000" algn="tl">
                    <a:srgbClr val="000000"/>
                  </a:outerShdw>
                </a:effectLst>
              </a:rPr>
              <a:t/>
            </a:r>
            <a:br>
              <a:rPr lang="uk-UA" sz="1800" b="1" dirty="0" smtClean="0">
                <a:solidFill>
                  <a:srgbClr val="FFFF00"/>
                </a:solidFill>
                <a:effectLst>
                  <a:glow rad="228600">
                    <a:schemeClr val="accent1">
                      <a:satMod val="175000"/>
                      <a:alpha val="40000"/>
                    </a:schemeClr>
                  </a:glow>
                  <a:outerShdw blurRad="38100" dist="38100" dir="2700000" algn="tl">
                    <a:srgbClr val="000000"/>
                  </a:outerShdw>
                </a:effectLst>
              </a:rPr>
            </a:br>
            <a:r>
              <a:rPr lang="uk-UA" sz="4800" b="1" dirty="0" smtClean="0">
                <a:solidFill>
                  <a:srgbClr val="FFFF00"/>
                </a:solidFill>
                <a:effectLst>
                  <a:glow rad="228600">
                    <a:schemeClr val="accent1">
                      <a:satMod val="175000"/>
                      <a:alpha val="40000"/>
                    </a:schemeClr>
                  </a:glow>
                  <a:outerShdw blurRad="38100" dist="38100" dir="2700000" algn="tl">
                    <a:srgbClr val="000000"/>
                  </a:outerShdw>
                </a:effectLst>
              </a:rPr>
              <a:t>Наука</a:t>
            </a:r>
            <a:r>
              <a:rPr lang="uk-UA" sz="1800" b="1" dirty="0" smtClean="0">
                <a:solidFill>
                  <a:srgbClr val="FFFF00"/>
                </a:solidFill>
                <a:effectLst>
                  <a:glow rad="228600">
                    <a:schemeClr val="accent1">
                      <a:satMod val="175000"/>
                      <a:alpha val="40000"/>
                    </a:schemeClr>
                  </a:glow>
                  <a:outerShdw blurRad="38100" dist="38100" dir="2700000" algn="tl">
                    <a:srgbClr val="000000"/>
                  </a:outerShdw>
                </a:effectLst>
              </a:rPr>
              <a:t/>
            </a:r>
            <a:br>
              <a:rPr lang="uk-UA" sz="1800" b="1" dirty="0" smtClean="0">
                <a:solidFill>
                  <a:srgbClr val="FFFF00"/>
                </a:solidFill>
                <a:effectLst>
                  <a:glow rad="228600">
                    <a:schemeClr val="accent1">
                      <a:satMod val="175000"/>
                      <a:alpha val="40000"/>
                    </a:schemeClr>
                  </a:glow>
                  <a:outerShdw blurRad="38100" dist="38100" dir="2700000" algn="tl">
                    <a:srgbClr val="000000"/>
                  </a:outerShdw>
                </a:effectLst>
              </a:rPr>
            </a:br>
            <a:r>
              <a:rPr lang="uk-UA" sz="1800" b="1" dirty="0" smtClean="0">
                <a:solidFill>
                  <a:srgbClr val="FFFF00"/>
                </a:solidFill>
                <a:effectLst>
                  <a:glow rad="228600">
                    <a:schemeClr val="accent1">
                      <a:satMod val="175000"/>
                      <a:alpha val="40000"/>
                    </a:schemeClr>
                  </a:glow>
                  <a:outerShdw blurRad="38100" dist="38100" dir="2700000" algn="tl">
                    <a:srgbClr val="000000"/>
                  </a:outerShdw>
                </a:effectLst>
              </a:rPr>
              <a:t/>
            </a:r>
            <a:br>
              <a:rPr lang="uk-UA" sz="1800" b="1" dirty="0" smtClean="0">
                <a:solidFill>
                  <a:srgbClr val="FFFF00"/>
                </a:solidFill>
                <a:effectLst>
                  <a:glow rad="228600">
                    <a:schemeClr val="accent1">
                      <a:satMod val="175000"/>
                      <a:alpha val="40000"/>
                    </a:schemeClr>
                  </a:glow>
                  <a:outerShdw blurRad="38100" dist="38100" dir="2700000" algn="tl">
                    <a:srgbClr val="000000"/>
                  </a:outerShdw>
                </a:effectLst>
              </a:rPr>
            </a:br>
            <a:r>
              <a:rPr lang="uk-UA" sz="2200" b="1" dirty="0" smtClean="0">
                <a:solidFill>
                  <a:schemeClr val="accent6">
                    <a:lumMod val="40000"/>
                    <a:lumOff val="60000"/>
                  </a:schemeClr>
                </a:solidFill>
              </a:rPr>
              <a:t>Трикутник Паскаля був вперше намальований китайцями.</a:t>
            </a:r>
            <a:r>
              <a:rPr lang="ru-RU" sz="2200" b="1" dirty="0" smtClean="0">
                <a:solidFill>
                  <a:schemeClr val="accent6">
                    <a:lumMod val="40000"/>
                    <a:lumOff val="60000"/>
                  </a:schemeClr>
                </a:solidFill>
              </a:rPr>
              <a:t/>
            </a:r>
            <a:br>
              <a:rPr lang="ru-RU" sz="2200" b="1" dirty="0" smtClean="0">
                <a:solidFill>
                  <a:schemeClr val="accent6">
                    <a:lumMod val="40000"/>
                    <a:lumOff val="60000"/>
                  </a:schemeClr>
                </a:solidFill>
              </a:rPr>
            </a:br>
            <a:endParaRPr lang="ru-RU" sz="2200" b="1" dirty="0">
              <a:solidFill>
                <a:schemeClr val="accent6">
                  <a:lumMod val="40000"/>
                  <a:lumOff val="60000"/>
                </a:schemeClr>
              </a:solidFill>
              <a:effectLst>
                <a:glow rad="228600">
                  <a:schemeClr val="accent1">
                    <a:satMod val="175000"/>
                    <a:alpha val="40000"/>
                  </a:schemeClr>
                </a:glow>
                <a:outerShdw blurRad="38100" dist="38100" dir="2700000" algn="tl">
                  <a:srgbClr val="000000"/>
                </a:outerShdw>
              </a:effectLst>
            </a:endParaRPr>
          </a:p>
        </p:txBody>
      </p:sp>
      <p:sp>
        <p:nvSpPr>
          <p:cNvPr id="3" name="Содержимое 2"/>
          <p:cNvSpPr>
            <a:spLocks noGrp="1"/>
          </p:cNvSpPr>
          <p:nvPr>
            <p:ph idx="1"/>
          </p:nvPr>
        </p:nvSpPr>
        <p:spPr>
          <a:xfrm>
            <a:off x="500034" y="2000240"/>
            <a:ext cx="8229600" cy="4857760"/>
          </a:xfrm>
        </p:spPr>
        <p:txBody>
          <a:bodyPr numCol="2"/>
          <a:lstStyle/>
          <a:p>
            <a:pPr algn="just">
              <a:buNone/>
            </a:pPr>
            <a:r>
              <a:rPr lang="uk-UA" sz="1800" b="1" dirty="0" smtClean="0">
                <a:solidFill>
                  <a:srgbClr val="FFFF00"/>
                </a:solidFill>
              </a:rPr>
              <a:t>Технологічні відкриття Китаю:</a:t>
            </a:r>
            <a:endParaRPr lang="ru-RU" sz="1800" b="1" dirty="0" smtClean="0">
              <a:solidFill>
                <a:srgbClr val="FFFF00"/>
              </a:solidFill>
            </a:endParaRPr>
          </a:p>
          <a:p>
            <a:pPr algn="just">
              <a:buClr>
                <a:srgbClr val="FFC000"/>
              </a:buClr>
              <a:buSzPct val="105000"/>
            </a:pPr>
            <a:r>
              <a:rPr lang="uk-UA" sz="1800" dirty="0" smtClean="0">
                <a:solidFill>
                  <a:schemeClr val="accent6">
                    <a:lumMod val="40000"/>
                    <a:lumOff val="60000"/>
                  </a:schemeClr>
                </a:solidFill>
              </a:rPr>
              <a:t>Папір</a:t>
            </a:r>
            <a:endParaRPr lang="ru-RU" sz="1800" dirty="0" smtClean="0">
              <a:solidFill>
                <a:schemeClr val="accent6">
                  <a:lumMod val="40000"/>
                  <a:lumOff val="60000"/>
                </a:schemeClr>
              </a:solidFill>
            </a:endParaRPr>
          </a:p>
          <a:p>
            <a:pPr algn="just">
              <a:buClr>
                <a:srgbClr val="FFC000"/>
              </a:buClr>
              <a:buSzPct val="105000"/>
            </a:pPr>
            <a:r>
              <a:rPr lang="uk-UA" sz="1800" dirty="0" smtClean="0">
                <a:solidFill>
                  <a:schemeClr val="accent6">
                    <a:lumMod val="40000"/>
                    <a:lumOff val="60000"/>
                  </a:schemeClr>
                </a:solidFill>
              </a:rPr>
              <a:t>Доменна піч (сталь)</a:t>
            </a:r>
            <a:endParaRPr lang="ru-RU" sz="1800" dirty="0" smtClean="0">
              <a:solidFill>
                <a:schemeClr val="accent6">
                  <a:lumMod val="40000"/>
                  <a:lumOff val="60000"/>
                </a:schemeClr>
              </a:solidFill>
            </a:endParaRPr>
          </a:p>
          <a:p>
            <a:pPr algn="just">
              <a:buClr>
                <a:srgbClr val="FFC000"/>
              </a:buClr>
              <a:buSzPct val="105000"/>
            </a:pPr>
            <a:r>
              <a:rPr lang="uk-UA" sz="1800" dirty="0" smtClean="0">
                <a:solidFill>
                  <a:schemeClr val="accent6">
                    <a:lumMod val="40000"/>
                    <a:lumOff val="60000"/>
                  </a:schemeClr>
                </a:solidFill>
              </a:rPr>
              <a:t>Бронза</a:t>
            </a:r>
            <a:endParaRPr lang="ru-RU" sz="1800" dirty="0" smtClean="0">
              <a:solidFill>
                <a:schemeClr val="accent6">
                  <a:lumMod val="40000"/>
                  <a:lumOff val="60000"/>
                </a:schemeClr>
              </a:solidFill>
            </a:endParaRPr>
          </a:p>
          <a:p>
            <a:pPr algn="just">
              <a:buClr>
                <a:srgbClr val="FFC000"/>
              </a:buClr>
              <a:buSzPct val="105000"/>
            </a:pPr>
            <a:r>
              <a:rPr lang="uk-UA" sz="1800" dirty="0" smtClean="0">
                <a:solidFill>
                  <a:schemeClr val="accent6">
                    <a:lumMod val="40000"/>
                    <a:lumOff val="60000"/>
                  </a:schemeClr>
                </a:solidFill>
              </a:rPr>
              <a:t>Годинник</a:t>
            </a:r>
            <a:endParaRPr lang="ru-RU" sz="1800" dirty="0" smtClean="0">
              <a:solidFill>
                <a:schemeClr val="accent6">
                  <a:lumMod val="40000"/>
                  <a:lumOff val="60000"/>
                </a:schemeClr>
              </a:solidFill>
            </a:endParaRPr>
          </a:p>
          <a:p>
            <a:pPr algn="just">
              <a:buClr>
                <a:srgbClr val="FFC000"/>
              </a:buClr>
              <a:buSzPct val="105000"/>
            </a:pPr>
            <a:r>
              <a:rPr lang="uk-UA" sz="1800" dirty="0" smtClean="0">
                <a:solidFill>
                  <a:schemeClr val="accent6">
                    <a:lumMod val="40000"/>
                    <a:lumOff val="60000"/>
                  </a:schemeClr>
                </a:solidFill>
              </a:rPr>
              <a:t>Компас</a:t>
            </a:r>
            <a:endParaRPr lang="ru-RU" sz="1800" dirty="0" smtClean="0">
              <a:solidFill>
                <a:schemeClr val="accent6">
                  <a:lumMod val="40000"/>
                  <a:lumOff val="60000"/>
                </a:schemeClr>
              </a:solidFill>
            </a:endParaRPr>
          </a:p>
          <a:p>
            <a:pPr algn="just">
              <a:buClr>
                <a:srgbClr val="FFC000"/>
              </a:buClr>
              <a:buSzPct val="105000"/>
            </a:pPr>
            <a:r>
              <a:rPr lang="uk-UA" sz="1800" dirty="0" smtClean="0">
                <a:solidFill>
                  <a:schemeClr val="accent6">
                    <a:lumMod val="40000"/>
                    <a:lumOff val="60000"/>
                  </a:schemeClr>
                </a:solidFill>
              </a:rPr>
              <a:t>Віяло</a:t>
            </a:r>
            <a:endParaRPr lang="ru-RU" sz="1800" dirty="0" smtClean="0">
              <a:solidFill>
                <a:schemeClr val="accent6">
                  <a:lumMod val="40000"/>
                  <a:lumOff val="60000"/>
                </a:schemeClr>
              </a:solidFill>
            </a:endParaRPr>
          </a:p>
          <a:p>
            <a:pPr algn="just">
              <a:buClr>
                <a:srgbClr val="FFC000"/>
              </a:buClr>
              <a:buSzPct val="105000"/>
            </a:pPr>
            <a:r>
              <a:rPr lang="uk-UA" sz="1800" dirty="0" smtClean="0">
                <a:solidFill>
                  <a:schemeClr val="accent6">
                    <a:lumMod val="40000"/>
                    <a:lumOff val="60000"/>
                  </a:schemeClr>
                </a:solidFill>
              </a:rPr>
              <a:t>Феєрверк і ракета</a:t>
            </a:r>
            <a:endParaRPr lang="ru-RU" sz="1800" dirty="0" smtClean="0">
              <a:solidFill>
                <a:schemeClr val="accent6">
                  <a:lumMod val="40000"/>
                  <a:lumOff val="60000"/>
                </a:schemeClr>
              </a:solidFill>
            </a:endParaRPr>
          </a:p>
          <a:p>
            <a:pPr algn="just">
              <a:buClr>
                <a:srgbClr val="FFC000"/>
              </a:buClr>
              <a:buSzPct val="105000"/>
            </a:pPr>
            <a:r>
              <a:rPr lang="uk-UA" sz="1800" dirty="0" smtClean="0">
                <a:solidFill>
                  <a:schemeClr val="accent6">
                    <a:lumMod val="40000"/>
                    <a:lumOff val="60000"/>
                  </a:schemeClr>
                </a:solidFill>
              </a:rPr>
              <a:t>Рибальський гачок</a:t>
            </a:r>
            <a:endParaRPr lang="ru-RU" sz="1800" dirty="0" smtClean="0">
              <a:solidFill>
                <a:schemeClr val="accent6">
                  <a:lumMod val="40000"/>
                  <a:lumOff val="60000"/>
                </a:schemeClr>
              </a:solidFill>
            </a:endParaRPr>
          </a:p>
          <a:p>
            <a:pPr algn="just">
              <a:buClr>
                <a:srgbClr val="FFC000"/>
              </a:buClr>
              <a:buSzPct val="105000"/>
            </a:pPr>
            <a:r>
              <a:rPr lang="uk-UA" sz="1800" dirty="0" smtClean="0">
                <a:solidFill>
                  <a:schemeClr val="accent6">
                    <a:lumMod val="40000"/>
                    <a:lumOff val="60000"/>
                  </a:schemeClr>
                </a:solidFill>
              </a:rPr>
              <a:t>Порох</a:t>
            </a:r>
            <a:endParaRPr lang="ru-RU" sz="1800" dirty="0" smtClean="0">
              <a:solidFill>
                <a:schemeClr val="accent6">
                  <a:lumMod val="40000"/>
                  <a:lumOff val="60000"/>
                </a:schemeClr>
              </a:solidFill>
            </a:endParaRPr>
          </a:p>
          <a:p>
            <a:pPr algn="just">
              <a:buClr>
                <a:srgbClr val="FFC000"/>
              </a:buClr>
              <a:buSzPct val="105000"/>
            </a:pPr>
            <a:r>
              <a:rPr lang="uk-UA" sz="1800" dirty="0" smtClean="0">
                <a:solidFill>
                  <a:schemeClr val="accent6">
                    <a:lumMod val="40000"/>
                    <a:lumOff val="60000"/>
                  </a:schemeClr>
                </a:solidFill>
              </a:rPr>
              <a:t>Граната</a:t>
            </a:r>
            <a:endParaRPr lang="ru-RU" sz="1800" dirty="0" smtClean="0">
              <a:solidFill>
                <a:schemeClr val="accent6">
                  <a:lumMod val="40000"/>
                  <a:lumOff val="60000"/>
                </a:schemeClr>
              </a:solidFill>
            </a:endParaRPr>
          </a:p>
          <a:p>
            <a:pPr algn="just">
              <a:buClr>
                <a:srgbClr val="FFC000"/>
              </a:buClr>
              <a:buSzPct val="105000"/>
            </a:pPr>
            <a:r>
              <a:rPr lang="uk-UA" sz="1800" dirty="0" smtClean="0">
                <a:solidFill>
                  <a:schemeClr val="accent6">
                    <a:lumMod val="40000"/>
                    <a:lumOff val="60000"/>
                  </a:schemeClr>
                </a:solidFill>
              </a:rPr>
              <a:t>Повітряна куля</a:t>
            </a:r>
            <a:endParaRPr lang="ru-RU" sz="1800" dirty="0" smtClean="0">
              <a:solidFill>
                <a:schemeClr val="accent6">
                  <a:lumMod val="40000"/>
                  <a:lumOff val="60000"/>
                </a:schemeClr>
              </a:solidFill>
            </a:endParaRPr>
          </a:p>
          <a:p>
            <a:pPr algn="just">
              <a:buClr>
                <a:srgbClr val="FFC000"/>
              </a:buClr>
              <a:buSzPct val="105000"/>
            </a:pPr>
            <a:r>
              <a:rPr lang="uk-UA" sz="1800" dirty="0" smtClean="0">
                <a:solidFill>
                  <a:schemeClr val="accent6">
                    <a:lumMod val="40000"/>
                    <a:lumOff val="60000"/>
                  </a:schemeClr>
                </a:solidFill>
              </a:rPr>
              <a:t>Лак</a:t>
            </a:r>
            <a:endParaRPr lang="ru-RU" sz="1800" dirty="0" smtClean="0">
              <a:solidFill>
                <a:schemeClr val="accent6">
                  <a:lumMod val="40000"/>
                  <a:lumOff val="60000"/>
                </a:schemeClr>
              </a:solidFill>
            </a:endParaRPr>
          </a:p>
          <a:p>
            <a:pPr algn="just">
              <a:buClr>
                <a:srgbClr val="FFC000"/>
              </a:buClr>
              <a:buSzPct val="105000"/>
              <a:buNone/>
            </a:pPr>
            <a:endParaRPr lang="ru-RU" sz="1800" dirty="0" smtClean="0">
              <a:solidFill>
                <a:schemeClr val="accent6">
                  <a:lumMod val="40000"/>
                  <a:lumOff val="60000"/>
                </a:schemeClr>
              </a:solidFill>
            </a:endParaRPr>
          </a:p>
          <a:p>
            <a:pPr algn="just">
              <a:buClr>
                <a:srgbClr val="FFC000"/>
              </a:buClr>
              <a:buSzPct val="105000"/>
            </a:pPr>
            <a:r>
              <a:rPr lang="uk-UA" sz="1800" dirty="0" smtClean="0">
                <a:solidFill>
                  <a:schemeClr val="accent6">
                    <a:lumMod val="40000"/>
                    <a:lumOff val="60000"/>
                  </a:schemeClr>
                </a:solidFill>
              </a:rPr>
              <a:t>Сірники</a:t>
            </a:r>
          </a:p>
          <a:p>
            <a:pPr lvl="8" algn="just">
              <a:buClr>
                <a:srgbClr val="FFC000"/>
              </a:buClr>
              <a:buSzPct val="105000"/>
            </a:pPr>
            <a:endParaRPr lang="uk-UA" sz="600" dirty="0" smtClean="0">
              <a:solidFill>
                <a:schemeClr val="accent6">
                  <a:lumMod val="40000"/>
                  <a:lumOff val="60000"/>
                </a:schemeClr>
              </a:solidFill>
            </a:endParaRPr>
          </a:p>
          <a:p>
            <a:pPr>
              <a:buClr>
                <a:srgbClr val="FFC000"/>
              </a:buClr>
              <a:buSzPct val="105000"/>
            </a:pPr>
            <a:r>
              <a:rPr lang="uk-UA" sz="1800" dirty="0" smtClean="0">
                <a:solidFill>
                  <a:schemeClr val="accent6">
                    <a:lumMod val="40000"/>
                    <a:lumOff val="60000"/>
                  </a:schemeClr>
                </a:solidFill>
              </a:rPr>
              <a:t>Паперові гроші</a:t>
            </a:r>
            <a:endParaRPr lang="ru-RU" sz="1800" dirty="0" smtClean="0">
              <a:solidFill>
                <a:schemeClr val="accent6">
                  <a:lumMod val="40000"/>
                  <a:lumOff val="60000"/>
                </a:schemeClr>
              </a:solidFill>
            </a:endParaRPr>
          </a:p>
          <a:p>
            <a:pPr>
              <a:buClr>
                <a:srgbClr val="FFC000"/>
              </a:buClr>
              <a:buSzPct val="105000"/>
            </a:pPr>
            <a:r>
              <a:rPr lang="uk-UA" sz="1800" dirty="0" smtClean="0">
                <a:solidFill>
                  <a:schemeClr val="accent6">
                    <a:lumMod val="40000"/>
                    <a:lumOff val="60000"/>
                  </a:schemeClr>
                </a:solidFill>
              </a:rPr>
              <a:t>Парашут</a:t>
            </a:r>
            <a:endParaRPr lang="ru-RU" sz="1800" dirty="0" smtClean="0">
              <a:solidFill>
                <a:schemeClr val="accent6">
                  <a:lumMod val="40000"/>
                  <a:lumOff val="60000"/>
                </a:schemeClr>
              </a:solidFill>
            </a:endParaRPr>
          </a:p>
          <a:p>
            <a:pPr>
              <a:buClr>
                <a:srgbClr val="FFC000"/>
              </a:buClr>
              <a:buSzPct val="105000"/>
            </a:pPr>
            <a:r>
              <a:rPr lang="uk-UA" sz="1800" dirty="0" smtClean="0">
                <a:solidFill>
                  <a:schemeClr val="accent6">
                    <a:lumMod val="40000"/>
                    <a:lumOff val="60000"/>
                  </a:schemeClr>
                </a:solidFill>
              </a:rPr>
              <a:t>Порцеляна</a:t>
            </a:r>
            <a:endParaRPr lang="ru-RU" sz="1800" dirty="0" smtClean="0">
              <a:solidFill>
                <a:schemeClr val="accent6">
                  <a:lumMod val="40000"/>
                  <a:lumOff val="60000"/>
                </a:schemeClr>
              </a:solidFill>
            </a:endParaRPr>
          </a:p>
          <a:p>
            <a:pPr>
              <a:buClr>
                <a:srgbClr val="FFC000"/>
              </a:buClr>
              <a:buSzPct val="105000"/>
            </a:pPr>
            <a:r>
              <a:rPr lang="uk-UA" sz="1800" dirty="0" smtClean="0">
                <a:solidFill>
                  <a:schemeClr val="accent6">
                    <a:lumMod val="40000"/>
                    <a:lumOff val="60000"/>
                  </a:schemeClr>
                </a:solidFill>
              </a:rPr>
              <a:t>Гвинт</a:t>
            </a:r>
            <a:endParaRPr lang="ru-RU" sz="1800" dirty="0" smtClean="0">
              <a:solidFill>
                <a:schemeClr val="accent6">
                  <a:lumMod val="40000"/>
                  <a:lumOff val="60000"/>
                </a:schemeClr>
              </a:solidFill>
            </a:endParaRPr>
          </a:p>
          <a:p>
            <a:pPr>
              <a:buClr>
                <a:srgbClr val="FFC000"/>
              </a:buClr>
              <a:buSzPct val="105000"/>
            </a:pPr>
            <a:r>
              <a:rPr lang="uk-UA" sz="1800" dirty="0" smtClean="0">
                <a:solidFill>
                  <a:schemeClr val="accent6">
                    <a:lumMod val="40000"/>
                    <a:lumOff val="60000"/>
                  </a:schemeClr>
                </a:solidFill>
              </a:rPr>
              <a:t>Сейсмограф</a:t>
            </a:r>
            <a:endParaRPr lang="ru-RU" sz="1800" dirty="0" smtClean="0">
              <a:solidFill>
                <a:schemeClr val="accent6">
                  <a:lumMod val="40000"/>
                  <a:lumOff val="60000"/>
                </a:schemeClr>
              </a:solidFill>
            </a:endParaRPr>
          </a:p>
          <a:p>
            <a:pPr>
              <a:buClr>
                <a:srgbClr val="FFC000"/>
              </a:buClr>
              <a:buSzPct val="105000"/>
            </a:pPr>
            <a:r>
              <a:rPr lang="uk-UA" sz="1800" dirty="0" smtClean="0">
                <a:solidFill>
                  <a:schemeClr val="accent6">
                    <a:lumMod val="40000"/>
                    <a:lumOff val="60000"/>
                  </a:schemeClr>
                </a:solidFill>
              </a:rPr>
              <a:t>Шовк</a:t>
            </a:r>
            <a:endParaRPr lang="ru-RU" sz="1800" dirty="0" smtClean="0">
              <a:solidFill>
                <a:schemeClr val="accent6">
                  <a:lumMod val="40000"/>
                  <a:lumOff val="60000"/>
                </a:schemeClr>
              </a:solidFill>
            </a:endParaRPr>
          </a:p>
          <a:p>
            <a:pPr>
              <a:buClr>
                <a:srgbClr val="FFC000"/>
              </a:buClr>
              <a:buSzPct val="105000"/>
            </a:pPr>
            <a:r>
              <a:rPr lang="uk-UA" sz="1800" dirty="0" smtClean="0">
                <a:solidFill>
                  <a:schemeClr val="accent6">
                    <a:lumMod val="40000"/>
                    <a:lumOff val="60000"/>
                  </a:schemeClr>
                </a:solidFill>
              </a:rPr>
              <a:t>Стремено</a:t>
            </a:r>
            <a:endParaRPr lang="ru-RU" sz="1800" dirty="0" smtClean="0">
              <a:solidFill>
                <a:schemeClr val="accent6">
                  <a:lumMod val="40000"/>
                  <a:lumOff val="60000"/>
                </a:schemeClr>
              </a:solidFill>
            </a:endParaRPr>
          </a:p>
          <a:p>
            <a:pPr>
              <a:buClr>
                <a:srgbClr val="FFC000"/>
              </a:buClr>
              <a:buSzPct val="105000"/>
            </a:pPr>
            <a:r>
              <a:rPr lang="uk-UA" sz="1800" dirty="0" smtClean="0">
                <a:solidFill>
                  <a:schemeClr val="accent6">
                    <a:lumMod val="40000"/>
                    <a:lumOff val="60000"/>
                  </a:schemeClr>
                </a:solidFill>
              </a:rPr>
              <a:t>Висячий міст</a:t>
            </a:r>
            <a:endParaRPr lang="ru-RU" sz="1800" dirty="0" smtClean="0">
              <a:solidFill>
                <a:schemeClr val="accent6">
                  <a:lumMod val="40000"/>
                  <a:lumOff val="60000"/>
                </a:schemeClr>
              </a:solidFill>
            </a:endParaRPr>
          </a:p>
          <a:p>
            <a:pPr>
              <a:buClr>
                <a:srgbClr val="FFC000"/>
              </a:buClr>
              <a:buSzPct val="105000"/>
            </a:pPr>
            <a:r>
              <a:rPr lang="uk-UA" sz="1800" dirty="0" smtClean="0">
                <a:solidFill>
                  <a:schemeClr val="accent6">
                    <a:lumMod val="40000"/>
                    <a:lumOff val="60000"/>
                  </a:schemeClr>
                </a:solidFill>
              </a:rPr>
              <a:t>Туалетний папір</a:t>
            </a:r>
            <a:endParaRPr lang="ru-RU" sz="1800" dirty="0" smtClean="0">
              <a:solidFill>
                <a:schemeClr val="accent6">
                  <a:lumMod val="40000"/>
                  <a:lumOff val="60000"/>
                </a:schemeClr>
              </a:solidFill>
            </a:endParaRPr>
          </a:p>
          <a:p>
            <a:pPr>
              <a:buClr>
                <a:srgbClr val="FFC000"/>
              </a:buClr>
              <a:buSzPct val="105000"/>
            </a:pPr>
            <a:r>
              <a:rPr lang="uk-UA" sz="1800" dirty="0" smtClean="0">
                <a:solidFill>
                  <a:schemeClr val="accent6">
                    <a:lumMod val="40000"/>
                    <a:lumOff val="60000"/>
                  </a:schemeClr>
                </a:solidFill>
              </a:rPr>
              <a:t>Парасоля</a:t>
            </a:r>
            <a:endParaRPr lang="ru-RU" sz="1800" dirty="0" smtClean="0">
              <a:solidFill>
                <a:schemeClr val="accent6">
                  <a:lumMod val="40000"/>
                  <a:lumOff val="60000"/>
                </a:schemeClr>
              </a:solidFill>
            </a:endParaRPr>
          </a:p>
          <a:p>
            <a:pPr>
              <a:buClr>
                <a:srgbClr val="FFC000"/>
              </a:buClr>
              <a:buSzPct val="105000"/>
            </a:pPr>
            <a:r>
              <a:rPr lang="uk-UA" sz="1800" dirty="0" smtClean="0">
                <a:solidFill>
                  <a:schemeClr val="accent6">
                    <a:lumMod val="40000"/>
                    <a:lumOff val="60000"/>
                  </a:schemeClr>
                </a:solidFill>
              </a:rPr>
              <a:t>Шпалери</a:t>
            </a:r>
            <a:endParaRPr lang="ru-RU" sz="1800" dirty="0" smtClean="0">
              <a:solidFill>
                <a:schemeClr val="accent6">
                  <a:lumMod val="40000"/>
                  <a:lumOff val="60000"/>
                </a:schemeClr>
              </a:solidFill>
            </a:endParaRPr>
          </a:p>
          <a:p>
            <a:pPr>
              <a:buClr>
                <a:srgbClr val="FFC000"/>
              </a:buClr>
              <a:buSzPct val="105000"/>
            </a:pPr>
            <a:r>
              <a:rPr lang="uk-UA" sz="1800" dirty="0" smtClean="0">
                <a:solidFill>
                  <a:schemeClr val="accent6">
                    <a:lumMod val="40000"/>
                    <a:lumOff val="60000"/>
                  </a:schemeClr>
                </a:solidFill>
              </a:rPr>
              <a:t>Віскі (як медичний препарат)</a:t>
            </a:r>
            <a:endParaRPr lang="ru-RU" sz="1800" dirty="0" smtClean="0">
              <a:solidFill>
                <a:schemeClr val="accent6">
                  <a:lumMod val="40000"/>
                  <a:lumOff val="60000"/>
                </a:schemeClr>
              </a:solidFill>
            </a:endParaRPr>
          </a:p>
          <a:p>
            <a:pPr algn="just">
              <a:buNone/>
            </a:pPr>
            <a:endParaRPr lang="ru-RU" sz="1800"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2000"/>
                                        <p:tgtEl>
                                          <p:spTgt spid="3">
                                            <p:txEl>
                                              <p:pRg st="1" end="1"/>
                                            </p:txEl>
                                          </p:spTgt>
                                        </p:tgtEl>
                                      </p:cBhvr>
                                    </p:animEffect>
                                  </p:childTnLst>
                                </p:cTn>
                              </p:par>
                            </p:childTnLst>
                          </p:cTn>
                        </p:par>
                        <p:par>
                          <p:cTn id="16" fill="hold">
                            <p:stCondLst>
                              <p:cond delay="5000"/>
                            </p:stCondLst>
                            <p:childTnLst>
                              <p:par>
                                <p:cTn id="17" presetID="22"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2000"/>
                                        <p:tgtEl>
                                          <p:spTgt spid="3">
                                            <p:txEl>
                                              <p:pRg st="2" end="2"/>
                                            </p:txEl>
                                          </p:spTgt>
                                        </p:tgtEl>
                                      </p:cBhvr>
                                    </p:animEffect>
                                  </p:childTnLst>
                                </p:cTn>
                              </p:par>
                            </p:childTnLst>
                          </p:cTn>
                        </p:par>
                        <p:par>
                          <p:cTn id="20" fill="hold">
                            <p:stCondLst>
                              <p:cond delay="7000"/>
                            </p:stCondLst>
                            <p:childTnLst>
                              <p:par>
                                <p:cTn id="21" presetID="22"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up)">
                                      <p:cBhvr>
                                        <p:cTn id="23" dur="2000"/>
                                        <p:tgtEl>
                                          <p:spTgt spid="3">
                                            <p:txEl>
                                              <p:pRg st="3" end="3"/>
                                            </p:txEl>
                                          </p:spTgt>
                                        </p:tgtEl>
                                      </p:cBhvr>
                                    </p:animEffect>
                                  </p:childTnLst>
                                </p:cTn>
                              </p:par>
                            </p:childTnLst>
                          </p:cTn>
                        </p:par>
                        <p:par>
                          <p:cTn id="24" fill="hold">
                            <p:stCondLst>
                              <p:cond delay="9000"/>
                            </p:stCondLst>
                            <p:childTnLst>
                              <p:par>
                                <p:cTn id="25" presetID="22" presetClass="entr" presetSubtype="1"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2000"/>
                                        <p:tgtEl>
                                          <p:spTgt spid="3">
                                            <p:txEl>
                                              <p:pRg st="4" end="4"/>
                                            </p:txEl>
                                          </p:spTgt>
                                        </p:tgtEl>
                                      </p:cBhvr>
                                    </p:animEffect>
                                  </p:childTnLst>
                                </p:cTn>
                              </p:par>
                            </p:childTnLst>
                          </p:cTn>
                        </p:par>
                        <p:par>
                          <p:cTn id="28" fill="hold">
                            <p:stCondLst>
                              <p:cond delay="11000"/>
                            </p:stCondLst>
                            <p:childTnLst>
                              <p:par>
                                <p:cTn id="29" presetID="22" presetClass="entr" presetSubtype="1"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wipe(up)">
                                      <p:cBhvr>
                                        <p:cTn id="31" dur="2000"/>
                                        <p:tgtEl>
                                          <p:spTgt spid="3">
                                            <p:txEl>
                                              <p:pRg st="5" end="5"/>
                                            </p:txEl>
                                          </p:spTgt>
                                        </p:tgtEl>
                                      </p:cBhvr>
                                    </p:animEffect>
                                  </p:childTnLst>
                                </p:cTn>
                              </p:par>
                            </p:childTnLst>
                          </p:cTn>
                        </p:par>
                        <p:par>
                          <p:cTn id="32" fill="hold">
                            <p:stCondLst>
                              <p:cond delay="13000"/>
                            </p:stCondLst>
                            <p:childTnLst>
                              <p:par>
                                <p:cTn id="33" presetID="22" presetClass="entr" presetSubtype="1"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up)">
                                      <p:cBhvr>
                                        <p:cTn id="35" dur="2000"/>
                                        <p:tgtEl>
                                          <p:spTgt spid="3">
                                            <p:txEl>
                                              <p:pRg st="6" end="6"/>
                                            </p:txEl>
                                          </p:spTgt>
                                        </p:tgtEl>
                                      </p:cBhvr>
                                    </p:animEffect>
                                  </p:childTnLst>
                                </p:cTn>
                              </p:par>
                            </p:childTnLst>
                          </p:cTn>
                        </p:par>
                        <p:par>
                          <p:cTn id="36" fill="hold">
                            <p:stCondLst>
                              <p:cond delay="15000"/>
                            </p:stCondLst>
                            <p:childTnLst>
                              <p:par>
                                <p:cTn id="37" presetID="22" presetClass="entr" presetSubtype="1"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up)">
                                      <p:cBhvr>
                                        <p:cTn id="39" dur="2000"/>
                                        <p:tgtEl>
                                          <p:spTgt spid="3">
                                            <p:txEl>
                                              <p:pRg st="7" end="7"/>
                                            </p:txEl>
                                          </p:spTgt>
                                        </p:tgtEl>
                                      </p:cBhvr>
                                    </p:animEffect>
                                  </p:childTnLst>
                                </p:cTn>
                              </p:par>
                            </p:childTnLst>
                          </p:cTn>
                        </p:par>
                        <p:par>
                          <p:cTn id="40" fill="hold">
                            <p:stCondLst>
                              <p:cond delay="17000"/>
                            </p:stCondLst>
                            <p:childTnLst>
                              <p:par>
                                <p:cTn id="41" presetID="22" presetClass="entr" presetSubtype="1"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up)">
                                      <p:cBhvr>
                                        <p:cTn id="43" dur="2000"/>
                                        <p:tgtEl>
                                          <p:spTgt spid="3">
                                            <p:txEl>
                                              <p:pRg st="8" end="8"/>
                                            </p:txEl>
                                          </p:spTgt>
                                        </p:tgtEl>
                                      </p:cBhvr>
                                    </p:animEffect>
                                  </p:childTnLst>
                                </p:cTn>
                              </p:par>
                            </p:childTnLst>
                          </p:cTn>
                        </p:par>
                        <p:par>
                          <p:cTn id="44" fill="hold">
                            <p:stCondLst>
                              <p:cond delay="19000"/>
                            </p:stCondLst>
                            <p:childTnLst>
                              <p:par>
                                <p:cTn id="45" presetID="22" presetClass="entr" presetSubtype="1"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up)">
                                      <p:cBhvr>
                                        <p:cTn id="47" dur="2000"/>
                                        <p:tgtEl>
                                          <p:spTgt spid="3">
                                            <p:txEl>
                                              <p:pRg st="9" end="9"/>
                                            </p:txEl>
                                          </p:spTgt>
                                        </p:tgtEl>
                                      </p:cBhvr>
                                    </p:animEffect>
                                  </p:childTnLst>
                                </p:cTn>
                              </p:par>
                            </p:childTnLst>
                          </p:cTn>
                        </p:par>
                        <p:par>
                          <p:cTn id="48" fill="hold">
                            <p:stCondLst>
                              <p:cond delay="21000"/>
                            </p:stCondLst>
                            <p:childTnLst>
                              <p:par>
                                <p:cTn id="49" presetID="22" presetClass="entr" presetSubtype="1"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wipe(up)">
                                      <p:cBhvr>
                                        <p:cTn id="51" dur="2000"/>
                                        <p:tgtEl>
                                          <p:spTgt spid="3">
                                            <p:txEl>
                                              <p:pRg st="10" end="10"/>
                                            </p:txEl>
                                          </p:spTgt>
                                        </p:tgtEl>
                                      </p:cBhvr>
                                    </p:animEffect>
                                  </p:childTnLst>
                                </p:cTn>
                              </p:par>
                            </p:childTnLst>
                          </p:cTn>
                        </p:par>
                        <p:par>
                          <p:cTn id="52" fill="hold">
                            <p:stCondLst>
                              <p:cond delay="23000"/>
                            </p:stCondLst>
                            <p:childTnLst>
                              <p:par>
                                <p:cTn id="53" presetID="22" presetClass="entr" presetSubtype="1" fill="hold" grpId="0"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wipe(up)">
                                      <p:cBhvr>
                                        <p:cTn id="55" dur="2000"/>
                                        <p:tgtEl>
                                          <p:spTgt spid="3">
                                            <p:txEl>
                                              <p:pRg st="11" end="11"/>
                                            </p:txEl>
                                          </p:spTgt>
                                        </p:tgtEl>
                                      </p:cBhvr>
                                    </p:animEffect>
                                  </p:childTnLst>
                                </p:cTn>
                              </p:par>
                            </p:childTnLst>
                          </p:cTn>
                        </p:par>
                        <p:par>
                          <p:cTn id="56" fill="hold">
                            <p:stCondLst>
                              <p:cond delay="25000"/>
                            </p:stCondLst>
                            <p:childTnLst>
                              <p:par>
                                <p:cTn id="57" presetID="22" presetClass="entr" presetSubtype="1" fill="hold" grpId="0" nodeType="after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wipe(up)">
                                      <p:cBhvr>
                                        <p:cTn id="59" dur="2000"/>
                                        <p:tgtEl>
                                          <p:spTgt spid="3">
                                            <p:txEl>
                                              <p:pRg st="12" end="12"/>
                                            </p:txEl>
                                          </p:spTgt>
                                        </p:tgtEl>
                                      </p:cBhvr>
                                    </p:animEffect>
                                  </p:childTnLst>
                                </p:cTn>
                              </p:par>
                            </p:childTnLst>
                          </p:cTn>
                        </p:par>
                        <p:par>
                          <p:cTn id="60" fill="hold">
                            <p:stCondLst>
                              <p:cond delay="27000"/>
                            </p:stCondLst>
                            <p:childTnLst>
                              <p:par>
                                <p:cTn id="61" presetID="22" presetClass="entr" presetSubtype="1" fill="hold" grpId="0" nodeType="after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wipe(up)">
                                      <p:cBhvr>
                                        <p:cTn id="63" dur="2000"/>
                                        <p:tgtEl>
                                          <p:spTgt spid="3">
                                            <p:txEl>
                                              <p:pRg st="14" end="14"/>
                                            </p:txEl>
                                          </p:spTgt>
                                        </p:tgtEl>
                                      </p:cBhvr>
                                    </p:animEffect>
                                  </p:childTnLst>
                                </p:cTn>
                              </p:par>
                            </p:childTnLst>
                          </p:cTn>
                        </p:par>
                        <p:par>
                          <p:cTn id="64" fill="hold">
                            <p:stCondLst>
                              <p:cond delay="29000"/>
                            </p:stCondLst>
                            <p:childTnLst>
                              <p:par>
                                <p:cTn id="65" presetID="22" presetClass="entr" presetSubtype="1" fill="hold" grpId="0" nodeType="after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Effect transition="in" filter="wipe(up)">
                                      <p:cBhvr>
                                        <p:cTn id="67" dur="2000"/>
                                        <p:tgtEl>
                                          <p:spTgt spid="3">
                                            <p:txEl>
                                              <p:pRg st="16" end="16"/>
                                            </p:txEl>
                                          </p:spTgt>
                                        </p:tgtEl>
                                      </p:cBhvr>
                                    </p:animEffect>
                                  </p:childTnLst>
                                </p:cTn>
                              </p:par>
                            </p:childTnLst>
                          </p:cTn>
                        </p:par>
                        <p:par>
                          <p:cTn id="68" fill="hold">
                            <p:stCondLst>
                              <p:cond delay="31000"/>
                            </p:stCondLst>
                            <p:childTnLst>
                              <p:par>
                                <p:cTn id="69" presetID="22" presetClass="entr" presetSubtype="1" fill="hold" grpId="0" nodeType="afterEffect">
                                  <p:stCondLst>
                                    <p:cond delay="0"/>
                                  </p:stCondLst>
                                  <p:childTnLst>
                                    <p:set>
                                      <p:cBhvr>
                                        <p:cTn id="70" dur="1" fill="hold">
                                          <p:stCondLst>
                                            <p:cond delay="0"/>
                                          </p:stCondLst>
                                        </p:cTn>
                                        <p:tgtEl>
                                          <p:spTgt spid="3">
                                            <p:txEl>
                                              <p:pRg st="17" end="17"/>
                                            </p:txEl>
                                          </p:spTgt>
                                        </p:tgtEl>
                                        <p:attrNameLst>
                                          <p:attrName>style.visibility</p:attrName>
                                        </p:attrNameLst>
                                      </p:cBhvr>
                                      <p:to>
                                        <p:strVal val="visible"/>
                                      </p:to>
                                    </p:set>
                                    <p:animEffect transition="in" filter="wipe(up)">
                                      <p:cBhvr>
                                        <p:cTn id="71" dur="2000"/>
                                        <p:tgtEl>
                                          <p:spTgt spid="3">
                                            <p:txEl>
                                              <p:pRg st="17" end="17"/>
                                            </p:txEl>
                                          </p:spTgt>
                                        </p:tgtEl>
                                      </p:cBhvr>
                                    </p:animEffect>
                                  </p:childTnLst>
                                </p:cTn>
                              </p:par>
                            </p:childTnLst>
                          </p:cTn>
                        </p:par>
                        <p:par>
                          <p:cTn id="72" fill="hold">
                            <p:stCondLst>
                              <p:cond delay="33000"/>
                            </p:stCondLst>
                            <p:childTnLst>
                              <p:par>
                                <p:cTn id="73" presetID="22" presetClass="entr" presetSubtype="1" fill="hold" grpId="0" nodeType="afterEffect">
                                  <p:stCondLst>
                                    <p:cond delay="0"/>
                                  </p:stCondLst>
                                  <p:childTnLst>
                                    <p:set>
                                      <p:cBhvr>
                                        <p:cTn id="74" dur="1" fill="hold">
                                          <p:stCondLst>
                                            <p:cond delay="0"/>
                                          </p:stCondLst>
                                        </p:cTn>
                                        <p:tgtEl>
                                          <p:spTgt spid="3">
                                            <p:txEl>
                                              <p:pRg st="18" end="18"/>
                                            </p:txEl>
                                          </p:spTgt>
                                        </p:tgtEl>
                                        <p:attrNameLst>
                                          <p:attrName>style.visibility</p:attrName>
                                        </p:attrNameLst>
                                      </p:cBhvr>
                                      <p:to>
                                        <p:strVal val="visible"/>
                                      </p:to>
                                    </p:set>
                                    <p:animEffect transition="in" filter="wipe(up)">
                                      <p:cBhvr>
                                        <p:cTn id="75" dur="2000"/>
                                        <p:tgtEl>
                                          <p:spTgt spid="3">
                                            <p:txEl>
                                              <p:pRg st="18" end="18"/>
                                            </p:txEl>
                                          </p:spTgt>
                                        </p:tgtEl>
                                      </p:cBhvr>
                                    </p:animEffect>
                                  </p:childTnLst>
                                </p:cTn>
                              </p:par>
                            </p:childTnLst>
                          </p:cTn>
                        </p:par>
                        <p:par>
                          <p:cTn id="76" fill="hold">
                            <p:stCondLst>
                              <p:cond delay="35000"/>
                            </p:stCondLst>
                            <p:childTnLst>
                              <p:par>
                                <p:cTn id="77" presetID="22" presetClass="entr" presetSubtype="1" fill="hold" grpId="0" nodeType="afterEffect">
                                  <p:stCondLst>
                                    <p:cond delay="0"/>
                                  </p:stCondLst>
                                  <p:childTnLst>
                                    <p:set>
                                      <p:cBhvr>
                                        <p:cTn id="78" dur="1" fill="hold">
                                          <p:stCondLst>
                                            <p:cond delay="0"/>
                                          </p:stCondLst>
                                        </p:cTn>
                                        <p:tgtEl>
                                          <p:spTgt spid="3">
                                            <p:txEl>
                                              <p:pRg st="19" end="19"/>
                                            </p:txEl>
                                          </p:spTgt>
                                        </p:tgtEl>
                                        <p:attrNameLst>
                                          <p:attrName>style.visibility</p:attrName>
                                        </p:attrNameLst>
                                      </p:cBhvr>
                                      <p:to>
                                        <p:strVal val="visible"/>
                                      </p:to>
                                    </p:set>
                                    <p:animEffect transition="in" filter="wipe(up)">
                                      <p:cBhvr>
                                        <p:cTn id="79" dur="2000"/>
                                        <p:tgtEl>
                                          <p:spTgt spid="3">
                                            <p:txEl>
                                              <p:pRg st="19" end="19"/>
                                            </p:txEl>
                                          </p:spTgt>
                                        </p:tgtEl>
                                      </p:cBhvr>
                                    </p:animEffect>
                                  </p:childTnLst>
                                </p:cTn>
                              </p:par>
                            </p:childTnLst>
                          </p:cTn>
                        </p:par>
                        <p:par>
                          <p:cTn id="80" fill="hold">
                            <p:stCondLst>
                              <p:cond delay="37000"/>
                            </p:stCondLst>
                            <p:childTnLst>
                              <p:par>
                                <p:cTn id="81" presetID="22" presetClass="entr" presetSubtype="1" fill="hold" grpId="0" nodeType="afterEffect">
                                  <p:stCondLst>
                                    <p:cond delay="0"/>
                                  </p:stCondLst>
                                  <p:childTnLst>
                                    <p:set>
                                      <p:cBhvr>
                                        <p:cTn id="82" dur="1" fill="hold">
                                          <p:stCondLst>
                                            <p:cond delay="0"/>
                                          </p:stCondLst>
                                        </p:cTn>
                                        <p:tgtEl>
                                          <p:spTgt spid="3">
                                            <p:txEl>
                                              <p:pRg st="20" end="20"/>
                                            </p:txEl>
                                          </p:spTgt>
                                        </p:tgtEl>
                                        <p:attrNameLst>
                                          <p:attrName>style.visibility</p:attrName>
                                        </p:attrNameLst>
                                      </p:cBhvr>
                                      <p:to>
                                        <p:strVal val="visible"/>
                                      </p:to>
                                    </p:set>
                                    <p:animEffect transition="in" filter="wipe(up)">
                                      <p:cBhvr>
                                        <p:cTn id="83" dur="2000"/>
                                        <p:tgtEl>
                                          <p:spTgt spid="3">
                                            <p:txEl>
                                              <p:pRg st="20" end="20"/>
                                            </p:txEl>
                                          </p:spTgt>
                                        </p:tgtEl>
                                      </p:cBhvr>
                                    </p:animEffect>
                                  </p:childTnLst>
                                </p:cTn>
                              </p:par>
                            </p:childTnLst>
                          </p:cTn>
                        </p:par>
                        <p:par>
                          <p:cTn id="84" fill="hold">
                            <p:stCondLst>
                              <p:cond delay="39000"/>
                            </p:stCondLst>
                            <p:childTnLst>
                              <p:par>
                                <p:cTn id="85" presetID="22" presetClass="entr" presetSubtype="1" fill="hold" grpId="0" nodeType="afterEffect">
                                  <p:stCondLst>
                                    <p:cond delay="0"/>
                                  </p:stCondLst>
                                  <p:childTnLst>
                                    <p:set>
                                      <p:cBhvr>
                                        <p:cTn id="86" dur="1" fill="hold">
                                          <p:stCondLst>
                                            <p:cond delay="0"/>
                                          </p:stCondLst>
                                        </p:cTn>
                                        <p:tgtEl>
                                          <p:spTgt spid="3">
                                            <p:txEl>
                                              <p:pRg st="21" end="21"/>
                                            </p:txEl>
                                          </p:spTgt>
                                        </p:tgtEl>
                                        <p:attrNameLst>
                                          <p:attrName>style.visibility</p:attrName>
                                        </p:attrNameLst>
                                      </p:cBhvr>
                                      <p:to>
                                        <p:strVal val="visible"/>
                                      </p:to>
                                    </p:set>
                                    <p:animEffect transition="in" filter="wipe(up)">
                                      <p:cBhvr>
                                        <p:cTn id="87" dur="2000"/>
                                        <p:tgtEl>
                                          <p:spTgt spid="3">
                                            <p:txEl>
                                              <p:pRg st="21" end="21"/>
                                            </p:txEl>
                                          </p:spTgt>
                                        </p:tgtEl>
                                      </p:cBhvr>
                                    </p:animEffect>
                                  </p:childTnLst>
                                </p:cTn>
                              </p:par>
                            </p:childTnLst>
                          </p:cTn>
                        </p:par>
                        <p:par>
                          <p:cTn id="88" fill="hold">
                            <p:stCondLst>
                              <p:cond delay="41000"/>
                            </p:stCondLst>
                            <p:childTnLst>
                              <p:par>
                                <p:cTn id="89" presetID="22" presetClass="entr" presetSubtype="1" fill="hold" grpId="0" nodeType="afterEffect">
                                  <p:stCondLst>
                                    <p:cond delay="0"/>
                                  </p:stCondLst>
                                  <p:childTnLst>
                                    <p:set>
                                      <p:cBhvr>
                                        <p:cTn id="90" dur="1" fill="hold">
                                          <p:stCondLst>
                                            <p:cond delay="0"/>
                                          </p:stCondLst>
                                        </p:cTn>
                                        <p:tgtEl>
                                          <p:spTgt spid="3">
                                            <p:txEl>
                                              <p:pRg st="22" end="22"/>
                                            </p:txEl>
                                          </p:spTgt>
                                        </p:tgtEl>
                                        <p:attrNameLst>
                                          <p:attrName>style.visibility</p:attrName>
                                        </p:attrNameLst>
                                      </p:cBhvr>
                                      <p:to>
                                        <p:strVal val="visible"/>
                                      </p:to>
                                    </p:set>
                                    <p:animEffect transition="in" filter="wipe(up)">
                                      <p:cBhvr>
                                        <p:cTn id="91" dur="2000"/>
                                        <p:tgtEl>
                                          <p:spTgt spid="3">
                                            <p:txEl>
                                              <p:pRg st="22" end="22"/>
                                            </p:txEl>
                                          </p:spTgt>
                                        </p:tgtEl>
                                      </p:cBhvr>
                                    </p:animEffect>
                                  </p:childTnLst>
                                </p:cTn>
                              </p:par>
                            </p:childTnLst>
                          </p:cTn>
                        </p:par>
                        <p:par>
                          <p:cTn id="92" fill="hold">
                            <p:stCondLst>
                              <p:cond delay="43000"/>
                            </p:stCondLst>
                            <p:childTnLst>
                              <p:par>
                                <p:cTn id="93" presetID="22" presetClass="entr" presetSubtype="1" fill="hold" grpId="0" nodeType="afterEffect">
                                  <p:stCondLst>
                                    <p:cond delay="0"/>
                                  </p:stCondLst>
                                  <p:childTnLst>
                                    <p:set>
                                      <p:cBhvr>
                                        <p:cTn id="94" dur="1" fill="hold">
                                          <p:stCondLst>
                                            <p:cond delay="0"/>
                                          </p:stCondLst>
                                        </p:cTn>
                                        <p:tgtEl>
                                          <p:spTgt spid="3">
                                            <p:txEl>
                                              <p:pRg st="23" end="23"/>
                                            </p:txEl>
                                          </p:spTgt>
                                        </p:tgtEl>
                                        <p:attrNameLst>
                                          <p:attrName>style.visibility</p:attrName>
                                        </p:attrNameLst>
                                      </p:cBhvr>
                                      <p:to>
                                        <p:strVal val="visible"/>
                                      </p:to>
                                    </p:set>
                                    <p:animEffect transition="in" filter="wipe(up)">
                                      <p:cBhvr>
                                        <p:cTn id="95" dur="2000"/>
                                        <p:tgtEl>
                                          <p:spTgt spid="3">
                                            <p:txEl>
                                              <p:pRg st="23" end="23"/>
                                            </p:txEl>
                                          </p:spTgt>
                                        </p:tgtEl>
                                      </p:cBhvr>
                                    </p:animEffect>
                                  </p:childTnLst>
                                </p:cTn>
                              </p:par>
                            </p:childTnLst>
                          </p:cTn>
                        </p:par>
                        <p:par>
                          <p:cTn id="96" fill="hold">
                            <p:stCondLst>
                              <p:cond delay="45000"/>
                            </p:stCondLst>
                            <p:childTnLst>
                              <p:par>
                                <p:cTn id="97" presetID="22" presetClass="entr" presetSubtype="1" fill="hold" grpId="0" nodeType="afterEffect">
                                  <p:stCondLst>
                                    <p:cond delay="0"/>
                                  </p:stCondLst>
                                  <p:childTnLst>
                                    <p:set>
                                      <p:cBhvr>
                                        <p:cTn id="98" dur="1" fill="hold">
                                          <p:stCondLst>
                                            <p:cond delay="0"/>
                                          </p:stCondLst>
                                        </p:cTn>
                                        <p:tgtEl>
                                          <p:spTgt spid="3">
                                            <p:txEl>
                                              <p:pRg st="24" end="24"/>
                                            </p:txEl>
                                          </p:spTgt>
                                        </p:tgtEl>
                                        <p:attrNameLst>
                                          <p:attrName>style.visibility</p:attrName>
                                        </p:attrNameLst>
                                      </p:cBhvr>
                                      <p:to>
                                        <p:strVal val="visible"/>
                                      </p:to>
                                    </p:set>
                                    <p:animEffect transition="in" filter="wipe(up)">
                                      <p:cBhvr>
                                        <p:cTn id="99" dur="2000"/>
                                        <p:tgtEl>
                                          <p:spTgt spid="3">
                                            <p:txEl>
                                              <p:pRg st="24" end="24"/>
                                            </p:txEl>
                                          </p:spTgt>
                                        </p:tgtEl>
                                      </p:cBhvr>
                                    </p:animEffect>
                                  </p:childTnLst>
                                </p:cTn>
                              </p:par>
                            </p:childTnLst>
                          </p:cTn>
                        </p:par>
                        <p:par>
                          <p:cTn id="100" fill="hold">
                            <p:stCondLst>
                              <p:cond delay="47000"/>
                            </p:stCondLst>
                            <p:childTnLst>
                              <p:par>
                                <p:cTn id="101" presetID="22" presetClass="entr" presetSubtype="1" fill="hold" grpId="0" nodeType="afterEffect">
                                  <p:stCondLst>
                                    <p:cond delay="0"/>
                                  </p:stCondLst>
                                  <p:childTnLst>
                                    <p:set>
                                      <p:cBhvr>
                                        <p:cTn id="102" dur="1" fill="hold">
                                          <p:stCondLst>
                                            <p:cond delay="0"/>
                                          </p:stCondLst>
                                        </p:cTn>
                                        <p:tgtEl>
                                          <p:spTgt spid="3">
                                            <p:txEl>
                                              <p:pRg st="25" end="25"/>
                                            </p:txEl>
                                          </p:spTgt>
                                        </p:tgtEl>
                                        <p:attrNameLst>
                                          <p:attrName>style.visibility</p:attrName>
                                        </p:attrNameLst>
                                      </p:cBhvr>
                                      <p:to>
                                        <p:strVal val="visible"/>
                                      </p:to>
                                    </p:set>
                                    <p:animEffect transition="in" filter="wipe(up)">
                                      <p:cBhvr>
                                        <p:cTn id="103" dur="2000"/>
                                        <p:tgtEl>
                                          <p:spTgt spid="3">
                                            <p:txEl>
                                              <p:pRg st="25" end="25"/>
                                            </p:txEl>
                                          </p:spTgt>
                                        </p:tgtEl>
                                      </p:cBhvr>
                                    </p:animEffect>
                                  </p:childTnLst>
                                </p:cTn>
                              </p:par>
                            </p:childTnLst>
                          </p:cTn>
                        </p:par>
                        <p:par>
                          <p:cTn id="104" fill="hold">
                            <p:stCondLst>
                              <p:cond delay="49000"/>
                            </p:stCondLst>
                            <p:childTnLst>
                              <p:par>
                                <p:cTn id="105" presetID="22" presetClass="entr" presetSubtype="1" fill="hold" grpId="0" nodeType="afterEffect">
                                  <p:stCondLst>
                                    <p:cond delay="0"/>
                                  </p:stCondLst>
                                  <p:childTnLst>
                                    <p:set>
                                      <p:cBhvr>
                                        <p:cTn id="106" dur="1" fill="hold">
                                          <p:stCondLst>
                                            <p:cond delay="0"/>
                                          </p:stCondLst>
                                        </p:cTn>
                                        <p:tgtEl>
                                          <p:spTgt spid="3">
                                            <p:txEl>
                                              <p:pRg st="26" end="26"/>
                                            </p:txEl>
                                          </p:spTgt>
                                        </p:tgtEl>
                                        <p:attrNameLst>
                                          <p:attrName>style.visibility</p:attrName>
                                        </p:attrNameLst>
                                      </p:cBhvr>
                                      <p:to>
                                        <p:strVal val="visible"/>
                                      </p:to>
                                    </p:set>
                                    <p:animEffect transition="in" filter="wipe(up)">
                                      <p:cBhvr>
                                        <p:cTn id="107" dur="2000"/>
                                        <p:tgtEl>
                                          <p:spTgt spid="3">
                                            <p:txEl>
                                              <p:pRg st="26" end="26"/>
                                            </p:txEl>
                                          </p:spTgt>
                                        </p:tgtEl>
                                      </p:cBhvr>
                                    </p:animEffect>
                                  </p:childTnLst>
                                </p:cTn>
                              </p:par>
                            </p:childTnLst>
                          </p:cTn>
                        </p:par>
                        <p:par>
                          <p:cTn id="108" fill="hold">
                            <p:stCondLst>
                              <p:cond delay="51000"/>
                            </p:stCondLst>
                            <p:childTnLst>
                              <p:par>
                                <p:cTn id="109" presetID="22" presetClass="entr" presetSubtype="1" fill="hold" grpId="0" nodeType="afterEffect">
                                  <p:stCondLst>
                                    <p:cond delay="0"/>
                                  </p:stCondLst>
                                  <p:childTnLst>
                                    <p:set>
                                      <p:cBhvr>
                                        <p:cTn id="110" dur="1" fill="hold">
                                          <p:stCondLst>
                                            <p:cond delay="0"/>
                                          </p:stCondLst>
                                        </p:cTn>
                                        <p:tgtEl>
                                          <p:spTgt spid="3">
                                            <p:txEl>
                                              <p:pRg st="27" end="27"/>
                                            </p:txEl>
                                          </p:spTgt>
                                        </p:tgtEl>
                                        <p:attrNameLst>
                                          <p:attrName>style.visibility</p:attrName>
                                        </p:attrNameLst>
                                      </p:cBhvr>
                                      <p:to>
                                        <p:strVal val="visible"/>
                                      </p:to>
                                    </p:set>
                                    <p:animEffect transition="in" filter="wipe(up)">
                                      <p:cBhvr>
                                        <p:cTn id="111" dur="2000"/>
                                        <p:tgtEl>
                                          <p:spTgt spid="3">
                                            <p:txEl>
                                              <p:pRg st="27"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572560" cy="1222361"/>
          </a:xfrm>
        </p:spPr>
        <p:txBody>
          <a:bodyPr/>
          <a:lstStyle/>
          <a:p>
            <a:r>
              <a:rPr lang="uk-UA" sz="4800" b="1" dirty="0" smtClean="0">
                <a:solidFill>
                  <a:srgbClr val="FFFF00"/>
                </a:solidFill>
                <a:effectLst>
                  <a:glow rad="228600">
                    <a:schemeClr val="accent1">
                      <a:satMod val="175000"/>
                      <a:alpha val="40000"/>
                    </a:schemeClr>
                  </a:glow>
                  <a:outerShdw blurRad="38100" dist="38100" dir="2700000" algn="tl">
                    <a:srgbClr val="000000"/>
                  </a:outerShdw>
                </a:effectLst>
              </a:rPr>
              <a:t>     16 найцікавіших факта, </a:t>
            </a:r>
            <a:br>
              <a:rPr lang="uk-UA" sz="4800" b="1" dirty="0" smtClean="0">
                <a:solidFill>
                  <a:srgbClr val="FFFF00"/>
                </a:solidFill>
                <a:effectLst>
                  <a:glow rad="228600">
                    <a:schemeClr val="accent1">
                      <a:satMod val="175000"/>
                      <a:alpha val="40000"/>
                    </a:schemeClr>
                  </a:glow>
                  <a:outerShdw blurRad="38100" dist="38100" dir="2700000" algn="tl">
                    <a:srgbClr val="000000"/>
                  </a:outerShdw>
                </a:effectLst>
              </a:rPr>
            </a:br>
            <a:r>
              <a:rPr lang="uk-UA" sz="4800" b="1" dirty="0" smtClean="0">
                <a:solidFill>
                  <a:srgbClr val="FFFF00"/>
                </a:solidFill>
                <a:effectLst>
                  <a:glow rad="228600">
                    <a:schemeClr val="accent1">
                      <a:satMod val="175000"/>
                      <a:alpha val="40000"/>
                    </a:schemeClr>
                  </a:glow>
                  <a:outerShdw blurRad="38100" dist="38100" dir="2700000" algn="tl">
                    <a:srgbClr val="000000"/>
                  </a:outerShdw>
                </a:effectLst>
              </a:rPr>
              <a:t>що є у Китаї</a:t>
            </a:r>
            <a:endParaRPr lang="uk-UA" sz="4800" b="1" dirty="0">
              <a:solidFill>
                <a:srgbClr val="FFFF00"/>
              </a:solidFill>
              <a:effectLst>
                <a:glow rad="228600">
                  <a:schemeClr val="accent1">
                    <a:satMod val="175000"/>
                    <a:alpha val="40000"/>
                  </a:schemeClr>
                </a:glow>
                <a:outerShdw blurRad="38100" dist="38100" dir="2700000" algn="tl">
                  <a:srgbClr val="000000"/>
                </a:outerShdw>
              </a:effectLst>
            </a:endParaRPr>
          </a:p>
        </p:txBody>
      </p:sp>
      <p:sp>
        <p:nvSpPr>
          <p:cNvPr id="3" name="Содержимое 2"/>
          <p:cNvSpPr>
            <a:spLocks noGrp="1"/>
          </p:cNvSpPr>
          <p:nvPr>
            <p:ph idx="1"/>
          </p:nvPr>
        </p:nvSpPr>
        <p:spPr>
          <a:xfrm>
            <a:off x="285720" y="1714488"/>
            <a:ext cx="8643998" cy="4929222"/>
          </a:xfrm>
        </p:spPr>
        <p:txBody>
          <a:bodyPr/>
          <a:lstStyle/>
          <a:p>
            <a:pPr algn="just"/>
            <a:r>
              <a:rPr lang="ru-RU" sz="2000" dirty="0" smtClean="0"/>
              <a:t>Продається курка-гриль повністю “промаринована” цукром. </a:t>
            </a:r>
          </a:p>
          <a:p>
            <a:pPr algn="just"/>
            <a:r>
              <a:rPr lang="ru-RU" sz="2000" dirty="0" smtClean="0"/>
              <a:t>На вулиці ніколи не зустрінеш п’яного китайця. Якщо і напивається, то друзі довезуть до дому.</a:t>
            </a:r>
          </a:p>
          <a:p>
            <a:pPr algn="just"/>
            <a:r>
              <a:rPr lang="ru-RU" sz="2000" dirty="0" smtClean="0"/>
              <a:t>Цокаються вони не всі разом, а кожен з кожним, і кожен кожному щось бажає.</a:t>
            </a:r>
          </a:p>
          <a:p>
            <a:pPr algn="just">
              <a:buNone/>
            </a:pPr>
            <a:endParaRPr lang="uk-UA" sz="1800" dirty="0" smtClean="0"/>
          </a:p>
          <a:p>
            <a:pPr algn="just"/>
            <a:endParaRPr lang="uk-UA" sz="1800" dirty="0" smtClean="0"/>
          </a:p>
          <a:p>
            <a:pPr algn="just"/>
            <a:endParaRPr lang="ru-RU" sz="1800" dirty="0"/>
          </a:p>
        </p:txBody>
      </p:sp>
      <p:pic>
        <p:nvPicPr>
          <p:cNvPr id="4" name="Рисунок 3" descr="Китайська кухня"/>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28596" y="3571876"/>
            <a:ext cx="4120843" cy="2815915"/>
          </a:xfrm>
          <a:prstGeom prst="rect">
            <a:avLst/>
          </a:prstGeom>
          <a:noFill/>
          <a:ln>
            <a:noFill/>
          </a:ln>
        </p:spPr>
      </p:pic>
      <p:pic>
        <p:nvPicPr>
          <p:cNvPr id="5" name="Рисунок 4" descr="Китай"/>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786314" y="3571876"/>
            <a:ext cx="4143404" cy="2786082"/>
          </a:xfrm>
          <a:prstGeom prst="rect">
            <a:avLst/>
          </a:prstGeom>
          <a:noFill/>
          <a:ln>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30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1000"/>
                                        <p:tgtEl>
                                          <p:spTgt spid="3">
                                            <p:txEl>
                                              <p:pRg st="0" end="0"/>
                                            </p:txEl>
                                          </p:spTgt>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1000"/>
                                        <p:tgtEl>
                                          <p:spTgt spid="3">
                                            <p:txEl>
                                              <p:pRg st="1" end="1"/>
                                            </p:txEl>
                                          </p:spTgt>
                                        </p:tgtEl>
                                      </p:cBhvr>
                                    </p:animEffect>
                                  </p:childTnLst>
                                </p:cTn>
                              </p:par>
                            </p:childTnLst>
                          </p:cTn>
                        </p:par>
                        <p:par>
                          <p:cTn id="16" fill="hold">
                            <p:stCondLst>
                              <p:cond delay="5000"/>
                            </p:stCondLst>
                            <p:childTnLst>
                              <p:par>
                                <p:cTn id="17" presetID="22" presetClass="entr" presetSubtype="4"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down)">
                                      <p:cBhvr>
                                        <p:cTn id="19" dur="1000"/>
                                        <p:tgtEl>
                                          <p:spTgt spid="3">
                                            <p:txEl>
                                              <p:pRg st="2" end="2"/>
                                            </p:txEl>
                                          </p:spTgt>
                                        </p:tgtEl>
                                      </p:cBhvr>
                                    </p:animEffect>
                                  </p:childTnLst>
                                </p:cTn>
                              </p:par>
                            </p:childTnLst>
                          </p:cTn>
                        </p:par>
                        <p:par>
                          <p:cTn id="20" fill="hold">
                            <p:stCondLst>
                              <p:cond delay="6000"/>
                            </p:stCondLst>
                            <p:childTnLst>
                              <p:par>
                                <p:cTn id="21" presetID="2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2000"/>
                                        <p:tgtEl>
                                          <p:spTgt spid="4"/>
                                        </p:tgtEl>
                                      </p:cBhvr>
                                    </p:animEffect>
                                  </p:childTnLst>
                                </p:cTn>
                              </p:par>
                            </p:childTnLst>
                          </p:cTn>
                        </p:par>
                        <p:par>
                          <p:cTn id="24" fill="hold">
                            <p:stCondLst>
                              <p:cond delay="8000"/>
                            </p:stCondLst>
                            <p:childTnLst>
                              <p:par>
                                <p:cTn id="25" presetID="22"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up)">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929718" cy="6072230"/>
          </a:xfrm>
        </p:spPr>
        <p:txBody>
          <a:bodyPr/>
          <a:lstStyle/>
          <a:p>
            <a:pPr algn="just"/>
            <a:r>
              <a:rPr lang="ru-RU" sz="2000" dirty="0" smtClean="0">
                <a:solidFill>
                  <a:srgbClr val="FFFF00"/>
                </a:solidFill>
              </a:rPr>
              <a:t>На вулицях дуже чисто, бо весь час прибирають, хоча смітять вони гірше нашого.</a:t>
            </a:r>
          </a:p>
          <a:p>
            <a:pPr algn="just"/>
            <a:r>
              <a:rPr lang="ru-RU" sz="2000" dirty="0" smtClean="0">
                <a:solidFill>
                  <a:srgbClr val="FFFF00"/>
                </a:solidFill>
              </a:rPr>
              <a:t>Відпочивають один тиждень у жовтні, на честь заснування КНР, і один тиждень в лютому, в честь китайського нового року.</a:t>
            </a:r>
          </a:p>
          <a:p>
            <a:pPr algn="just"/>
            <a:r>
              <a:rPr lang="ru-RU" sz="2000" dirty="0" smtClean="0">
                <a:solidFill>
                  <a:srgbClr val="FFFF00"/>
                </a:solidFill>
              </a:rPr>
              <a:t>Китайський День закоханих в серпні, 8 числа. Хлопці так само дарують дівчатам квіти, паперові серця, йдуть у кіно, гуляють по набережних</a:t>
            </a:r>
            <a:r>
              <a:rPr lang="uk-UA" sz="2000" dirty="0" smtClean="0">
                <a:solidFill>
                  <a:srgbClr val="FFFF00"/>
                </a:solidFill>
              </a:rPr>
              <a:t>.</a:t>
            </a:r>
            <a:r>
              <a:rPr lang="ru-RU" sz="2000" dirty="0" smtClean="0">
                <a:solidFill>
                  <a:srgbClr val="FFFF00"/>
                </a:solidFill>
              </a:rPr>
              <a:t> </a:t>
            </a:r>
          </a:p>
          <a:p>
            <a:r>
              <a:rPr lang="ru-RU" sz="2000" dirty="0" smtClean="0">
                <a:solidFill>
                  <a:srgbClr val="FFFF00"/>
                </a:solidFill>
              </a:rPr>
              <a:t>У кожного китайця є засіб пересування, якщо не вистачає грошей на машину – це або велосипед, або мопед. Китай іноді жартома називають «Країна Велосипеда».</a:t>
            </a:r>
          </a:p>
          <a:p>
            <a:r>
              <a:rPr lang="ru-RU" sz="1800" dirty="0" smtClean="0">
                <a:solidFill>
                  <a:srgbClr val="FFFF00"/>
                </a:solidFill>
              </a:rPr>
              <a:t>Національна їжа у них – це пельмені, пози (бурятські пози, до речі, смачніше) і пампушки (булки з рисового борошна). </a:t>
            </a:r>
            <a:r>
              <a:rPr lang="en-US" sz="1800" dirty="0" smtClean="0">
                <a:solidFill>
                  <a:srgbClr val="FFFF00"/>
                </a:solidFill>
              </a:rPr>
              <a:t>Аналогом хліба виступає чашка рису.</a:t>
            </a:r>
            <a:endParaRPr lang="ru-RU" sz="1800" dirty="0" smtClean="0">
              <a:solidFill>
                <a:srgbClr val="FFFF00"/>
              </a:solidFill>
            </a:endParaRPr>
          </a:p>
          <a:p>
            <a:endParaRPr lang="ru-RU" sz="1800" dirty="0" smtClean="0"/>
          </a:p>
          <a:p>
            <a:endParaRPr lang="ru-RU" sz="1800" dirty="0"/>
          </a:p>
        </p:txBody>
      </p:sp>
      <p:pic>
        <p:nvPicPr>
          <p:cNvPr id="4" name="Рисунок 3" descr="Китай, свято"/>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500694" y="4429132"/>
            <a:ext cx="3214710" cy="2071702"/>
          </a:xfrm>
          <a:prstGeom prst="rect">
            <a:avLst/>
          </a:prstGeom>
          <a:noFill/>
          <a:ln>
            <a:noFill/>
          </a:ln>
        </p:spPr>
      </p:pic>
      <p:pic>
        <p:nvPicPr>
          <p:cNvPr id="5" name="Рисунок 4" descr="http://images.vfl.ru/ii/1319460523/9c2e279f/159606.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928662" y="4286256"/>
            <a:ext cx="3571900" cy="2324738"/>
          </a:xfrm>
          <a:prstGeom prst="rect">
            <a:avLst/>
          </a:prstGeom>
          <a:noFill/>
          <a:ln>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2000"/>
                                        <p:tgtEl>
                                          <p:spTgt spid="3">
                                            <p:txEl>
                                              <p:pRg st="1" end="1"/>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2000"/>
                                        <p:tgtEl>
                                          <p:spTgt spid="3">
                                            <p:txEl>
                                              <p:pRg st="2" end="2"/>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2000"/>
                                        <p:tgtEl>
                                          <p:spTgt spid="3">
                                            <p:txEl>
                                              <p:pRg st="3" end="3"/>
                                            </p:txEl>
                                          </p:spTgt>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2000"/>
                                        <p:tgtEl>
                                          <p:spTgt spid="3">
                                            <p:txEl>
                                              <p:pRg st="4" end="4"/>
                                            </p:txEl>
                                          </p:spTgt>
                                        </p:tgtEl>
                                      </p:cBhvr>
                                    </p:animEffect>
                                  </p:childTnLst>
                                </p:cTn>
                              </p:par>
                            </p:childTnLst>
                          </p:cTn>
                        </p:par>
                        <p:par>
                          <p:cTn id="24" fill="hold">
                            <p:stCondLst>
                              <p:cond delay="10000"/>
                            </p:stCondLst>
                            <p:childTnLst>
                              <p:par>
                                <p:cTn id="25" presetID="2" presetClass="entr" presetSubtype="4"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2000" fill="hold"/>
                                        <p:tgtEl>
                                          <p:spTgt spid="5"/>
                                        </p:tgtEl>
                                        <p:attrNameLst>
                                          <p:attrName>ppt_x</p:attrName>
                                        </p:attrNameLst>
                                      </p:cBhvr>
                                      <p:tavLst>
                                        <p:tav tm="0">
                                          <p:val>
                                            <p:strVal val="#ppt_x"/>
                                          </p:val>
                                        </p:tav>
                                        <p:tav tm="100000">
                                          <p:val>
                                            <p:strVal val="#ppt_x"/>
                                          </p:val>
                                        </p:tav>
                                      </p:tavLst>
                                    </p:anim>
                                    <p:anim calcmode="lin" valueType="num">
                                      <p:cBhvr additive="base">
                                        <p:cTn id="28" dur="2000" fill="hold"/>
                                        <p:tgtEl>
                                          <p:spTgt spid="5"/>
                                        </p:tgtEl>
                                        <p:attrNameLst>
                                          <p:attrName>ppt_y</p:attrName>
                                        </p:attrNameLst>
                                      </p:cBhvr>
                                      <p:tavLst>
                                        <p:tav tm="0">
                                          <p:val>
                                            <p:strVal val="1+#ppt_h/2"/>
                                          </p:val>
                                        </p:tav>
                                        <p:tav tm="100000">
                                          <p:val>
                                            <p:strVal val="#ppt_y"/>
                                          </p:val>
                                        </p:tav>
                                      </p:tavLst>
                                    </p:anim>
                                  </p:childTnLst>
                                </p:cTn>
                              </p:par>
                            </p:childTnLst>
                          </p:cTn>
                        </p:par>
                        <p:par>
                          <p:cTn id="29" fill="hold">
                            <p:stCondLst>
                              <p:cond delay="12000"/>
                            </p:stCondLst>
                            <p:childTnLst>
                              <p:par>
                                <p:cTn id="30" presetID="22" presetClass="entr" presetSubtype="4"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14290"/>
            <a:ext cx="8715436" cy="5043510"/>
          </a:xfrm>
        </p:spPr>
        <p:txBody>
          <a:bodyPr/>
          <a:lstStyle/>
          <a:p>
            <a:r>
              <a:rPr lang="ru-RU" sz="1800" dirty="0" smtClean="0">
                <a:solidFill>
                  <a:srgbClr val="FFFF00"/>
                </a:solidFill>
              </a:rPr>
              <a:t>У кожного китайця є засіб пересування, якщо не вистачає грошей на машину – це або велосипед, або мопед. Китай іноді жартома називають «Країна Велосипеда».</a:t>
            </a:r>
          </a:p>
          <a:p>
            <a:pPr algn="just"/>
            <a:r>
              <a:rPr lang="ru-RU" sz="1800" dirty="0" smtClean="0">
                <a:solidFill>
                  <a:srgbClr val="FFFF00"/>
                </a:solidFill>
              </a:rPr>
              <a:t>З 100 чоловіків, 90-95 курять</a:t>
            </a:r>
            <a:r>
              <a:rPr lang="uk-UA" sz="1800" dirty="0" smtClean="0">
                <a:solidFill>
                  <a:srgbClr val="FFFF00"/>
                </a:solidFill>
              </a:rPr>
              <a:t> але ж</a:t>
            </a:r>
            <a:r>
              <a:rPr lang="ru-RU" sz="1800" dirty="0" smtClean="0">
                <a:solidFill>
                  <a:srgbClr val="FFFF00"/>
                </a:solidFill>
              </a:rPr>
              <a:t>інки взагалі не курять</a:t>
            </a:r>
            <a:r>
              <a:rPr lang="uk-UA" sz="1800" dirty="0" smtClean="0">
                <a:solidFill>
                  <a:srgbClr val="FFFF00"/>
                </a:solidFill>
              </a:rPr>
              <a:t>.</a:t>
            </a:r>
          </a:p>
          <a:p>
            <a:pPr algn="just"/>
            <a:r>
              <a:rPr lang="ru-RU" sz="1800" dirty="0" smtClean="0">
                <a:solidFill>
                  <a:srgbClr val="FFFF00"/>
                </a:solidFill>
              </a:rPr>
              <a:t>В окулярах ходить відсотків 70 від усього населення.</a:t>
            </a:r>
          </a:p>
          <a:p>
            <a:pPr algn="just"/>
            <a:r>
              <a:rPr lang="ru-RU" sz="1800" dirty="0" smtClean="0">
                <a:solidFill>
                  <a:srgbClr val="FFFF00"/>
                </a:solidFill>
              </a:rPr>
              <a:t>Вони дуже люблять білу шкіру, намагаються взагалі під сонячні промені не потрапляти і ніколи не засмагають.</a:t>
            </a:r>
          </a:p>
          <a:p>
            <a:r>
              <a:rPr lang="ru-RU" sz="1800" dirty="0" smtClean="0">
                <a:solidFill>
                  <a:srgbClr val="FFFF00"/>
                </a:solidFill>
              </a:rPr>
              <a:t>У студентів і у людей, які їздять на роботу в автобусі, сніданок зазвичай проходить в автобусі, їдять вони найчастіше як</a:t>
            </a:r>
            <a:r>
              <a:rPr lang="uk-UA" sz="1800" dirty="0" smtClean="0">
                <a:solidFill>
                  <a:srgbClr val="FFFF00"/>
                </a:solidFill>
              </a:rPr>
              <a:t>ий</a:t>
            </a:r>
            <a:r>
              <a:rPr lang="ru-RU" sz="1800" dirty="0" smtClean="0">
                <a:solidFill>
                  <a:srgbClr val="FFFF00"/>
                </a:solidFill>
              </a:rPr>
              <a:t>сь коржик.</a:t>
            </a:r>
          </a:p>
          <a:p>
            <a:r>
              <a:rPr lang="ru-RU" sz="1800" dirty="0" smtClean="0">
                <a:solidFill>
                  <a:srgbClr val="FFFF00"/>
                </a:solidFill>
              </a:rPr>
              <a:t>У китайській мові рівно 100 прізвищ.</a:t>
            </a:r>
          </a:p>
          <a:p>
            <a:r>
              <a:rPr lang="ru-RU" sz="1800" dirty="0" smtClean="0">
                <a:solidFill>
                  <a:srgbClr val="FFFF00"/>
                </a:solidFill>
              </a:rPr>
              <a:t>Смертна кара тут дозволена і поширюється на всіх. Не так давно стратили міністра охорони здоров’я.</a:t>
            </a:r>
          </a:p>
          <a:p>
            <a:r>
              <a:rPr lang="ru-RU" sz="1800" dirty="0" smtClean="0">
                <a:solidFill>
                  <a:srgbClr val="FFFF00"/>
                </a:solidFill>
              </a:rPr>
              <a:t>Бездомних собак немає, та й взагалі собак вони почали заводити зовсім недавно.</a:t>
            </a:r>
            <a:endParaRPr lang="uk-UA" sz="1800" dirty="0" smtClean="0">
              <a:solidFill>
                <a:srgbClr val="FFFF00"/>
              </a:solidFill>
            </a:endParaRPr>
          </a:p>
          <a:p>
            <a:pPr>
              <a:buNone/>
            </a:pPr>
            <a:endParaRPr lang="ru-RU" sz="1800" dirty="0"/>
          </a:p>
        </p:txBody>
      </p:sp>
      <p:pic>
        <p:nvPicPr>
          <p:cNvPr id="4" name="Рисунок 3" descr="Китай"/>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143372" y="4286256"/>
            <a:ext cx="4143404" cy="2286016"/>
          </a:xfrm>
          <a:prstGeom prst="rect">
            <a:avLst/>
          </a:prstGeom>
          <a:noFill/>
          <a:ln>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2000"/>
                                        <p:tgtEl>
                                          <p:spTgt spid="3">
                                            <p:txEl>
                                              <p:pRg st="1" end="1"/>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2000"/>
                                        <p:tgtEl>
                                          <p:spTgt spid="3">
                                            <p:txEl>
                                              <p:pRg st="2" end="2"/>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up)">
                                      <p:cBhvr>
                                        <p:cTn id="19" dur="2000"/>
                                        <p:tgtEl>
                                          <p:spTgt spid="3">
                                            <p:txEl>
                                              <p:pRg st="3" end="3"/>
                                            </p:txEl>
                                          </p:spTgt>
                                        </p:tgtEl>
                                      </p:cBhvr>
                                    </p:animEffect>
                                  </p:childTnLst>
                                </p:cTn>
                              </p:par>
                            </p:childTnLst>
                          </p:cTn>
                        </p:par>
                        <p:par>
                          <p:cTn id="20" fill="hold">
                            <p:stCondLst>
                              <p:cond delay="8000"/>
                            </p:stCondLst>
                            <p:childTnLst>
                              <p:par>
                                <p:cTn id="21" presetID="22" presetClass="entr" presetSubtype="1"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up)">
                                      <p:cBhvr>
                                        <p:cTn id="23" dur="2000"/>
                                        <p:tgtEl>
                                          <p:spTgt spid="3">
                                            <p:txEl>
                                              <p:pRg st="4" end="4"/>
                                            </p:txEl>
                                          </p:spTgt>
                                        </p:tgtEl>
                                      </p:cBhvr>
                                    </p:animEffect>
                                  </p:childTnLst>
                                </p:cTn>
                              </p:par>
                            </p:childTnLst>
                          </p:cTn>
                        </p:par>
                        <p:par>
                          <p:cTn id="24" fill="hold">
                            <p:stCondLst>
                              <p:cond delay="10000"/>
                            </p:stCondLst>
                            <p:childTnLst>
                              <p:par>
                                <p:cTn id="25" presetID="22" presetClass="entr" presetSubtype="1"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2000"/>
                                        <p:tgtEl>
                                          <p:spTgt spid="3">
                                            <p:txEl>
                                              <p:pRg st="5" end="5"/>
                                            </p:txEl>
                                          </p:spTgt>
                                        </p:tgtEl>
                                      </p:cBhvr>
                                    </p:animEffect>
                                  </p:childTnLst>
                                </p:cTn>
                              </p:par>
                            </p:childTnLst>
                          </p:cTn>
                        </p:par>
                        <p:par>
                          <p:cTn id="28" fill="hold">
                            <p:stCondLst>
                              <p:cond delay="12000"/>
                            </p:stCondLst>
                            <p:childTnLst>
                              <p:par>
                                <p:cTn id="29" presetID="22"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up)">
                                      <p:cBhvr>
                                        <p:cTn id="31" dur="2000"/>
                                        <p:tgtEl>
                                          <p:spTgt spid="3">
                                            <p:txEl>
                                              <p:pRg st="6" end="6"/>
                                            </p:txEl>
                                          </p:spTgt>
                                        </p:tgtEl>
                                      </p:cBhvr>
                                    </p:animEffect>
                                  </p:childTnLst>
                                </p:cTn>
                              </p:par>
                            </p:childTnLst>
                          </p:cTn>
                        </p:par>
                        <p:par>
                          <p:cTn id="32" fill="hold">
                            <p:stCondLst>
                              <p:cond delay="14000"/>
                            </p:stCondLst>
                            <p:childTnLst>
                              <p:par>
                                <p:cTn id="33" presetID="22" presetClass="entr" presetSubtype="1"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up)">
                                      <p:cBhvr>
                                        <p:cTn id="35" dur="2000"/>
                                        <p:tgtEl>
                                          <p:spTgt spid="3">
                                            <p:txEl>
                                              <p:pRg st="7" end="7"/>
                                            </p:txEl>
                                          </p:spTgt>
                                        </p:tgtEl>
                                      </p:cBhvr>
                                    </p:animEffect>
                                  </p:childTnLst>
                                </p:cTn>
                              </p:par>
                            </p:childTnLst>
                          </p:cTn>
                        </p:par>
                        <p:par>
                          <p:cTn id="36" fill="hold">
                            <p:stCondLst>
                              <p:cond delay="16000"/>
                            </p:stCondLst>
                            <p:childTnLst>
                              <p:par>
                                <p:cTn id="37" presetID="22" presetClass="entr" presetSubtype="4"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000" b="1" dirty="0" smtClean="0">
                <a:solidFill>
                  <a:srgbClr val="FFFF00"/>
                </a:solidFill>
                <a:effectLst>
                  <a:glow rad="228600">
                    <a:schemeClr val="accent1">
                      <a:satMod val="175000"/>
                      <a:alpha val="40000"/>
                    </a:schemeClr>
                  </a:glow>
                  <a:outerShdw blurRad="38100" dist="38100" dir="2700000" algn="tl">
                    <a:srgbClr val="000000"/>
                  </a:outerShdw>
                </a:effectLst>
              </a:rPr>
              <a:t>Ма</a:t>
            </a:r>
            <a:r>
              <a:rPr lang="ru-RU" sz="6000" b="1" dirty="0" smtClean="0">
                <a:effectLst>
                  <a:glow rad="228600">
                    <a:schemeClr val="accent1">
                      <a:satMod val="175000"/>
                      <a:alpha val="40000"/>
                    </a:schemeClr>
                  </a:glow>
                  <a:outerShdw blurRad="38100" dist="38100" dir="2700000" algn="tl">
                    <a:srgbClr val="000000"/>
                  </a:outerShdw>
                </a:effectLst>
              </a:rPr>
              <a:t> </a:t>
            </a:r>
            <a:r>
              <a:rPr lang="ru-RU" sz="6000" b="1" dirty="0" smtClean="0">
                <a:solidFill>
                  <a:srgbClr val="FFFF00"/>
                </a:solidFill>
                <a:effectLst>
                  <a:glow rad="228600">
                    <a:schemeClr val="accent1">
                      <a:satMod val="175000"/>
                      <a:alpha val="40000"/>
                    </a:schemeClr>
                  </a:glow>
                  <a:outerShdw blurRad="38100" dist="38100" dir="2700000" algn="tl">
                    <a:srgbClr val="000000"/>
                  </a:outerShdw>
                </a:effectLst>
              </a:rPr>
              <a:t>Инцзю́</a:t>
            </a:r>
            <a:r>
              <a:rPr lang="ru-RU" sz="6000" b="1" dirty="0" smtClean="0">
                <a:effectLst>
                  <a:glow rad="228600">
                    <a:schemeClr val="accent1">
                      <a:satMod val="175000"/>
                      <a:alpha val="40000"/>
                    </a:schemeClr>
                  </a:glow>
                  <a:outerShdw blurRad="38100" dist="38100" dir="2700000" algn="tl">
                    <a:srgbClr val="000000"/>
                  </a:outerShdw>
                </a:effectLst>
              </a:rPr>
              <a:t> </a:t>
            </a:r>
            <a:endParaRPr lang="ru-RU" sz="6000" b="1" dirty="0">
              <a:effectLst>
                <a:glow rad="228600">
                  <a:schemeClr val="accent1">
                    <a:satMod val="175000"/>
                    <a:alpha val="40000"/>
                  </a:schemeClr>
                </a:glow>
                <a:outerShdw blurRad="38100" dist="38100" dir="2700000" algn="tl">
                  <a:srgbClr val="000000"/>
                </a:outerShdw>
              </a:effectLst>
            </a:endParaRPr>
          </a:p>
        </p:txBody>
      </p:sp>
      <p:sp>
        <p:nvSpPr>
          <p:cNvPr id="5" name="Содержимое 4"/>
          <p:cNvSpPr>
            <a:spLocks noGrp="1"/>
          </p:cNvSpPr>
          <p:nvPr>
            <p:ph idx="1"/>
          </p:nvPr>
        </p:nvSpPr>
        <p:spPr>
          <a:xfrm>
            <a:off x="214282" y="1571612"/>
            <a:ext cx="8715436" cy="4525963"/>
          </a:xfrm>
        </p:spPr>
        <p:txBody>
          <a:bodyPr/>
          <a:lstStyle/>
          <a:p>
            <a:pPr algn="ctr">
              <a:buNone/>
            </a:pPr>
            <a:r>
              <a:rPr lang="ru-RU" sz="2400" dirty="0" smtClean="0"/>
              <a:t>Президент Китайської Республіки (Тайвань) з 20 квітня 2008 года по </a:t>
            </a:r>
            <a:r>
              <a:rPr lang="ru-RU" sz="2400" dirty="0" err="1" smtClean="0"/>
              <a:t>сьгодні</a:t>
            </a:r>
            <a:r>
              <a:rPr lang="ru-RU" sz="2400" dirty="0" smtClean="0"/>
              <a:t>.</a:t>
            </a:r>
            <a:endParaRPr lang="ru-RU" sz="2400" b="1" dirty="0">
              <a:solidFill>
                <a:srgbClr val="FFFF00"/>
              </a:solidFill>
            </a:endParaRPr>
          </a:p>
        </p:txBody>
      </p:sp>
      <p:pic>
        <p:nvPicPr>
          <p:cNvPr id="6" name="Рисунок 5" descr="Ma_Ying-jeou_Berkeley_2006_(cropped).jpg"/>
          <p:cNvPicPr>
            <a:picLocks noChangeAspect="1"/>
          </p:cNvPicPr>
          <p:nvPr/>
        </p:nvPicPr>
        <p:blipFill>
          <a:blip r:embed="rId2" cstate="print"/>
          <a:stretch>
            <a:fillRect/>
          </a:stretch>
        </p:blipFill>
        <p:spPr>
          <a:xfrm>
            <a:off x="571472" y="2428869"/>
            <a:ext cx="3354406" cy="3929090"/>
          </a:xfrm>
          <a:prstGeom prst="rect">
            <a:avLst/>
          </a:prstGeom>
        </p:spPr>
      </p:pic>
      <p:pic>
        <p:nvPicPr>
          <p:cNvPr id="8" name="Рисунок 7" descr="images (5).jpg"/>
          <p:cNvPicPr>
            <a:picLocks noChangeAspect="1"/>
          </p:cNvPicPr>
          <p:nvPr/>
        </p:nvPicPr>
        <p:blipFill>
          <a:blip r:embed="rId3" cstate="print"/>
          <a:stretch>
            <a:fillRect/>
          </a:stretch>
        </p:blipFill>
        <p:spPr>
          <a:xfrm>
            <a:off x="5000628" y="2500306"/>
            <a:ext cx="2778042" cy="1924051"/>
          </a:xfrm>
          <a:prstGeom prst="rect">
            <a:avLst/>
          </a:prstGeom>
        </p:spPr>
      </p:pic>
      <p:pic>
        <p:nvPicPr>
          <p:cNvPr id="9" name="Рисунок 8" descr="images (3).jpg"/>
          <p:cNvPicPr>
            <a:picLocks noChangeAspect="1"/>
          </p:cNvPicPr>
          <p:nvPr/>
        </p:nvPicPr>
        <p:blipFill>
          <a:blip r:embed="rId4" cstate="print"/>
          <a:stretch>
            <a:fillRect/>
          </a:stretch>
        </p:blipFill>
        <p:spPr>
          <a:xfrm>
            <a:off x="4929190" y="4572008"/>
            <a:ext cx="2928958" cy="1949088"/>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1000"/>
                                        <p:tgtEl>
                                          <p:spTgt spid="5">
                                            <p:txEl>
                                              <p:pRg st="0" end="0"/>
                                            </p:txEl>
                                          </p:spTgt>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1000"/>
                                        <p:tgtEl>
                                          <p:spTgt spid="6"/>
                                        </p:tgtEl>
                                      </p:cBhvr>
                                    </p:animEffect>
                                  </p:childTnLst>
                                </p:cTn>
                              </p:par>
                            </p:childTnLst>
                          </p:cTn>
                        </p:par>
                        <p:par>
                          <p:cTn id="16" fill="hold">
                            <p:stCondLst>
                              <p:cond delay="3000"/>
                            </p:stCondLst>
                            <p:childTnLst>
                              <p:par>
                                <p:cTn id="17" presetID="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childTnLst>
                          </p:cTn>
                        </p:par>
                        <p:par>
                          <p:cTn id="21" fill="hold">
                            <p:stCondLst>
                              <p:cond delay="5000"/>
                            </p:stCondLst>
                            <p:childTnLst>
                              <p:par>
                                <p:cTn id="22" presetID="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ppt_x"/>
                                          </p:val>
                                        </p:tav>
                                        <p:tav tm="100000">
                                          <p:val>
                                            <p:strVal val="#ppt_x"/>
                                          </p:val>
                                        </p:tav>
                                      </p:tavLst>
                                    </p:anim>
                                    <p:anim calcmode="lin" valueType="num">
                                      <p:cBhvr additive="base">
                                        <p:cTn id="25"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39825"/>
          </a:xfrm>
        </p:spPr>
        <p:txBody>
          <a:bodyPr/>
          <a:lstStyle/>
          <a:p>
            <a:r>
              <a:rPr lang="uk-UA" sz="4800" dirty="0" smtClean="0">
                <a:solidFill>
                  <a:srgbClr val="FFFF00"/>
                </a:solidFill>
                <a:effectLst>
                  <a:glow rad="228600">
                    <a:schemeClr val="accent1">
                      <a:satMod val="175000"/>
                      <a:alpha val="40000"/>
                    </a:schemeClr>
                  </a:glow>
                  <a:outerShdw blurRad="38100" dist="38100" dir="2700000" algn="tl">
                    <a:srgbClr val="000000"/>
                  </a:outerShdw>
                </a:effectLst>
              </a:rPr>
              <a:t>Залізничний вокзал Пекіна</a:t>
            </a:r>
            <a:endParaRPr lang="ru-RU" sz="4800" dirty="0">
              <a:solidFill>
                <a:srgbClr val="FFFF00"/>
              </a:solidFill>
              <a:effectLst>
                <a:glow rad="228600">
                  <a:schemeClr val="accent1">
                    <a:satMod val="175000"/>
                    <a:alpha val="40000"/>
                  </a:schemeClr>
                </a:glow>
                <a:outerShdw blurRad="38100" dist="38100" dir="2700000" algn="tl">
                  <a:srgbClr val="000000"/>
                </a:outerShdw>
              </a:effectLst>
            </a:endParaRPr>
          </a:p>
        </p:txBody>
      </p:sp>
      <p:sp>
        <p:nvSpPr>
          <p:cNvPr id="3" name="Содержимое 2"/>
          <p:cNvSpPr>
            <a:spLocks noGrp="1"/>
          </p:cNvSpPr>
          <p:nvPr>
            <p:ph idx="1"/>
          </p:nvPr>
        </p:nvSpPr>
        <p:spPr>
          <a:xfrm>
            <a:off x="457200" y="1214422"/>
            <a:ext cx="8229600" cy="4911741"/>
          </a:xfrm>
        </p:spPr>
        <p:txBody>
          <a:bodyPr/>
          <a:lstStyle/>
          <a:p>
            <a:pPr marL="0" indent="269875" algn="just">
              <a:buNone/>
            </a:pPr>
            <a:r>
              <a:rPr lang="uk-UA" sz="1900" dirty="0" smtClean="0"/>
              <a:t>Залізничний вокзал Пекіна  - найважливіший залізничний транспортний вузол. Він займає площу 25 га. . Спочатку вокзал був побудований в 1901р. Під час правління династії Цін. Відразу після створення нового Китаю ця станція була розширена і стала в 1959 р найкрупнішим пасажирським вокзалом тих часів. Будівля цього вокзалу  в свій час входила в 10 самих відомих будівель Пекін. </a:t>
            </a:r>
            <a:endParaRPr lang="ru-RU" sz="1900" dirty="0"/>
          </a:p>
        </p:txBody>
      </p:sp>
      <p:pic>
        <p:nvPicPr>
          <p:cNvPr id="4" name="Рисунок 3" descr="http://www.rus-china.travel/other/images/anshan.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714876" y="3429000"/>
            <a:ext cx="4071966" cy="3164528"/>
          </a:xfrm>
          <a:prstGeom prst="rect">
            <a:avLst/>
          </a:prstGeom>
          <a:noFill/>
          <a:ln>
            <a:noFill/>
          </a:ln>
        </p:spPr>
      </p:pic>
      <p:pic>
        <p:nvPicPr>
          <p:cNvPr id="5" name="Рисунок 4" descr="Железнодорожный вокал Пекина"/>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85720" y="3429000"/>
            <a:ext cx="4143404" cy="3045458"/>
          </a:xfrm>
          <a:prstGeom prst="rect">
            <a:avLst/>
          </a:prstGeom>
          <a:noFill/>
          <a:ln>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5000"/>
                            </p:stCondLst>
                            <p:childTnLst>
                              <p:par>
                                <p:cTn id="18" presetID="2"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2000" fill="hold"/>
                                        <p:tgtEl>
                                          <p:spTgt spid="4"/>
                                        </p:tgtEl>
                                        <p:attrNameLst>
                                          <p:attrName>ppt_x</p:attrName>
                                        </p:attrNameLst>
                                      </p:cBhvr>
                                      <p:tavLst>
                                        <p:tav tm="0">
                                          <p:val>
                                            <p:strVal val="1+#ppt_w/2"/>
                                          </p:val>
                                        </p:tav>
                                        <p:tav tm="100000">
                                          <p:val>
                                            <p:strVal val="#ppt_x"/>
                                          </p:val>
                                        </p:tav>
                                      </p:tavLst>
                                    </p:anim>
                                    <p:anim calcmode="lin" valueType="num">
                                      <p:cBhvr additive="base">
                                        <p:cTn id="21"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800" b="1" dirty="0" smtClean="0">
                <a:solidFill>
                  <a:srgbClr val="FFFF00"/>
                </a:solidFill>
                <a:effectLst>
                  <a:glow rad="228600">
                    <a:schemeClr val="accent1">
                      <a:satMod val="175000"/>
                      <a:alpha val="40000"/>
                    </a:schemeClr>
                  </a:glow>
                  <a:outerShdw blurRad="38100" dist="38100" dir="2700000" algn="tl">
                    <a:srgbClr val="000000"/>
                  </a:outerShdw>
                </a:effectLst>
              </a:rPr>
              <a:t>Морські порти</a:t>
            </a:r>
            <a:endParaRPr lang="ru-RU" sz="4800" b="1" dirty="0">
              <a:solidFill>
                <a:srgbClr val="FFFF00"/>
              </a:solidFill>
              <a:effectLst>
                <a:glow rad="228600">
                  <a:schemeClr val="accent1">
                    <a:satMod val="175000"/>
                    <a:alpha val="40000"/>
                  </a:schemeClr>
                </a:glow>
                <a:outerShdw blurRad="38100" dist="38100" dir="2700000" algn="tl">
                  <a:srgbClr val="000000"/>
                </a:outerShdw>
              </a:effectLst>
            </a:endParaRPr>
          </a:p>
        </p:txBody>
      </p:sp>
      <p:sp>
        <p:nvSpPr>
          <p:cNvPr id="3" name="Содержимое 2"/>
          <p:cNvSpPr>
            <a:spLocks noGrp="1"/>
          </p:cNvSpPr>
          <p:nvPr>
            <p:ph idx="1"/>
          </p:nvPr>
        </p:nvSpPr>
        <p:spPr/>
        <p:txBody>
          <a:bodyPr/>
          <a:lstStyle/>
          <a:p>
            <a:r>
              <a:rPr lang="en-US" dirty="0" smtClean="0">
                <a:solidFill>
                  <a:srgbClr val="FFFF00"/>
                </a:solidFill>
              </a:rPr>
              <a:t>Вэньчжоу</a:t>
            </a:r>
            <a:endParaRPr lang="ru-RU" dirty="0">
              <a:solidFill>
                <a:srgbClr val="FFFF00"/>
              </a:solidFill>
            </a:endParaRPr>
          </a:p>
        </p:txBody>
      </p:sp>
      <p:pic>
        <p:nvPicPr>
          <p:cNvPr id="4" name="Рисунок 3" descr="http://russian.people.com.cn/mediafile/201107/28/F201107281426502239218824.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500562" y="1500174"/>
            <a:ext cx="4286280" cy="2857520"/>
          </a:xfrm>
          <a:prstGeom prst="rect">
            <a:avLst/>
          </a:prstGeom>
          <a:noFill/>
          <a:ln>
            <a:noFill/>
          </a:ln>
        </p:spPr>
      </p:pic>
      <p:pic>
        <p:nvPicPr>
          <p:cNvPr id="5" name="Рисунок 4" descr="http://www.tvplaneta.ru/forum/uploads/1282578033/gallery_1010_16212.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28596" y="3714752"/>
            <a:ext cx="3810000" cy="2679066"/>
          </a:xfrm>
          <a:prstGeom prst="rect">
            <a:avLst/>
          </a:prstGeom>
          <a:noFill/>
          <a:ln>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1000"/>
                                        <p:tgtEl>
                                          <p:spTgt spid="3">
                                            <p:txEl>
                                              <p:pRg st="0" end="0"/>
                                            </p:txEl>
                                          </p:spTgt>
                                        </p:tgtEl>
                                      </p:cBhvr>
                                    </p:animEffect>
                                  </p:childTnLst>
                                </p:cTn>
                              </p:par>
                            </p:childTnLst>
                          </p:cTn>
                        </p:par>
                        <p:par>
                          <p:cTn id="12" fill="hold">
                            <p:stCondLst>
                              <p:cond delay="3000"/>
                            </p:stCondLst>
                            <p:childTnLst>
                              <p:par>
                                <p:cTn id="13" presetID="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40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ppt_x"/>
                                          </p:val>
                                        </p:tav>
                                        <p:tav tm="100000">
                                          <p:val>
                                            <p:strVal val="#ppt_x"/>
                                          </p:val>
                                        </p:tav>
                                      </p:tavLst>
                                    </p:anim>
                                    <p:anim calcmode="lin" valueType="num">
                                      <p:cBhvr additive="base">
                                        <p:cTn id="21"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en-US" dirty="0" smtClean="0">
                <a:solidFill>
                  <a:srgbClr val="FFFF00"/>
                </a:solidFill>
              </a:rPr>
              <a:t>Тяньцзинь</a:t>
            </a:r>
            <a:endParaRPr lang="ru-RU" dirty="0">
              <a:solidFill>
                <a:srgbClr val="FFFF00"/>
              </a:solidFill>
            </a:endParaRPr>
          </a:p>
        </p:txBody>
      </p:sp>
      <p:pic>
        <p:nvPicPr>
          <p:cNvPr id="4" name="Рисунок 3" descr="http://russian.cri.cn/mmsource/images/2010/09/08/davos-71.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214678" y="2214554"/>
            <a:ext cx="5072098" cy="3857652"/>
          </a:xfrm>
          <a:prstGeom prst="rect">
            <a:avLst/>
          </a:prstGeom>
          <a:noFill/>
          <a:ln>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en-US" dirty="0" smtClean="0">
                <a:solidFill>
                  <a:srgbClr val="FFFF00"/>
                </a:solidFill>
              </a:rPr>
              <a:t>Гуанчжоу</a:t>
            </a:r>
            <a:endParaRPr lang="ru-RU" dirty="0">
              <a:solidFill>
                <a:srgbClr val="FFFF00"/>
              </a:solidFill>
            </a:endParaRPr>
          </a:p>
        </p:txBody>
      </p:sp>
      <p:pic>
        <p:nvPicPr>
          <p:cNvPr id="4" name="Рисунок 3" descr="http://www.lifeofguangzhou.com/node_10/node_37/node_85/img/2009/02/06/123388642959825_1.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357158" y="3429000"/>
            <a:ext cx="3776662" cy="2857520"/>
          </a:xfrm>
          <a:prstGeom prst="rect">
            <a:avLst/>
          </a:prstGeom>
          <a:noFill/>
          <a:ln>
            <a:noFill/>
          </a:ln>
        </p:spPr>
      </p:pic>
      <p:pic>
        <p:nvPicPr>
          <p:cNvPr id="5" name="Рисунок 4" descr="http://www.newsgd.com/news/GDBusiness/content/images/attachement/jpg/site26/20110114/90fba69c46300e99f26c36.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286248" y="1785926"/>
            <a:ext cx="4288790" cy="2694305"/>
          </a:xfrm>
          <a:prstGeom prst="rect">
            <a:avLst/>
          </a:prstGeom>
          <a:noFill/>
          <a:ln>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000" fill="hold"/>
                                        <p:tgtEl>
                                          <p:spTgt spid="4"/>
                                        </p:tgtEl>
                                        <p:attrNameLst>
                                          <p:attrName>ppt_x</p:attrName>
                                        </p:attrNameLst>
                                      </p:cBhvr>
                                      <p:tavLst>
                                        <p:tav tm="0">
                                          <p:val>
                                            <p:strVal val="#ppt_x"/>
                                          </p:val>
                                        </p:tav>
                                        <p:tav tm="100000">
                                          <p:val>
                                            <p:strVal val="#ppt_x"/>
                                          </p:val>
                                        </p:tav>
                                      </p:tavLst>
                                    </p:anim>
                                    <p:anim calcmode="lin" valueType="num">
                                      <p:cBhvr additive="base">
                                        <p:cTn id="17"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428596" y="1643050"/>
            <a:ext cx="8229600" cy="4525963"/>
          </a:xfrm>
        </p:spPr>
        <p:txBody>
          <a:bodyPr/>
          <a:lstStyle/>
          <a:p>
            <a:r>
              <a:rPr lang="en-US" b="1" dirty="0" smtClean="0">
                <a:solidFill>
                  <a:srgbClr val="FFFF00"/>
                </a:solidFill>
              </a:rPr>
              <a:t>Фучжоу</a:t>
            </a:r>
            <a:endParaRPr lang="ru-RU" b="1" dirty="0">
              <a:solidFill>
                <a:srgbClr val="FFFF00"/>
              </a:solidFill>
            </a:endParaRPr>
          </a:p>
        </p:txBody>
      </p:sp>
      <p:pic>
        <p:nvPicPr>
          <p:cNvPr id="4" name="Рисунок 3" descr="http://my-china.ru/ports/fuzhou.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14348" y="2357430"/>
            <a:ext cx="7572427" cy="3500461"/>
          </a:xfrm>
          <a:prstGeom prst="rect">
            <a:avLst/>
          </a:prstGeom>
          <a:noFill/>
          <a:ln>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r>
              <a:rPr lang="en-US" b="1" dirty="0" smtClean="0">
                <a:solidFill>
                  <a:srgbClr val="FFFF00"/>
                </a:solidFill>
              </a:rPr>
              <a:t>Шаньтоу</a:t>
            </a:r>
            <a:endParaRPr lang="ru-RU" b="1" dirty="0">
              <a:solidFill>
                <a:srgbClr val="FFFF00"/>
              </a:solidFill>
            </a:endParaRPr>
          </a:p>
        </p:txBody>
      </p:sp>
      <p:pic>
        <p:nvPicPr>
          <p:cNvPr id="4" name="Рисунок 3" descr="http://static.dredgingtoday.com/wp-content/uploads/2012/06/CCCC-Fourth-Harbor-Engineering-Wins-Guangzhou-Port-Deal.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643174" y="2143116"/>
            <a:ext cx="6132833" cy="4214842"/>
          </a:xfrm>
          <a:prstGeom prst="rect">
            <a:avLst/>
          </a:prstGeom>
          <a:noFill/>
          <a:ln>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FF00"/>
                </a:solidFill>
                <a:effectLst>
                  <a:glow rad="228600">
                    <a:schemeClr val="accent1">
                      <a:satMod val="175000"/>
                      <a:alpha val="40000"/>
                    </a:schemeClr>
                  </a:glow>
                  <a:outerShdw blurRad="38100" dist="38100" dir="2700000" algn="tl">
                    <a:srgbClr val="000000"/>
                  </a:outerShdw>
                </a:effectLst>
              </a:rPr>
              <a:t>Велика Китайська стіна</a:t>
            </a:r>
            <a:endParaRPr lang="ru-RU" dirty="0"/>
          </a:p>
        </p:txBody>
      </p:sp>
      <p:pic>
        <p:nvPicPr>
          <p:cNvPr id="4" name="Содержимое 3" descr="Рисунок22.jpg"/>
          <p:cNvPicPr>
            <a:picLocks noGrp="1" noChangeAspect="1"/>
          </p:cNvPicPr>
          <p:nvPr>
            <p:ph idx="1"/>
          </p:nvPr>
        </p:nvPicPr>
        <p:blipFill>
          <a:blip r:embed="rId2" cstate="print"/>
          <a:stretch>
            <a:fillRect/>
          </a:stretch>
        </p:blipFill>
        <p:spPr>
          <a:xfrm>
            <a:off x="928662" y="1357298"/>
            <a:ext cx="7429552" cy="5173898"/>
          </a:xfr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39825"/>
          </a:xfrm>
        </p:spPr>
        <p:txBody>
          <a:bodyPr/>
          <a:lstStyle/>
          <a:p>
            <a:r>
              <a:rPr lang="ru-RU" b="1" dirty="0" smtClean="0">
                <a:solidFill>
                  <a:srgbClr val="FFFF00"/>
                </a:solidFill>
                <a:effectLst>
                  <a:glow rad="228600">
                    <a:schemeClr val="accent1">
                      <a:satMod val="175000"/>
                      <a:alpha val="40000"/>
                    </a:schemeClr>
                  </a:glow>
                  <a:outerShdw blurRad="38100" dist="38100" dir="2700000" algn="tl">
                    <a:srgbClr val="000000"/>
                  </a:outerShdw>
                </a:effectLst>
              </a:rPr>
              <a:t>Велика Китайська стіна</a:t>
            </a:r>
            <a:endParaRPr lang="ru-RU" b="1" dirty="0">
              <a:solidFill>
                <a:srgbClr val="FFFF00"/>
              </a:solidFill>
              <a:effectLst>
                <a:glow rad="228600">
                  <a:schemeClr val="accent1">
                    <a:satMod val="175000"/>
                    <a:alpha val="40000"/>
                  </a:schemeClr>
                </a:glow>
                <a:outerShdw blurRad="38100" dist="38100" dir="2700000" algn="tl">
                  <a:srgbClr val="000000"/>
                </a:outerShdw>
              </a:effectLst>
            </a:endParaRPr>
          </a:p>
        </p:txBody>
      </p:sp>
      <p:sp>
        <p:nvSpPr>
          <p:cNvPr id="3" name="Содержимое 2"/>
          <p:cNvSpPr>
            <a:spLocks noGrp="1"/>
          </p:cNvSpPr>
          <p:nvPr>
            <p:ph idx="1"/>
          </p:nvPr>
        </p:nvSpPr>
        <p:spPr>
          <a:xfrm>
            <a:off x="214282" y="1142984"/>
            <a:ext cx="8715436" cy="5500726"/>
          </a:xfrm>
        </p:spPr>
        <p:txBody>
          <a:bodyPr/>
          <a:lstStyle/>
          <a:p>
            <a:pPr marL="0" indent="376238" algn="just">
              <a:buNone/>
            </a:pPr>
            <a:r>
              <a:rPr lang="uk-UA" sz="1890" dirty="0" smtClean="0">
                <a:solidFill>
                  <a:schemeClr val="tx1">
                    <a:lumMod val="95000"/>
                  </a:schemeClr>
                </a:solidFill>
              </a:rPr>
              <a:t>Велика Китайська стіна (220 до н.е. та 1368 — 1644 рр..) — одна з найграндіозніших споруд усіх часів і народів, символ Китаю. Це найбільше творіння рук людських у всій світовій історії та єдина споруда такого масштабу в усьому світі. Довжина всіх ліній стіни 6350 км. Це єдине творіння рук людських, що видно з космосу неозброєним оком. Восьме чудо світу, найдовша в світі, “Вань чи чан Чен” (“Стіна в десять тисяч лі”) — так в різні часи називали Велику стіну.</a:t>
            </a:r>
          </a:p>
          <a:p>
            <a:pPr marL="0" indent="376238" algn="just">
              <a:buNone/>
            </a:pPr>
            <a:r>
              <a:rPr lang="uk-UA" sz="1890" dirty="0" smtClean="0">
                <a:solidFill>
                  <a:schemeClr val="tx1">
                    <a:lumMod val="95000"/>
                  </a:schemeClr>
                </a:solidFill>
              </a:rPr>
              <a:t>Будівництво стіни почалося в III столітті до н. е.. під час правління імператора Цинь Ши-Хуанді (династія Цинь), в період «Воюючих держав. У будівництві брала участь п’ята частина тодішнього населення країни, тобто, близько мільйона людей.</a:t>
            </a:r>
          </a:p>
          <a:p>
            <a:pPr marL="0" indent="376238" algn="just">
              <a:buNone/>
            </a:pPr>
            <a:r>
              <a:rPr lang="uk-UA" sz="1890" dirty="0" smtClean="0">
                <a:solidFill>
                  <a:schemeClr val="tx1">
                    <a:lumMod val="95000"/>
                  </a:schemeClr>
                </a:solidFill>
              </a:rPr>
              <a:t>Велика Китайська стіна була побудована з такою майстерністю і запасом міцності, що вона збереглася до цих пір. І це єдине рукотворне спорудження на нашій планеті, яке видно навіть з космосу. Китайська стіна тягнеться вздовж міст, через пустелі, долини, глибокі ущелини — через весь сучасний Китай. Коли вона була побудована, вона перетворила країну, розташовану південніше, у величезну, добре захищену фортецю.</a:t>
            </a:r>
          </a:p>
          <a:p>
            <a:pPr>
              <a:buNone/>
            </a:pPr>
            <a:endParaRPr lang="ru-RU" sz="1800"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2000"/>
                                        <p:tgtEl>
                                          <p:spTgt spid="3">
                                            <p:txEl>
                                              <p:pRg st="1" end="1"/>
                                            </p:txEl>
                                          </p:spTgt>
                                        </p:tgtEl>
                                      </p:cBhvr>
                                    </p:animEffect>
                                  </p:childTnLst>
                                </p:cTn>
                              </p:par>
                            </p:childTnLst>
                          </p:cTn>
                        </p:par>
                        <p:par>
                          <p:cTn id="16" fill="hold">
                            <p:stCondLst>
                              <p:cond delay="6000"/>
                            </p:stCondLst>
                            <p:childTnLst>
                              <p:par>
                                <p:cTn id="17" presetID="22"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up)">
                                      <p:cBhvr>
                                        <p:cTn id="19"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15436" cy="6429420"/>
          </a:xfrm>
        </p:spPr>
        <p:txBody>
          <a:bodyPr/>
          <a:lstStyle/>
          <a:p>
            <a:pPr marL="0" indent="376238" algn="just">
              <a:buNone/>
            </a:pPr>
            <a:r>
              <a:rPr lang="uk-UA" sz="1910" dirty="0" smtClean="0">
                <a:solidFill>
                  <a:srgbClr val="FFFF00"/>
                </a:solidFill>
              </a:rPr>
              <a:t>Стіна була розширена на захід до Дуньхуана. Також була споруджена лінія сторожових веж, йде вглиб пустелі, для захисту торговельних караванів від набігів кочівників. Ті ділянки Великої Стіни, які збереглися до нашого часу, були побудовані, в основному, за часів династії Мін (1368-1644).</a:t>
            </a:r>
          </a:p>
          <a:p>
            <a:pPr marL="0" indent="376238">
              <a:buNone/>
            </a:pPr>
            <a:r>
              <a:rPr lang="uk-UA" sz="1910" dirty="0" smtClean="0">
                <a:solidFill>
                  <a:srgbClr val="FFFF00"/>
                </a:solidFill>
              </a:rPr>
              <a:t>Сьогодні Велика Китайська стіна приваблює туристів з усього світу. Ніякий опис китайської столиці не може обійтися без згадки про неї. Китайці стверджують, що історія цієї стіни — половина історії Китаю і не можна зрозуміти Китай, не побувавши на стіні.</a:t>
            </a:r>
          </a:p>
          <a:p>
            <a:pPr marL="0" indent="376238" algn="just">
              <a:buNone/>
            </a:pPr>
            <a:r>
              <a:rPr lang="uk-UA" sz="1910" dirty="0" smtClean="0">
                <a:solidFill>
                  <a:srgbClr val="FFFF00"/>
                </a:solidFill>
              </a:rPr>
              <a:t>Велика Китайська стіна стала не тільки символом об’єднаного Китаю, але водночас і стіною сліз і страждань, також вона є самим довгим цвинтарем у світі. Справа в тому, що для її спорудження були зігнані сотні тисяч людей. Будували її каторжники, раби, підневільні селяни і солдати — трудову повинність відбувало практично все населення країни. Неможливо підрахувати, скільки китайців полягло на настільки грандіозної будівництві, адже стіна будувалася близько півтори тисячі років. А тіла померлих замуровували у фундамент стіни. Їх душі також повинні були охороняти кордони держави від набігів північних народів, і головне — від їх демонів. За повір’ями будівництво таких масштабних укріплень викликало лють і в духів.</a:t>
            </a:r>
          </a:p>
          <a:p>
            <a:endParaRPr lang="ru-RU"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000"/>
                                        <p:tgtEl>
                                          <p:spTgt spid="3">
                                            <p:txEl>
                                              <p:pRg st="0" end="0"/>
                                            </p:txEl>
                                          </p:spTgt>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up)">
                                      <p:cBhvr>
                                        <p:cTn id="11" dur="2000"/>
                                        <p:tgtEl>
                                          <p:spTgt spid="3">
                                            <p:txEl>
                                              <p:pRg st="1" end="1"/>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500174"/>
            <a:ext cx="8643998" cy="5143536"/>
          </a:xfrm>
        </p:spPr>
        <p:txBody>
          <a:bodyPr/>
          <a:lstStyle/>
          <a:p>
            <a:pPr marL="88900" indent="287338"/>
            <a:r>
              <a:rPr lang="uk-UA" sz="2000" dirty="0" smtClean="0">
                <a:solidFill>
                  <a:srgbClr val="FFFF00"/>
                </a:solidFill>
              </a:rPr>
              <a:t>При укладанні кам’яних блоків стіни вживалася клейка рисова каша з домішкою гашеного вапна.</a:t>
            </a:r>
          </a:p>
          <a:p>
            <a:pPr marL="88900" indent="287338"/>
            <a:r>
              <a:rPr lang="uk-UA" sz="2000" dirty="0" smtClean="0">
                <a:solidFill>
                  <a:srgbClr val="FFFF00"/>
                </a:solidFill>
              </a:rPr>
              <a:t>Щороку проводиться популярний легкоатлетичний марафон «Велика Стіна», в якому частина дистанції спортсмени біжать по гребеню Стіни.</a:t>
            </a:r>
          </a:p>
          <a:p>
            <a:pPr marL="88900" indent="287338"/>
            <a:r>
              <a:rPr lang="uk-UA" sz="2000" dirty="0" smtClean="0">
                <a:solidFill>
                  <a:srgbClr val="FFFF00"/>
                </a:solidFill>
              </a:rPr>
              <a:t>Всупереч існуючій думці, Велику китайську стіну не можна побачити неозброєним оком з орбітальної станції, хоча на супутникових знімках її видно.</a:t>
            </a:r>
          </a:p>
          <a:p>
            <a:pPr marL="90488" indent="269875"/>
            <a:endParaRPr lang="ru-RU" sz="2000" dirty="0"/>
          </a:p>
        </p:txBody>
      </p:sp>
      <p:sp>
        <p:nvSpPr>
          <p:cNvPr id="3073" name="Rectangle 1"/>
          <p:cNvSpPr>
            <a:spLocks noGrp="1" noChangeArrowheads="1"/>
          </p:cNvSpPr>
          <p:nvPr>
            <p:ph type="title"/>
          </p:nvPr>
        </p:nvSpPr>
        <p:spPr bwMode="auto">
          <a:xfrm>
            <a:off x="2357423" y="406920"/>
            <a:ext cx="442915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4800" b="1" i="0" u="none" strike="noStrike" cap="none" normalizeH="0" baseline="0" dirty="0" smtClean="0">
                <a:ln>
                  <a:noFill/>
                </a:ln>
                <a:solidFill>
                  <a:srgbClr val="FFFF00"/>
                </a:solidFill>
                <a:effectLst>
                  <a:glow rad="228600">
                    <a:schemeClr val="accent1">
                      <a:satMod val="175000"/>
                      <a:alpha val="40000"/>
                    </a:schemeClr>
                  </a:glow>
                </a:effectLst>
                <a:latin typeface="Times New Roman" pitchFamily="18" charset="0"/>
                <a:ea typeface="Calibri" pitchFamily="34" charset="0"/>
                <a:cs typeface="Times New Roman" pitchFamily="18" charset="0"/>
              </a:rPr>
              <a:t>Цікаві факти</a:t>
            </a:r>
            <a:endParaRPr kumimoji="0" lang="uk-UA" sz="4800" b="1" i="0" u="none" strike="noStrike" cap="none" normalizeH="0" baseline="0" dirty="0" smtClean="0">
              <a:ln>
                <a:noFill/>
              </a:ln>
              <a:solidFill>
                <a:srgbClr val="FFFF00"/>
              </a:solidFill>
              <a:effectLst>
                <a:glow rad="228600">
                  <a:schemeClr val="accent1">
                    <a:satMod val="175000"/>
                    <a:alpha val="40000"/>
                  </a:schemeClr>
                </a:glow>
              </a:effectLst>
              <a:latin typeface="Arial" pitchFamily="34" charset="0"/>
              <a:cs typeface="Arial" pitchFamily="34" charset="0"/>
            </a:endParaRPr>
          </a:p>
        </p:txBody>
      </p:sp>
      <p:pic>
        <p:nvPicPr>
          <p:cNvPr id="5" name="Рисунок 4" descr="Рисунок23.jpg"/>
          <p:cNvPicPr>
            <a:picLocks noChangeAspect="1"/>
          </p:cNvPicPr>
          <p:nvPr/>
        </p:nvPicPr>
        <p:blipFill>
          <a:blip r:embed="rId2" cstate="print"/>
          <a:stretch>
            <a:fillRect/>
          </a:stretch>
        </p:blipFill>
        <p:spPr>
          <a:xfrm>
            <a:off x="4000496" y="3929066"/>
            <a:ext cx="4357718" cy="2604361"/>
          </a:xfrm>
          <a:prstGeom prst="rect">
            <a:avLst/>
          </a:prstGeom>
        </p:spPr>
      </p:pic>
      <p:pic>
        <p:nvPicPr>
          <p:cNvPr id="6" name="Рисунок 5" descr="Рисунок21.jpg"/>
          <p:cNvPicPr>
            <a:picLocks noChangeAspect="1"/>
          </p:cNvPicPr>
          <p:nvPr/>
        </p:nvPicPr>
        <p:blipFill>
          <a:blip r:embed="rId3" cstate="print"/>
          <a:stretch>
            <a:fillRect/>
          </a:stretch>
        </p:blipFill>
        <p:spPr>
          <a:xfrm>
            <a:off x="428596" y="4214818"/>
            <a:ext cx="3159189" cy="2305252"/>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73"/>
                                        </p:tgtEl>
                                        <p:attrNameLst>
                                          <p:attrName>style.visibility</p:attrName>
                                        </p:attrNameLst>
                                      </p:cBhvr>
                                      <p:to>
                                        <p:strVal val="visible"/>
                                      </p:to>
                                    </p:set>
                                    <p:animEffect transition="in" filter="wipe(up)">
                                      <p:cBhvr>
                                        <p:cTn id="7" dur="2000"/>
                                        <p:tgtEl>
                                          <p:spTgt spid="3073"/>
                                        </p:tgtEl>
                                      </p:cBhvr>
                                    </p:animEffect>
                                  </p:childTnLst>
                                </p:cTn>
                              </p:par>
                            </p:childTnLst>
                          </p:cTn>
                        </p:par>
                        <p:par>
                          <p:cTn id="8" fill="hold">
                            <p:stCondLst>
                              <p:cond delay="2000"/>
                            </p:stCondLst>
                            <p:childTnLst>
                              <p:par>
                                <p:cTn id="9" presetID="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4000"/>
                            </p:stCondLst>
                            <p:childTnLst>
                              <p:par>
                                <p:cTn id="14" presetID="2" presetClass="entr" presetSubtype="1"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6000"/>
                            </p:stCondLst>
                            <p:childTnLst>
                              <p:par>
                                <p:cTn id="19" presetID="2" presetClass="entr" presetSubtype="1"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1000"/>
                                        <p:tgtEl>
                                          <p:spTgt spid="6"/>
                                        </p:tgtEl>
                                      </p:cBhvr>
                                    </p:animEffect>
                                  </p:childTnLst>
                                </p:cTn>
                              </p:par>
                            </p:childTnLst>
                          </p:cTn>
                        </p:par>
                        <p:par>
                          <p:cTn id="28" fill="hold">
                            <p:stCondLst>
                              <p:cond delay="1000"/>
                            </p:stCondLst>
                            <p:childTnLst>
                              <p:par>
                                <p:cTn id="29" presetID="2" presetClass="entr" presetSubtype="4"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2000" fill="hold"/>
                                        <p:tgtEl>
                                          <p:spTgt spid="5"/>
                                        </p:tgtEl>
                                        <p:attrNameLst>
                                          <p:attrName>ppt_x</p:attrName>
                                        </p:attrNameLst>
                                      </p:cBhvr>
                                      <p:tavLst>
                                        <p:tav tm="0">
                                          <p:val>
                                            <p:strVal val="#ppt_x"/>
                                          </p:val>
                                        </p:tav>
                                        <p:tav tm="100000">
                                          <p:val>
                                            <p:strVal val="#ppt_x"/>
                                          </p:val>
                                        </p:tav>
                                      </p:tavLst>
                                    </p:anim>
                                    <p:anim calcmode="lin" valueType="num">
                                      <p:cBhvr additive="base">
                                        <p:cTn id="3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0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solidFill>
                  <a:srgbClr val="FFFF00"/>
                </a:solidFill>
                <a:effectLst>
                  <a:glow rad="228600">
                    <a:schemeClr val="accent1">
                      <a:satMod val="175000"/>
                      <a:alpha val="40000"/>
                    </a:schemeClr>
                  </a:glow>
                  <a:outerShdw blurRad="38100" dist="38100" dir="2700000" algn="tl">
                    <a:srgbClr val="000000"/>
                  </a:outerShdw>
                </a:effectLst>
              </a:rPr>
              <a:t>Прапор Китаю</a:t>
            </a:r>
            <a:endParaRPr lang="ru-RU" b="1" dirty="0">
              <a:solidFill>
                <a:srgbClr val="FFFF00"/>
              </a:solidFill>
              <a:effectLst>
                <a:glow rad="228600">
                  <a:schemeClr val="accent1">
                    <a:satMod val="175000"/>
                    <a:alpha val="40000"/>
                  </a:schemeClr>
                </a:glow>
                <a:outerShdw blurRad="38100" dist="38100" dir="2700000" algn="tl">
                  <a:srgbClr val="000000"/>
                </a:outerShdw>
              </a:effectLst>
            </a:endParaRPr>
          </a:p>
        </p:txBody>
      </p:sp>
      <p:pic>
        <p:nvPicPr>
          <p:cNvPr id="4" name="Содержимое 3" descr="Flag_of_the_People's_Republic_of_China.svg.png"/>
          <p:cNvPicPr>
            <a:picLocks noGrp="1" noChangeAspect="1"/>
          </p:cNvPicPr>
          <p:nvPr>
            <p:ph idx="1"/>
          </p:nvPr>
        </p:nvPicPr>
        <p:blipFill>
          <a:blip r:embed="rId2" cstate="print"/>
          <a:stretch>
            <a:fillRect/>
          </a:stretch>
        </p:blipFill>
        <p:spPr>
          <a:xfrm>
            <a:off x="1000100" y="1428736"/>
            <a:ext cx="7368727" cy="4909414"/>
          </a:xfr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7813"/>
            <a:ext cx="8715436" cy="2079617"/>
          </a:xfrm>
        </p:spPr>
        <p:txBody>
          <a:bodyPr/>
          <a:lstStyle/>
          <a:p>
            <a:r>
              <a:rPr lang="uk-UA" sz="4800" b="1" dirty="0" smtClean="0">
                <a:solidFill>
                  <a:srgbClr val="FFFF00"/>
                </a:solidFill>
                <a:effectLst>
                  <a:glow rad="228600">
                    <a:schemeClr val="accent1">
                      <a:satMod val="175000"/>
                      <a:alpha val="40000"/>
                    </a:schemeClr>
                  </a:glow>
                  <a:outerShdw blurRad="38100" dist="38100" dir="2700000" algn="tl">
                    <a:srgbClr val="000000"/>
                  </a:outerShdw>
                </a:effectLst>
              </a:rPr>
              <a:t>Палац імператорів династії Мінь і Цинь</a:t>
            </a:r>
            <a:endParaRPr lang="ru-RU" sz="4800" b="1" dirty="0">
              <a:solidFill>
                <a:srgbClr val="FFFF00"/>
              </a:solidFill>
              <a:effectLst>
                <a:glow rad="228600">
                  <a:schemeClr val="accent1">
                    <a:satMod val="175000"/>
                    <a:alpha val="40000"/>
                  </a:schemeClr>
                </a:glow>
                <a:outerShdw blurRad="38100" dist="38100" dir="2700000" algn="tl">
                  <a:srgbClr val="000000"/>
                </a:outerShdw>
              </a:effectLst>
            </a:endParaRPr>
          </a:p>
        </p:txBody>
      </p:sp>
      <p:pic>
        <p:nvPicPr>
          <p:cNvPr id="4" name="Содержимое 3" descr="http://sfw.so/uploads/posts/2008-04/1208842477_3528227155.jpg"/>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14282" y="2500306"/>
            <a:ext cx="4009857" cy="3562013"/>
          </a:xfrm>
          <a:prstGeom prst="rect">
            <a:avLst/>
          </a:prstGeom>
          <a:noFill/>
          <a:ln>
            <a:noFill/>
          </a:ln>
        </p:spPr>
      </p:pic>
      <p:pic>
        <p:nvPicPr>
          <p:cNvPr id="5" name="Рисунок 4" descr="http://umeda.ru/sites/default/files/umeda/monuments_unesco_china.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4429124" y="2500306"/>
            <a:ext cx="4714876" cy="3571900"/>
          </a:xfrm>
          <a:prstGeom prst="rect">
            <a:avLst/>
          </a:prstGeom>
          <a:noFill/>
          <a:ln>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2000"/>
                                        <p:tgtEl>
                                          <p:spTgt spid="4"/>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7813"/>
            <a:ext cx="8715436" cy="1293799"/>
          </a:xfrm>
        </p:spPr>
        <p:txBody>
          <a:bodyPr/>
          <a:lstStyle/>
          <a:p>
            <a:r>
              <a:rPr lang="ru-RU" b="1" dirty="0" smtClean="0">
                <a:solidFill>
                  <a:srgbClr val="FFFF00"/>
                </a:solidFill>
                <a:effectLst>
                  <a:glow rad="228600">
                    <a:schemeClr val="accent1">
                      <a:satMod val="175000"/>
                      <a:alpha val="40000"/>
                    </a:schemeClr>
                  </a:glow>
                  <a:outerShdw blurRad="38100" dist="38100" dir="2700000" algn="tl">
                    <a:srgbClr val="000000"/>
                  </a:outerShdw>
                </a:effectLst>
              </a:rPr>
              <a:t>  Храм и гробница Конфуция и имение семьи Кун</a:t>
            </a:r>
            <a:endParaRPr lang="ru-RU" b="1" dirty="0">
              <a:solidFill>
                <a:srgbClr val="FFFF00"/>
              </a:solidFill>
              <a:effectLst>
                <a:glow rad="228600">
                  <a:schemeClr val="accent1">
                    <a:satMod val="175000"/>
                    <a:alpha val="40000"/>
                  </a:schemeClr>
                </a:glow>
                <a:outerShdw blurRad="38100" dist="38100" dir="2700000" algn="tl">
                  <a:srgbClr val="000000"/>
                </a:outerShdw>
              </a:effectLst>
            </a:endParaRPr>
          </a:p>
        </p:txBody>
      </p:sp>
      <p:pic>
        <p:nvPicPr>
          <p:cNvPr id="4" name="Содержимое 3" descr="http://mw2.google.com/mw-panoramio/photos/medium/2467891.jpg"/>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2714612" y="1714488"/>
            <a:ext cx="3500462" cy="2428881"/>
          </a:xfrm>
          <a:prstGeom prst="rect">
            <a:avLst/>
          </a:prstGeom>
          <a:noFill/>
          <a:ln>
            <a:noFill/>
          </a:ln>
        </p:spPr>
      </p:pic>
      <p:pic>
        <p:nvPicPr>
          <p:cNvPr id="5" name="Рисунок 4" descr="http://tour.com.ua/upload/blog/9c0/318-1.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214414" y="4286256"/>
            <a:ext cx="6572296" cy="2357454"/>
          </a:xfrm>
          <a:prstGeom prst="rect">
            <a:avLst/>
          </a:prstGeom>
          <a:noFill/>
          <a:ln>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2000" fill="hold"/>
                                        <p:tgtEl>
                                          <p:spTgt spid="5"/>
                                        </p:tgtEl>
                                        <p:attrNameLst>
                                          <p:attrName>ppt_x</p:attrName>
                                        </p:attrNameLst>
                                      </p:cBhvr>
                                      <p:tavLst>
                                        <p:tav tm="0">
                                          <p:val>
                                            <p:strVal val="#ppt_x"/>
                                          </p:val>
                                        </p:tav>
                                        <p:tav tm="100000">
                                          <p:val>
                                            <p:strVal val="#ppt_x"/>
                                          </p:val>
                                        </p:tav>
                                      </p:tavLst>
                                    </p:anim>
                                    <p:anim calcmode="lin" valueType="num">
                                      <p:cBhvr additive="base">
                                        <p:cTn id="17"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14290"/>
            <a:ext cx="8715436" cy="1285883"/>
          </a:xfrm>
        </p:spPr>
        <p:txBody>
          <a:bodyPr/>
          <a:lstStyle/>
          <a:p>
            <a:r>
              <a:rPr lang="ru-RU" b="1" dirty="0" smtClean="0">
                <a:solidFill>
                  <a:srgbClr val="FFFF00"/>
                </a:solidFill>
                <a:effectLst>
                  <a:glow rad="228600">
                    <a:schemeClr val="accent1">
                      <a:satMod val="175000"/>
                      <a:alpha val="40000"/>
                    </a:schemeClr>
                  </a:glow>
                  <a:outerShdw blurRad="38100" dist="38100" dir="2700000" algn="tl">
                    <a:srgbClr val="000000"/>
                  </a:outerShdw>
                </a:effectLst>
              </a:rPr>
              <a:t>Храм Зуба Будди Далада Малігава</a:t>
            </a:r>
            <a:endParaRPr lang="ru-RU" dirty="0">
              <a:solidFill>
                <a:srgbClr val="FFFF00"/>
              </a:solidFill>
              <a:effectLst>
                <a:glow rad="228600">
                  <a:schemeClr val="accent1">
                    <a:satMod val="175000"/>
                    <a:alpha val="40000"/>
                  </a:schemeClr>
                </a:glow>
                <a:outerShdw blurRad="38100" dist="38100" dir="2700000" algn="tl">
                  <a:srgbClr val="000000"/>
                </a:outerShdw>
              </a:effectLst>
            </a:endParaRPr>
          </a:p>
        </p:txBody>
      </p:sp>
      <p:pic>
        <p:nvPicPr>
          <p:cNvPr id="4" name="Содержимое 3" descr="http://shrilankablog.ru/wp-content/uploads/2011/07/esala.jpg"/>
          <p:cNvPicPr>
            <a:picLocks noGrp="1"/>
          </p:cNvPicPr>
          <p:nvPr>
            <p:ph idx="1"/>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000100" y="1643050"/>
            <a:ext cx="7358114" cy="4714908"/>
          </a:xfrm>
          <a:prstGeom prst="rect">
            <a:avLst/>
          </a:prstGeom>
          <a:noFill/>
          <a:ln>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008047"/>
          </a:xfrm>
        </p:spPr>
        <p:txBody>
          <a:bodyPr/>
          <a:lstStyle/>
          <a:p>
            <a:r>
              <a:rPr lang="uk-UA" b="1" dirty="0" smtClean="0">
                <a:solidFill>
                  <a:srgbClr val="FFFF00"/>
                </a:solidFill>
              </a:rPr>
              <a:t>Храм </a:t>
            </a:r>
            <a:endParaRPr lang="ru-RU" b="1" dirty="0">
              <a:solidFill>
                <a:srgbClr val="FFFF00"/>
              </a:solidFill>
            </a:endParaRPr>
          </a:p>
        </p:txBody>
      </p:sp>
      <p:sp>
        <p:nvSpPr>
          <p:cNvPr id="3" name="Содержимое 2"/>
          <p:cNvSpPr>
            <a:spLocks noGrp="1"/>
          </p:cNvSpPr>
          <p:nvPr>
            <p:ph idx="1"/>
          </p:nvPr>
        </p:nvSpPr>
        <p:spPr>
          <a:xfrm>
            <a:off x="428596" y="1285860"/>
            <a:ext cx="8229600" cy="4525963"/>
          </a:xfrm>
        </p:spPr>
        <p:txBody>
          <a:bodyPr/>
          <a:lstStyle/>
          <a:p>
            <a:pPr algn="just">
              <a:buNone/>
            </a:pPr>
            <a:r>
              <a:rPr lang="uk-UA" sz="2000" dirty="0" smtClean="0"/>
              <a:t>Ват-Арун — священне місце для всіх буддистів на березі Чао-Праї. У довколишніх храмах і школах тенькають дзвіночки, безліч яких начіпляно попід дахами — вони відгукуються на найменший подих вітру. </a:t>
            </a:r>
            <a:endParaRPr lang="uk-UA" dirty="0"/>
          </a:p>
        </p:txBody>
      </p:sp>
      <p:pic>
        <p:nvPicPr>
          <p:cNvPr id="5" name="Рисунок 4" descr="http://www.bambooclub.ru/files/32721/Wat.Arun.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071538" y="2571744"/>
            <a:ext cx="7429552" cy="4034488"/>
          </a:xfrm>
          <a:prstGeom prst="rect">
            <a:avLst/>
          </a:prstGeom>
          <a:noFill/>
          <a:ln>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0"/>
                                        <p:tgtEl>
                                          <p:spTgt spid="3">
                                            <p:txEl>
                                              <p:pRg st="0" end="0"/>
                                            </p:txEl>
                                          </p:spTgt>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Рисунок10.jpg"/>
          <p:cNvPicPr>
            <a:picLocks noChangeAspect="1"/>
          </p:cNvPicPr>
          <p:nvPr/>
        </p:nvPicPr>
        <p:blipFill>
          <a:blip r:embed="rId2" cstate="print"/>
          <a:stretch>
            <a:fillRect/>
          </a:stretch>
        </p:blipFill>
        <p:spPr>
          <a:xfrm>
            <a:off x="0" y="101574"/>
            <a:ext cx="9144000" cy="6654852"/>
          </a:xfrm>
          <a:prstGeom prst="rect">
            <a:avLst/>
          </a:prstGeom>
        </p:spPr>
      </p:pic>
      <p:sp>
        <p:nvSpPr>
          <p:cNvPr id="2" name="Содержимое 1"/>
          <p:cNvSpPr>
            <a:spLocks noGrp="1"/>
          </p:cNvSpPr>
          <p:nvPr>
            <p:ph/>
          </p:nvPr>
        </p:nvSpPr>
        <p:spPr>
          <a:xfrm>
            <a:off x="285720" y="214290"/>
            <a:ext cx="8572560" cy="6000792"/>
          </a:xfrm>
        </p:spPr>
        <p:txBody>
          <a:bodyPr/>
          <a:lstStyle/>
          <a:p>
            <a:pPr>
              <a:buNone/>
            </a:pPr>
            <a:endParaRPr lang="uk-UA" sz="7100" b="1" dirty="0" smtClean="0">
              <a:solidFill>
                <a:srgbClr val="FFFF00"/>
              </a:solidFill>
            </a:endParaRPr>
          </a:p>
          <a:p>
            <a:pPr>
              <a:buNone/>
            </a:pPr>
            <a:endParaRPr lang="uk-UA" sz="7100" b="1" dirty="0" smtClean="0">
              <a:solidFill>
                <a:srgbClr val="FFFF00"/>
              </a:solidFill>
            </a:endParaRPr>
          </a:p>
          <a:p>
            <a:pPr>
              <a:buNone/>
            </a:pPr>
            <a:endParaRPr lang="uk-UA" sz="7100" b="1" dirty="0" smtClean="0">
              <a:solidFill>
                <a:srgbClr val="FFFF00"/>
              </a:solidFill>
            </a:endParaRPr>
          </a:p>
          <a:p>
            <a:pPr>
              <a:buNone/>
            </a:pPr>
            <a:r>
              <a:rPr lang="uk-UA" sz="7100" b="1" dirty="0" smtClean="0">
                <a:solidFill>
                  <a:srgbClr val="FFFF00"/>
                </a:solidFill>
              </a:rPr>
              <a:t> </a:t>
            </a:r>
            <a:r>
              <a:rPr lang="uk-UA" sz="7100" b="1" dirty="0" smtClean="0">
                <a:solidFill>
                  <a:schemeClr val="accent1">
                    <a:lumMod val="60000"/>
                    <a:lumOff val="40000"/>
                  </a:schemeClr>
                </a:solidFill>
              </a:rPr>
              <a:t>Дякуємо за увагу!</a:t>
            </a:r>
            <a:endParaRPr lang="ru-RU" sz="7100" b="1" dirty="0">
              <a:solidFill>
                <a:schemeClr val="accent1">
                  <a:lumMod val="60000"/>
                  <a:lumOff val="40000"/>
                </a:schemeClr>
              </a:solidFill>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National Emblem of the People's Republic of China.sv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929322" y="1643050"/>
            <a:ext cx="3000396" cy="2857520"/>
          </a:xfrm>
          <a:prstGeom prst="rect">
            <a:avLst/>
          </a:prstGeom>
          <a:noFill/>
          <a:ln>
            <a:noFill/>
          </a:ln>
        </p:spPr>
      </p:pic>
      <p:sp>
        <p:nvSpPr>
          <p:cNvPr id="2" name="Заголовок 1"/>
          <p:cNvSpPr>
            <a:spLocks noGrp="1"/>
          </p:cNvSpPr>
          <p:nvPr>
            <p:ph type="title"/>
          </p:nvPr>
        </p:nvSpPr>
        <p:spPr/>
        <p:txBody>
          <a:bodyPr/>
          <a:lstStyle/>
          <a:p>
            <a:r>
              <a:rPr lang="ru-RU" b="1" dirty="0" smtClean="0">
                <a:solidFill>
                  <a:srgbClr val="FFFF00"/>
                </a:solidFill>
                <a:effectLst>
                  <a:glow rad="228600">
                    <a:schemeClr val="accent1">
                      <a:satMod val="175000"/>
                      <a:alpha val="40000"/>
                    </a:schemeClr>
                  </a:glow>
                  <a:outerShdw blurRad="38100" dist="38100" dir="2700000" algn="tl">
                    <a:srgbClr val="000000"/>
                  </a:outerShdw>
                </a:effectLst>
              </a:rPr>
              <a:t>Герб Китайської Народної Республіки </a:t>
            </a:r>
            <a:endParaRPr lang="ru-RU" b="1" dirty="0">
              <a:solidFill>
                <a:srgbClr val="FFFF00"/>
              </a:solidFill>
              <a:effectLst>
                <a:glow rad="228600">
                  <a:schemeClr val="accent1">
                    <a:satMod val="175000"/>
                    <a:alpha val="40000"/>
                  </a:schemeClr>
                </a:glow>
                <a:outerShdw blurRad="38100" dist="38100" dir="2700000" algn="tl">
                  <a:srgbClr val="000000"/>
                </a:outerShdw>
              </a:effectLst>
            </a:endParaRPr>
          </a:p>
        </p:txBody>
      </p:sp>
      <p:sp>
        <p:nvSpPr>
          <p:cNvPr id="5" name="Содержимое 4"/>
          <p:cNvSpPr>
            <a:spLocks noGrp="1"/>
          </p:cNvSpPr>
          <p:nvPr>
            <p:ph idx="1"/>
          </p:nvPr>
        </p:nvSpPr>
        <p:spPr>
          <a:xfrm>
            <a:off x="285720" y="1571612"/>
            <a:ext cx="5357850" cy="5000660"/>
          </a:xfrm>
        </p:spPr>
        <p:txBody>
          <a:bodyPr/>
          <a:lstStyle/>
          <a:p>
            <a:pPr marL="88900" indent="196850" algn="just">
              <a:buNone/>
            </a:pPr>
            <a:r>
              <a:rPr lang="ru-RU" sz="2000" dirty="0" smtClean="0">
                <a:solidFill>
                  <a:schemeClr val="accent6">
                    <a:lumMod val="40000"/>
                    <a:lumOff val="60000"/>
                  </a:schemeClr>
                </a:solidFill>
              </a:rPr>
              <a:t>   </a:t>
            </a:r>
            <a:r>
              <a:rPr lang="uk-UA" sz="2000" dirty="0" smtClean="0">
                <a:solidFill>
                  <a:schemeClr val="accent6">
                    <a:lumMod val="40000"/>
                    <a:lumOff val="60000"/>
                  </a:schemeClr>
                </a:solidFill>
              </a:rPr>
              <a:t>Герб Китайської Народної Республіки був прийнятий 20 вересня 1950 року. </a:t>
            </a:r>
          </a:p>
          <a:p>
            <a:pPr marL="88900" indent="196850" algn="just">
              <a:buNone/>
            </a:pPr>
            <a:r>
              <a:rPr lang="uk-UA" sz="2000" dirty="0" smtClean="0">
                <a:solidFill>
                  <a:schemeClr val="accent6">
                    <a:lumMod val="40000"/>
                    <a:lumOff val="60000"/>
                  </a:schemeClr>
                </a:solidFill>
              </a:rPr>
              <a:t>  Над зображенням Воріт розміщуються п’ять зірок, як на державному прапорі КНР. Круг обрамляють колоски пшениці, що відображає філософію аграрної революції. В ценрі нижньої частини обрамлення розміщене колесо-зубачка, що символізує промислових робітників. В центрі герба зображена площа в Пекіні, на якій височіють ворота Тяньаньмень, що перекладається як «Ворота Небесного спокою». Ці ворота символізують давні традиції китайської нації.</a:t>
            </a:r>
          </a:p>
          <a:p>
            <a:pPr marL="88900" indent="196850"/>
            <a:endParaRPr lang="ru-RU" sz="2000" dirty="0">
              <a:solidFill>
                <a:schemeClr val="accent2">
                  <a:lumMod val="75000"/>
                </a:schemeClr>
              </a:solidFill>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2000"/>
                                        <p:tgtEl>
                                          <p:spTgt spid="5">
                                            <p:txEl>
                                              <p:pRg st="0" end="0"/>
                                            </p:txEl>
                                          </p:spTgt>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2000"/>
                                        <p:tgtEl>
                                          <p:spTgt spid="5">
                                            <p:txEl>
                                              <p:pRg st="1" end="1"/>
                                            </p:txEl>
                                          </p:spTgt>
                                        </p:tgtEl>
                                      </p:cBhvr>
                                    </p:animEffect>
                                  </p:childTnLst>
                                </p:cTn>
                              </p:par>
                            </p:childTnLst>
                          </p:cTn>
                        </p:par>
                        <p:par>
                          <p:cTn id="16" fill="hold">
                            <p:stCondLst>
                              <p:cond delay="5000"/>
                            </p:stCondLst>
                            <p:childTnLst>
                              <p:par>
                                <p:cTn id="17" presetID="22" presetClass="entr" presetSubtype="1"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up)">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z="4800" b="1" dirty="0" smtClean="0">
                <a:solidFill>
                  <a:srgbClr val="FFFF00"/>
                </a:solidFill>
                <a:effectLst>
                  <a:glow rad="228600">
                    <a:schemeClr val="accent1">
                      <a:satMod val="175000"/>
                      <a:alpha val="40000"/>
                    </a:schemeClr>
                  </a:glow>
                  <a:outerShdw blurRad="38100" dist="38100" dir="2700000" algn="tl">
                    <a:srgbClr val="000000"/>
                  </a:outerShdw>
                </a:effectLst>
              </a:rPr>
              <a:t>Китай на карті</a:t>
            </a:r>
            <a:endParaRPr lang="ru-RU" sz="4800" b="1" dirty="0">
              <a:solidFill>
                <a:srgbClr val="FFFF00"/>
              </a:solidFill>
              <a:effectLst>
                <a:glow rad="228600">
                  <a:schemeClr val="accent1">
                    <a:satMod val="175000"/>
                    <a:alpha val="40000"/>
                  </a:schemeClr>
                </a:glow>
                <a:outerShdw blurRad="38100" dist="38100" dir="2700000" algn="tl">
                  <a:srgbClr val="000000"/>
                </a:outerShdw>
              </a:effectLst>
            </a:endParaRPr>
          </a:p>
        </p:txBody>
      </p:sp>
      <p:pic>
        <p:nvPicPr>
          <p:cNvPr id="5" name="Рисунок 4" descr="http://arcvoyager.com/upload/china_map.gif"/>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71472" y="1285860"/>
            <a:ext cx="8001056" cy="5214974"/>
          </a:xfrm>
          <a:prstGeom prst="rect">
            <a:avLst/>
          </a:prstGeom>
          <a:noFill/>
          <a:ln>
            <a:noFill/>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Рисунок24.jpg"/>
          <p:cNvPicPr>
            <a:picLocks noGrp="1" noChangeAspect="1"/>
          </p:cNvPicPr>
          <p:nvPr>
            <p:ph idx="1"/>
          </p:nvPr>
        </p:nvPicPr>
        <p:blipFill>
          <a:blip r:embed="rId2" cstate="print"/>
          <a:stretch>
            <a:fillRect/>
          </a:stretch>
        </p:blipFill>
        <p:spPr>
          <a:xfrm>
            <a:off x="0" y="0"/>
            <a:ext cx="9144000" cy="6858000"/>
          </a:xfrm>
        </p:spPr>
      </p:pic>
      <p:sp>
        <p:nvSpPr>
          <p:cNvPr id="5" name="Содержимое 4"/>
          <p:cNvSpPr>
            <a:spLocks noGrp="1"/>
          </p:cNvSpPr>
          <p:nvPr>
            <p:ph idx="1"/>
          </p:nvPr>
        </p:nvSpPr>
        <p:spPr>
          <a:xfrm>
            <a:off x="0" y="214290"/>
            <a:ext cx="8929718" cy="6643710"/>
          </a:xfrm>
        </p:spPr>
        <p:txBody>
          <a:bodyPr/>
          <a:lstStyle/>
          <a:p>
            <a:pPr marL="188913" indent="252413" algn="just">
              <a:buClr>
                <a:schemeClr val="accent2">
                  <a:lumMod val="60000"/>
                  <a:lumOff val="40000"/>
                </a:schemeClr>
              </a:buClr>
              <a:buSzPct val="120000"/>
              <a:buNone/>
            </a:pPr>
            <a:r>
              <a:rPr lang="uk-UA" sz="2350" b="1" dirty="0" smtClean="0">
                <a:solidFill>
                  <a:schemeClr val="accent2">
                    <a:lumMod val="60000"/>
                    <a:lumOff val="40000"/>
                  </a:schemeClr>
                </a:solidFill>
              </a:rPr>
              <a:t>Китай </a:t>
            </a:r>
            <a:r>
              <a:rPr lang="uk-UA" sz="2350" dirty="0" smtClean="0">
                <a:solidFill>
                  <a:schemeClr val="accent2">
                    <a:lumMod val="60000"/>
                    <a:lumOff val="40000"/>
                  </a:schemeClr>
                </a:solidFill>
              </a:rPr>
              <a:t>(кит. «центральна країна») —  Китай належить до найбільш прадавніх цивілізацій, яка увібрала у себе велику кількість держав та культур впродовж 6 тисяч років. Громадянська війна у Китаї спричинила поділ цього регіону на </a:t>
            </a:r>
            <a:r>
              <a:rPr lang="uk-UA" sz="2350" dirty="0" smtClean="0">
                <a:solidFill>
                  <a:srgbClr val="FFFF00"/>
                </a:solidFill>
              </a:rPr>
              <a:t>дві</a:t>
            </a:r>
            <a:r>
              <a:rPr lang="uk-UA" sz="2350" dirty="0" smtClean="0">
                <a:solidFill>
                  <a:schemeClr val="accent2">
                    <a:lumMod val="60000"/>
                    <a:lumOff val="40000"/>
                  </a:schemeClr>
                </a:solidFill>
              </a:rPr>
              <a:t> держави, котрі продовжують вживати у своїй назві слово «Китай». </a:t>
            </a:r>
            <a:r>
              <a:rPr lang="uk-UA" sz="2350" b="1" dirty="0" smtClean="0">
                <a:solidFill>
                  <a:srgbClr val="FFFF00"/>
                </a:solidFill>
              </a:rPr>
              <a:t>Китайська</a:t>
            </a:r>
            <a:r>
              <a:rPr lang="uk-UA" sz="2350" b="1" dirty="0" smtClean="0">
                <a:solidFill>
                  <a:srgbClr val="FFFF00"/>
                </a:solidFill>
                <a:effectLst>
                  <a:outerShdw blurRad="38100" dist="38100" dir="2700000" algn="tl">
                    <a:srgbClr val="000000">
                      <a:alpha val="43137"/>
                    </a:srgbClr>
                  </a:outerShdw>
                </a:effectLst>
              </a:rPr>
              <a:t>Народна республіка (КНР)</a:t>
            </a:r>
            <a:r>
              <a:rPr lang="uk-UA" sz="2350" b="1" dirty="0" smtClean="0">
                <a:solidFill>
                  <a:srgbClr val="FFFF00"/>
                </a:solidFill>
              </a:rPr>
              <a:t> </a:t>
            </a:r>
            <a:r>
              <a:rPr lang="uk-UA" sz="2350" dirty="0" smtClean="0">
                <a:solidFill>
                  <a:schemeClr val="accent2">
                    <a:lumMod val="60000"/>
                    <a:lumOff val="40000"/>
                  </a:schemeClr>
                </a:solidFill>
              </a:rPr>
              <a:t>—  яка володіє материковим Китаєм.</a:t>
            </a:r>
            <a:r>
              <a:rPr lang="ru-RU" sz="2350" dirty="0" smtClean="0">
                <a:solidFill>
                  <a:schemeClr val="accent2">
                    <a:lumMod val="60000"/>
                    <a:lumOff val="40000"/>
                  </a:schemeClr>
                </a:solidFill>
              </a:rPr>
              <a:t> </a:t>
            </a:r>
            <a:r>
              <a:rPr lang="uk-UA" sz="2350" b="1" dirty="0" smtClean="0">
                <a:solidFill>
                  <a:srgbClr val="FFFF00"/>
                </a:solidFill>
              </a:rPr>
              <a:t>Республіка Китай</a:t>
            </a:r>
            <a:r>
              <a:rPr lang="uk-UA" sz="2350" dirty="0" smtClean="0">
                <a:solidFill>
                  <a:schemeClr val="accent2">
                    <a:lumMod val="60000"/>
                    <a:lumOff val="40000"/>
                  </a:schemeClr>
                </a:solidFill>
              </a:rPr>
              <a:t> —  яка контролює острів Тайвань та прилеглі до нього острови.</a:t>
            </a:r>
            <a:endParaRPr lang="ru-RU" sz="2350" dirty="0" smtClean="0">
              <a:solidFill>
                <a:schemeClr val="accent2">
                  <a:lumMod val="60000"/>
                  <a:lumOff val="40000"/>
                </a:schemeClr>
              </a:solidFill>
            </a:endParaRPr>
          </a:p>
          <a:p>
            <a:pPr marL="188913" indent="252413" algn="just">
              <a:buNone/>
            </a:pPr>
            <a:r>
              <a:rPr lang="uk-UA" sz="2350" dirty="0" smtClean="0">
                <a:solidFill>
                  <a:srgbClr val="FFFF00"/>
                </a:solidFill>
              </a:rPr>
              <a:t>Китай має довгу і майже неперервну цивілізаційну історію та одну з найстаріших і найскладніших систем письма. До 19 ст. він був однією з найпередовіших світових політій і основним культурним центром Східної Азії. Китайський вплив на сусідні держави залишається істотним по сьогодні. Китай — батьківщина багатьох технічних винаходів, які змінили долю людства. Серед них — папір, компас, порох і друкарство.</a:t>
            </a:r>
            <a:endParaRPr lang="ru-RU" sz="2350" dirty="0">
              <a:solidFill>
                <a:srgbClr val="FFFF00"/>
              </a:solidFill>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up)">
                                      <p:cBhvr>
                                        <p:cTn id="11" dur="2000"/>
                                        <p:tgtEl>
                                          <p:spTgt spid="5">
                                            <p:txEl>
                                              <p:pRg st="0" end="0"/>
                                            </p:txEl>
                                          </p:spTgt>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up)">
                                      <p:cBhvr>
                                        <p:cTn id="15"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arcvoyager.com/upload/china_map.gif"/>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572132" y="1928802"/>
            <a:ext cx="3571868" cy="3500462"/>
          </a:xfrm>
          <a:prstGeom prst="rect">
            <a:avLst/>
          </a:prstGeom>
          <a:noFill/>
          <a:ln>
            <a:noFill/>
          </a:ln>
        </p:spPr>
      </p:pic>
      <p:sp>
        <p:nvSpPr>
          <p:cNvPr id="2" name="Заголовок 1"/>
          <p:cNvSpPr>
            <a:spLocks noGrp="1"/>
          </p:cNvSpPr>
          <p:nvPr>
            <p:ph type="title"/>
          </p:nvPr>
        </p:nvSpPr>
        <p:spPr>
          <a:xfrm>
            <a:off x="428596" y="0"/>
            <a:ext cx="8186766" cy="1143008"/>
          </a:xfrm>
        </p:spPr>
        <p:txBody>
          <a:bodyPr/>
          <a:lstStyle/>
          <a:p>
            <a:r>
              <a:rPr lang="uk-UA" sz="5000" b="1" dirty="0" smtClean="0">
                <a:solidFill>
                  <a:srgbClr val="FFFF00"/>
                </a:solidFill>
                <a:effectLst>
                  <a:glow rad="228600">
                    <a:schemeClr val="accent1">
                      <a:satMod val="175000"/>
                      <a:alpha val="40000"/>
                    </a:schemeClr>
                  </a:glow>
                  <a:outerShdw blurRad="38100" dist="38100" dir="2700000" algn="tl">
                    <a:srgbClr val="000000"/>
                  </a:outerShdw>
                </a:effectLst>
              </a:rPr>
              <a:t>Республіканський Китай</a:t>
            </a:r>
            <a:endParaRPr lang="ru-RU" sz="5000" dirty="0">
              <a:solidFill>
                <a:srgbClr val="FFFF00"/>
              </a:solidFill>
              <a:effectLst>
                <a:glow rad="228600">
                  <a:schemeClr val="accent1">
                    <a:satMod val="175000"/>
                    <a:alpha val="40000"/>
                  </a:schemeClr>
                </a:glow>
                <a:outerShdw blurRad="38100" dist="38100" dir="2700000" algn="tl">
                  <a:srgbClr val="000000"/>
                </a:outerShdw>
              </a:effectLst>
            </a:endParaRPr>
          </a:p>
        </p:txBody>
      </p:sp>
      <p:sp>
        <p:nvSpPr>
          <p:cNvPr id="3" name="Содержимое 2"/>
          <p:cNvSpPr>
            <a:spLocks noGrp="1"/>
          </p:cNvSpPr>
          <p:nvPr>
            <p:ph idx="1"/>
          </p:nvPr>
        </p:nvSpPr>
        <p:spPr>
          <a:xfrm>
            <a:off x="214282" y="1285860"/>
            <a:ext cx="5357850" cy="5286412"/>
          </a:xfrm>
        </p:spPr>
        <p:txBody>
          <a:bodyPr/>
          <a:lstStyle/>
          <a:p>
            <a:pPr marL="0" indent="274638" algn="just">
              <a:buNone/>
            </a:pPr>
            <a:r>
              <a:rPr lang="uk-UA" sz="1900" dirty="0" smtClean="0">
                <a:solidFill>
                  <a:schemeClr val="accent1"/>
                </a:solidFill>
              </a:rPr>
              <a:t>1</a:t>
            </a:r>
            <a:r>
              <a:rPr lang="uk-UA" sz="1900" dirty="0" smtClean="0">
                <a:solidFill>
                  <a:srgbClr val="FFFF00"/>
                </a:solidFill>
              </a:rPr>
              <a:t> </a:t>
            </a:r>
            <a:r>
              <a:rPr lang="uk-UA" sz="1900" dirty="0" smtClean="0">
                <a:solidFill>
                  <a:srgbClr val="FFFF00"/>
                </a:solidFill>
                <a:effectLst/>
              </a:rPr>
              <a:t>січня 1912 року </a:t>
            </a:r>
            <a:r>
              <a:rPr lang="uk-UA" sz="1900" dirty="0" smtClean="0">
                <a:solidFill>
                  <a:schemeClr val="accent1"/>
                </a:solidFill>
                <a:effectLst/>
              </a:rPr>
              <a:t>з падінням династії Цін була утворена </a:t>
            </a:r>
            <a:r>
              <a:rPr lang="uk-UA" sz="1900" b="1" dirty="0" smtClean="0">
                <a:solidFill>
                  <a:srgbClr val="FFFF00"/>
                </a:solidFill>
                <a:effectLst/>
              </a:rPr>
              <a:t>Республіка Китай</a:t>
            </a:r>
            <a:r>
              <a:rPr lang="uk-UA" sz="1900" dirty="0" smtClean="0">
                <a:solidFill>
                  <a:schemeClr val="accent1"/>
                </a:solidFill>
                <a:effectLst/>
              </a:rPr>
              <a:t>. Сунь Ятсен, лідер Національної Партії Гоміньдан, був проголошений першим президентом. Невдовзі його змістив з цієї посади колишній генерал цінських військ Юань Шикай, який проголосив себе новим імператором.</a:t>
            </a:r>
            <a:endParaRPr lang="ru-RU" sz="1900" dirty="0" smtClean="0">
              <a:solidFill>
                <a:schemeClr val="accent1"/>
              </a:solidFill>
              <a:effectLst/>
            </a:endParaRPr>
          </a:p>
          <a:p>
            <a:pPr marL="0" indent="274638" algn="just">
              <a:buNone/>
            </a:pPr>
            <a:r>
              <a:rPr lang="uk-UA" sz="1900" dirty="0" smtClean="0">
                <a:solidFill>
                  <a:srgbClr val="FFFF00"/>
                </a:solidFill>
                <a:effectLst/>
              </a:rPr>
              <a:t>Китайсько-японська війна 1937—1945 </a:t>
            </a:r>
            <a:r>
              <a:rPr lang="uk-UA" sz="1900" dirty="0" smtClean="0">
                <a:solidFill>
                  <a:schemeClr val="accent1"/>
                </a:solidFill>
                <a:effectLst/>
              </a:rPr>
              <a:t>років на деякий час об'єднала націоналістів і комуністів проти спільного ворога. Проте після капітуляції Японії у 1945 році, державна скарбниця Республіки виявилася порожньою. Це стало причиною взаємних звинувачень Гоміньдану і Компартії Китаю, які призвели до громадянської війни. Перемога комуністів змусила уряд Республіки Китай перебратися на острів Тайвань, де він існує по сьогодні.</a:t>
            </a:r>
            <a:endParaRPr lang="ru-RU" sz="1900" dirty="0" smtClean="0">
              <a:solidFill>
                <a:schemeClr val="accent1"/>
              </a:solidFill>
              <a:effectLst/>
            </a:endParaRPr>
          </a:p>
          <a:p>
            <a:endParaRPr lang="ru-RU" sz="1900"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000"/>
                                        <p:tgtEl>
                                          <p:spTgt spid="3">
                                            <p:txEl>
                                              <p:pRg st="0" end="0"/>
                                            </p:txEl>
                                          </p:spTgt>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2000"/>
                                        <p:tgtEl>
                                          <p:spTgt spid="3">
                                            <p:txEl>
                                              <p:pRg st="1" end="1"/>
                                            </p:txEl>
                                          </p:spTgt>
                                        </p:tgtEl>
                                      </p:cBhvr>
                                    </p:animEffect>
                                  </p:childTnLst>
                                </p:cTn>
                              </p:par>
                            </p:childTnLst>
                          </p:cTn>
                        </p:par>
                        <p:par>
                          <p:cTn id="16" fill="hold">
                            <p:stCondLst>
                              <p:cond delay="50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59541.jpg"/>
          <p:cNvPicPr>
            <a:picLocks noChangeAspect="1"/>
          </p:cNvPicPr>
          <p:nvPr/>
        </p:nvPicPr>
        <p:blipFill>
          <a:blip r:embed="rId2" cstate="print"/>
          <a:stretch>
            <a:fillRect/>
          </a:stretch>
        </p:blipFill>
        <p:spPr>
          <a:xfrm>
            <a:off x="0" y="0"/>
            <a:ext cx="9144000" cy="6858000"/>
          </a:xfrm>
          <a:prstGeom prst="rect">
            <a:avLst/>
          </a:prstGeom>
        </p:spPr>
      </p:pic>
      <p:sp>
        <p:nvSpPr>
          <p:cNvPr id="2" name="Заголовок 1"/>
          <p:cNvSpPr>
            <a:spLocks noGrp="1"/>
          </p:cNvSpPr>
          <p:nvPr>
            <p:ph type="title"/>
          </p:nvPr>
        </p:nvSpPr>
        <p:spPr>
          <a:xfrm>
            <a:off x="571472" y="214290"/>
            <a:ext cx="8258204" cy="785818"/>
          </a:xfrm>
        </p:spPr>
        <p:txBody>
          <a:bodyPr/>
          <a:lstStyle/>
          <a:p>
            <a:r>
              <a:rPr lang="uk-UA" sz="5400" b="1" dirty="0" smtClean="0">
                <a:solidFill>
                  <a:srgbClr val="FFFF00"/>
                </a:solidFill>
                <a:effectLst>
                  <a:glow rad="228600">
                    <a:srgbClr val="FFC000">
                      <a:alpha val="40000"/>
                    </a:srgbClr>
                  </a:glow>
                  <a:outerShdw blurRad="38100" dist="38100" dir="2700000" algn="tl">
                    <a:srgbClr val="000000"/>
                  </a:outerShdw>
                </a:effectLst>
              </a:rPr>
              <a:t>Сучасність</a:t>
            </a:r>
            <a:endParaRPr lang="ru-RU" sz="5400" dirty="0">
              <a:solidFill>
                <a:srgbClr val="FFFF00"/>
              </a:solidFill>
              <a:effectLst>
                <a:glow rad="228600">
                  <a:srgbClr val="FFC000">
                    <a:alpha val="40000"/>
                  </a:srgbClr>
                </a:glow>
                <a:outerShdw blurRad="38100" dist="38100" dir="2700000" algn="tl">
                  <a:srgbClr val="000000"/>
                </a:outerShdw>
              </a:effectLst>
            </a:endParaRPr>
          </a:p>
        </p:txBody>
      </p:sp>
      <p:sp>
        <p:nvSpPr>
          <p:cNvPr id="3" name="Содержимое 2"/>
          <p:cNvSpPr>
            <a:spLocks noGrp="1"/>
          </p:cNvSpPr>
          <p:nvPr>
            <p:ph idx="1"/>
          </p:nvPr>
        </p:nvSpPr>
        <p:spPr>
          <a:xfrm>
            <a:off x="214282" y="1214422"/>
            <a:ext cx="8715436" cy="5357874"/>
          </a:xfrm>
        </p:spPr>
        <p:txBody>
          <a:bodyPr/>
          <a:lstStyle/>
          <a:p>
            <a:pPr marL="6350" indent="282575" algn="just">
              <a:buNone/>
            </a:pPr>
            <a:r>
              <a:rPr lang="uk-UA" sz="2000" b="1" dirty="0" smtClean="0">
                <a:solidFill>
                  <a:srgbClr val="FFFF00"/>
                </a:solidFill>
              </a:rPr>
              <a:t>КНР </a:t>
            </a:r>
            <a:r>
              <a:rPr lang="uk-UA" sz="2000" dirty="0" smtClean="0"/>
              <a:t>та </a:t>
            </a:r>
            <a:r>
              <a:rPr lang="uk-UA" sz="2000" b="1" dirty="0" smtClean="0">
                <a:solidFill>
                  <a:srgbClr val="FFFF00"/>
                </a:solidFill>
              </a:rPr>
              <a:t>Республіканський Китай</a:t>
            </a:r>
            <a:r>
              <a:rPr lang="uk-UA" sz="2000" dirty="0" smtClean="0"/>
              <a:t> — наполягають на легітимності своєї влади і твердять, що саме вони є повноправними володарями «Китаю». КНР є комуністичною державою, в той час як Тайванська республіка — демократичною. Хоча у </a:t>
            </a:r>
            <a:r>
              <a:rPr lang="uk-UA" sz="2000" dirty="0" smtClean="0">
                <a:solidFill>
                  <a:srgbClr val="FFFF00"/>
                </a:solidFill>
              </a:rPr>
              <a:t>1949</a:t>
            </a:r>
            <a:r>
              <a:rPr lang="uk-UA" sz="2000" dirty="0" smtClean="0"/>
              <a:t> році міжнародна спільнота визнавала за Республікою Китай право на володіння материковим Китаєм, з 1970-х років більшість країн змінила зовнішньополітичну орієнтацію на КНР і перенесли свої представництва з Тайпею до Пекіна.</a:t>
            </a:r>
            <a:endParaRPr lang="ru-RU" sz="2000" dirty="0" smtClean="0"/>
          </a:p>
          <a:p>
            <a:pPr marL="6350" indent="282575" algn="just">
              <a:buNone/>
            </a:pPr>
            <a:r>
              <a:rPr lang="uk-UA" sz="2000" dirty="0" smtClean="0"/>
              <a:t>Хоча острівний уряд не відмовився від своїх вимог на Китай, Тибет, Внутрішню і Зовнішню Монголії, він все більше ідентифікує себе як «Тайванський» уряд. КНР вважає Тайвань невід'ємною частиною своєї держави, а тому постійно намагається витиснути представників Тайваню з різних міжнародних організацій, посилюючи його ізоляцію.</a:t>
            </a:r>
            <a:endParaRPr lang="ru-RU" sz="2000" dirty="0" smtClean="0"/>
          </a:p>
          <a:p>
            <a:pPr marL="6350" indent="282575" algn="just">
              <a:buNone/>
            </a:pPr>
            <a:r>
              <a:rPr lang="uk-UA" sz="2000" dirty="0" smtClean="0"/>
              <a:t>Станом на 2010 рік 22 держави включно з Ватиканом продовжують </a:t>
            </a:r>
            <a:r>
              <a:rPr lang="uk-UA" sz="2000" b="1" dirty="0" smtClean="0">
                <a:solidFill>
                  <a:srgbClr val="FFFF00"/>
                </a:solidFill>
              </a:rPr>
              <a:t>визнавати Республіку Китай офіційним Китаєм. </a:t>
            </a:r>
            <a:r>
              <a:rPr lang="uk-UA" sz="2000" dirty="0" smtClean="0"/>
              <a:t>На противагу цьому, більшість урядів світу розглядають КНР як законного володаря Китаю.</a:t>
            </a:r>
            <a:endParaRPr lang="ru-RU" sz="2000" dirty="0" smtClean="0"/>
          </a:p>
          <a:p>
            <a:endParaRPr lang="ru-RU" dirty="0"/>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par>
                          <p:cTn id="12" fill="hold">
                            <p:stCondLst>
                              <p:cond delay="4000"/>
                            </p:stCondLst>
                            <p:childTnLst>
                              <p:par>
                                <p:cTn id="13" presetID="22" presetClass="entr" presetSubtype="1"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up)">
                                      <p:cBhvr>
                                        <p:cTn id="15" dur="1000"/>
                                        <p:tgtEl>
                                          <p:spTgt spid="3">
                                            <p:txEl>
                                              <p:pRg st="0" end="0"/>
                                            </p:txEl>
                                          </p:spTgt>
                                        </p:tgtEl>
                                      </p:cBhvr>
                                    </p:animEffect>
                                  </p:childTnLst>
                                </p:cTn>
                              </p:par>
                            </p:childTnLst>
                          </p:cTn>
                        </p:par>
                        <p:par>
                          <p:cTn id="16" fill="hold">
                            <p:stCondLst>
                              <p:cond delay="5000"/>
                            </p:stCondLst>
                            <p:childTnLst>
                              <p:par>
                                <p:cTn id="17" presetID="22" presetClass="entr" presetSubtype="1"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up)">
                                      <p:cBhvr>
                                        <p:cTn id="19" dur="1000"/>
                                        <p:tgtEl>
                                          <p:spTgt spid="3">
                                            <p:txEl>
                                              <p:pRg st="1" end="1"/>
                                            </p:txEl>
                                          </p:spTgt>
                                        </p:tgtEl>
                                      </p:cBhvr>
                                    </p:animEffect>
                                  </p:childTnLst>
                                </p:cTn>
                              </p:par>
                            </p:childTnLst>
                          </p:cTn>
                        </p:par>
                        <p:par>
                          <p:cTn id="20" fill="hold">
                            <p:stCondLst>
                              <p:cond delay="6000"/>
                            </p:stCondLst>
                            <p:childTnLst>
                              <p:par>
                                <p:cTn id="21" presetID="22" presetClass="entr" presetSubtype="1"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up)">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936609"/>
          </a:xfrm>
        </p:spPr>
        <p:txBody>
          <a:bodyPr/>
          <a:lstStyle/>
          <a:p>
            <a:r>
              <a:rPr lang="uk-UA" sz="5400" b="1" dirty="0" smtClean="0">
                <a:solidFill>
                  <a:srgbClr val="FFFF00"/>
                </a:solidFill>
                <a:effectLst>
                  <a:glow rad="228600">
                    <a:schemeClr val="accent1">
                      <a:satMod val="175000"/>
                      <a:alpha val="40000"/>
                    </a:schemeClr>
                  </a:glow>
                  <a:outerShdw blurRad="38100" dist="38100" dir="2700000" algn="tl">
                    <a:srgbClr val="000000"/>
                  </a:outerShdw>
                </a:effectLst>
              </a:rPr>
              <a:t>Територія</a:t>
            </a:r>
            <a:endParaRPr lang="uk-UA" sz="5400" b="1" dirty="0">
              <a:solidFill>
                <a:srgbClr val="FFFF00"/>
              </a:solidFill>
              <a:effectLst>
                <a:glow rad="228600">
                  <a:schemeClr val="accent1">
                    <a:satMod val="175000"/>
                    <a:alpha val="40000"/>
                  </a:schemeClr>
                </a:glow>
                <a:outerShdw blurRad="38100" dist="38100" dir="2700000" algn="tl">
                  <a:srgbClr val="000000"/>
                </a:outerShdw>
              </a:effectLst>
            </a:endParaRPr>
          </a:p>
        </p:txBody>
      </p:sp>
      <p:sp>
        <p:nvSpPr>
          <p:cNvPr id="3" name="Содержимое 2"/>
          <p:cNvSpPr>
            <a:spLocks noGrp="1"/>
          </p:cNvSpPr>
          <p:nvPr>
            <p:ph idx="1"/>
          </p:nvPr>
        </p:nvSpPr>
        <p:spPr>
          <a:xfrm>
            <a:off x="214282" y="1357298"/>
            <a:ext cx="4643470" cy="5214974"/>
          </a:xfrm>
        </p:spPr>
        <p:txBody>
          <a:bodyPr/>
          <a:lstStyle/>
          <a:p>
            <a:pPr marL="6350" indent="282575" algn="just">
              <a:buNone/>
            </a:pPr>
            <a:r>
              <a:rPr lang="uk-UA" sz="1800" dirty="0" smtClean="0">
                <a:solidFill>
                  <a:schemeClr val="accent6">
                    <a:lumMod val="40000"/>
                    <a:lumOff val="60000"/>
                  </a:schemeClr>
                </a:solidFill>
              </a:rPr>
              <a:t>Китай має багато різноманітних ландшафтів. Гори і плато переважають на заході, а низини — на сході і південному сході. В результаті цього, основні ріки течуть з заходу на схід, включаючи великі річки Хуанхе, Янцзи, Амур, а деякі — на південь (Ріка Перлин, Меконг, Брахмапутра). Більшість рік Китаю впадають у Тихий океан.</a:t>
            </a:r>
            <a:endParaRPr lang="ru-RU" sz="1800" dirty="0" smtClean="0">
              <a:solidFill>
                <a:schemeClr val="accent6">
                  <a:lumMod val="40000"/>
                  <a:lumOff val="60000"/>
                </a:schemeClr>
              </a:solidFill>
            </a:endParaRPr>
          </a:p>
          <a:p>
            <a:pPr marL="6350" indent="282575" algn="just">
              <a:buNone/>
            </a:pPr>
            <a:r>
              <a:rPr lang="uk-UA" sz="1800" dirty="0" smtClean="0">
                <a:solidFill>
                  <a:schemeClr val="accent6">
                    <a:lumMod val="40000"/>
                    <a:lumOff val="60000"/>
                  </a:schemeClr>
                </a:solidFill>
              </a:rPr>
              <a:t>На сході, вздовж узбережжя Жовтого і Східно-китайського морів знаходяться алювіальні рівнини, які щільно заселені. На півночі, на краю плато Внутрішньої Монголії можна побачити трав'янистий степ. Південь Китаю вкритий пагорбами і невеликими горами. У центрально-східній частині розташовані дельти Хуанхе та Янцзи. Більшість орних земель розташовані вздовж цих річок. </a:t>
            </a:r>
            <a:endParaRPr lang="ru-RU" sz="1800" dirty="0">
              <a:solidFill>
                <a:schemeClr val="accent6">
                  <a:lumMod val="40000"/>
                  <a:lumOff val="60000"/>
                </a:schemeClr>
              </a:solidFill>
            </a:endParaRPr>
          </a:p>
        </p:txBody>
      </p:sp>
      <p:pic>
        <p:nvPicPr>
          <p:cNvPr id="4" name="Рисунок 3" descr="14965074.jpg"/>
          <p:cNvPicPr>
            <a:picLocks noChangeAspect="1"/>
          </p:cNvPicPr>
          <p:nvPr/>
        </p:nvPicPr>
        <p:blipFill>
          <a:blip r:embed="rId2" cstate="print"/>
          <a:stretch>
            <a:fillRect/>
          </a:stretch>
        </p:blipFill>
        <p:spPr>
          <a:xfrm>
            <a:off x="4857752" y="1928802"/>
            <a:ext cx="4071926" cy="4219575"/>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000"/>
                                        <p:tgtEl>
                                          <p:spTgt spid="3">
                                            <p:txEl>
                                              <p:pRg st="0" end="0"/>
                                            </p:txEl>
                                          </p:spTgt>
                                        </p:tgtEl>
                                      </p:cBhvr>
                                    </p:animEffect>
                                  </p:childTnLst>
                                </p:cTn>
                              </p:par>
                            </p:childTnLst>
                          </p:cTn>
                        </p:par>
                        <p:par>
                          <p:cTn id="12" fill="hold">
                            <p:stCondLst>
                              <p:cond delay="3000"/>
                            </p:stCondLst>
                            <p:childTnLst>
                              <p:par>
                                <p:cTn id="13" presetID="22" presetClass="entr" presetSubtype="1"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up)">
                                      <p:cBhvr>
                                        <p:cTn id="15" dur="1000"/>
                                        <p:tgtEl>
                                          <p:spTgt spid="3">
                                            <p:txEl>
                                              <p:pRg st="1" end="1"/>
                                            </p:txEl>
                                          </p:spTgt>
                                        </p:tgtEl>
                                      </p:cBhvr>
                                    </p:animEffect>
                                  </p:childTnLst>
                                </p:cTn>
                              </p:par>
                            </p:childTnLst>
                          </p:cTn>
                        </p:par>
                        <p:par>
                          <p:cTn id="16" fill="hold">
                            <p:stCondLst>
                              <p:cond delay="4000"/>
                            </p:stCondLst>
                            <p:childTnLst>
                              <p:par>
                                <p:cTn id="17" presetID="22"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up)">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синя з овалами">
  <a:themeElements>
    <a:clrScheme name="море">
      <a:dk1>
        <a:srgbClr val="151542"/>
      </a:dk1>
      <a:lt1>
        <a:srgbClr val="FFFFFF"/>
      </a:lt1>
      <a:dk2>
        <a:srgbClr val="00254A"/>
      </a:dk2>
      <a:lt2>
        <a:srgbClr val="C0C0C0"/>
      </a:lt2>
      <a:accent1>
        <a:srgbClr val="0099FF"/>
      </a:accent1>
      <a:accent2>
        <a:srgbClr val="003B9F"/>
      </a:accent2>
      <a:accent3>
        <a:srgbClr val="AAACB1"/>
      </a:accent3>
      <a:accent4>
        <a:srgbClr val="DADADA"/>
      </a:accent4>
      <a:accent5>
        <a:srgbClr val="AACAFF"/>
      </a:accent5>
      <a:accent6>
        <a:srgbClr val="005C8A"/>
      </a:accent6>
      <a:hlink>
        <a:srgbClr val="99CCFF"/>
      </a:hlink>
      <a:folHlink>
        <a:srgbClr val="8F8FB5"/>
      </a:folHlink>
    </a:clrScheme>
    <a:fontScheme name="Круги">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уги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Круги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Круги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Круги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Круги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Круги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Круги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Круги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синя з овалами</Template>
  <TotalTime>759</TotalTime>
  <Words>2045</Words>
  <Application>Microsoft Office PowerPoint</Application>
  <PresentationFormat>Экран (4:3)</PresentationFormat>
  <Paragraphs>124</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синя з овалами</vt:lpstr>
      <vt:lpstr>Китай</vt:lpstr>
      <vt:lpstr>Ма Инцзю́ </vt:lpstr>
      <vt:lpstr>Прапор Китаю</vt:lpstr>
      <vt:lpstr>Герб Китайської Народної Республіки </vt:lpstr>
      <vt:lpstr>Китай на карті</vt:lpstr>
      <vt:lpstr>Слайд 6</vt:lpstr>
      <vt:lpstr>Республіканський Китай</vt:lpstr>
      <vt:lpstr>Сучасність</vt:lpstr>
      <vt:lpstr>Територія</vt:lpstr>
      <vt:lpstr>Клімат</vt:lpstr>
      <vt:lpstr>Населення</vt:lpstr>
      <vt:lpstr>Мови</vt:lpstr>
      <vt:lpstr>Релігія </vt:lpstr>
      <vt:lpstr>Система письма </vt:lpstr>
      <vt:lpstr>Іспити</vt:lpstr>
      <vt:lpstr>   Наука  Трикутник Паскаля був вперше намальований китайцями. </vt:lpstr>
      <vt:lpstr>     16 найцікавіших факта,  що є у Китаї</vt:lpstr>
      <vt:lpstr>Слайд 18</vt:lpstr>
      <vt:lpstr>Слайд 19</vt:lpstr>
      <vt:lpstr>Залізничний вокзал Пекіна</vt:lpstr>
      <vt:lpstr>Морські порти</vt:lpstr>
      <vt:lpstr>Слайд 22</vt:lpstr>
      <vt:lpstr>Слайд 23</vt:lpstr>
      <vt:lpstr>Слайд 24</vt:lpstr>
      <vt:lpstr>Слайд 25</vt:lpstr>
      <vt:lpstr>Велика Китайська стіна</vt:lpstr>
      <vt:lpstr>Велика Китайська стіна</vt:lpstr>
      <vt:lpstr>Слайд 28</vt:lpstr>
      <vt:lpstr>Цікаві факти</vt:lpstr>
      <vt:lpstr>Палац імператорів династії Мінь і Цинь</vt:lpstr>
      <vt:lpstr>  Храм и гробница Конфуция и имение семьи Кун</vt:lpstr>
      <vt:lpstr>Храм Зуба Будди Далада Малігава</vt:lpstr>
      <vt:lpstr>Храм </vt:lpstr>
      <vt:lpstr>Слайд 34</vt:lpstr>
    </vt:vector>
  </TitlesOfParts>
  <Company>Krokoz™</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Китай</dc:title>
  <dc:creator>Super</dc:creator>
  <cp:lastModifiedBy>Super</cp:lastModifiedBy>
  <cp:revision>13</cp:revision>
  <dcterms:created xsi:type="dcterms:W3CDTF">2013-04-07T20:27:18Z</dcterms:created>
  <dcterms:modified xsi:type="dcterms:W3CDTF">2013-04-09T10:17:04Z</dcterms:modified>
</cp:coreProperties>
</file>