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D02300"/>
    <a:srgbClr val="1A2907"/>
    <a:srgbClr val="4A9C00"/>
    <a:srgbClr val="568616"/>
    <a:srgbClr val="FF3300"/>
    <a:srgbClr val="666633"/>
    <a:srgbClr val="9501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024" autoAdjust="0"/>
  </p:normalViewPr>
  <p:slideViewPr>
    <p:cSldViewPr>
      <p:cViewPr>
        <p:scale>
          <a:sx n="80" d="100"/>
          <a:sy n="80" d="100"/>
        </p:scale>
        <p:origin x="-1590" y="-16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A2DCBE51-CCAC-480B-829E-F9F77AB8711B}" type="slidenum">
              <a:rPr lang="en-US"/>
              <a:pPr>
                <a:defRPr/>
              </a:pPr>
              <a:t>‹#›</a:t>
            </a:fld>
            <a:endParaRPr lang="en-US"/>
          </a:p>
        </p:txBody>
      </p:sp>
    </p:spTree>
    <p:extLst>
      <p:ext uri="{BB962C8B-B14F-4D97-AF65-F5344CB8AC3E}">
        <p14:creationId xmlns="" xmlns:p14="http://schemas.microsoft.com/office/powerpoint/2010/main" val="35457185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2DCBE51-CCAC-480B-829E-F9F77AB8711B}"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9052" y="425569"/>
            <a:ext cx="7772400" cy="1362075"/>
          </a:xfrm>
          <a:prstGeom prst="rect">
            <a:avLst/>
          </a:prstGeom>
        </p:spPr>
        <p:txBody>
          <a:bodyPr anchor="b"/>
          <a:lstStyle>
            <a:lvl1pPr algn="r">
              <a:defRPr sz="40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1700213"/>
            <a:ext cx="7772400" cy="1500187"/>
          </a:xfrm>
          <a:prstGeom prst="rect">
            <a:avLst/>
          </a:prstGeom>
        </p:spPr>
        <p:txBody>
          <a:bodyPr/>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5585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2480880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969216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854820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13622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223608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404946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233987"/>
            <a:ext cx="7772400" cy="1362075"/>
          </a:xfrm>
          <a:prstGeom prst="rect">
            <a:avLst/>
          </a:prstGeo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3733800"/>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 xmlns:p14="http://schemas.microsoft.com/office/powerpoint/2010/main" val="44716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147103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1143000"/>
          </a:xfrm>
          <a:prstGeom prst="rect">
            <a:avLst/>
          </a:prstGeo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73355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373312"/>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73355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373312"/>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 xmlns:p14="http://schemas.microsoft.com/office/powerpoint/2010/main" val="3450721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05600" cy="1143000"/>
          </a:xfrm>
          <a:prstGeom prst="rect">
            <a:avLst/>
          </a:prstGeom>
        </p:spPr>
        <p:txBody>
          <a:bodyPr/>
          <a:lstStyle/>
          <a:p>
            <a:r>
              <a:rPr lang="ru-RU" smtClean="0"/>
              <a:t>Образец заголовка</a:t>
            </a:r>
            <a:endParaRPr lang="en-US"/>
          </a:p>
        </p:txBody>
      </p:sp>
    </p:spTree>
    <p:extLst>
      <p:ext uri="{BB962C8B-B14F-4D97-AF65-F5344CB8AC3E}">
        <p14:creationId xmlns="" xmlns:p14="http://schemas.microsoft.com/office/powerpoint/2010/main" val="416460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2558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 xmlns:p14="http://schemas.microsoft.com/office/powerpoint/2010/main" val="3586105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477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75" r:id="rId1"/>
    <p:sldLayoutId id="2147483665" r:id="rId2"/>
    <p:sldLayoutId id="2147483676" r:id="rId3"/>
    <p:sldLayoutId id="2147483677"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1" fontAlgn="base" hangingPunct="1">
        <a:spcBef>
          <a:spcPct val="0"/>
        </a:spcBef>
        <a:spcAft>
          <a:spcPct val="0"/>
        </a:spcAft>
        <a:defRPr sz="4400">
          <a:solidFill>
            <a:srgbClr val="4D5040"/>
          </a:solidFill>
          <a:latin typeface="+mj-lt"/>
          <a:ea typeface="+mj-ea"/>
          <a:cs typeface="+mj-cs"/>
        </a:defRPr>
      </a:lvl1pPr>
      <a:lvl2pPr algn="ctr" rtl="0" eaLnBrk="1" fontAlgn="base" hangingPunct="1">
        <a:spcBef>
          <a:spcPct val="0"/>
        </a:spcBef>
        <a:spcAft>
          <a:spcPct val="0"/>
        </a:spcAft>
        <a:defRPr sz="4400">
          <a:solidFill>
            <a:srgbClr val="4D5040"/>
          </a:solidFill>
          <a:latin typeface="Arial" charset="0"/>
        </a:defRPr>
      </a:lvl2pPr>
      <a:lvl3pPr algn="ctr" rtl="0" eaLnBrk="1" fontAlgn="base" hangingPunct="1">
        <a:spcBef>
          <a:spcPct val="0"/>
        </a:spcBef>
        <a:spcAft>
          <a:spcPct val="0"/>
        </a:spcAft>
        <a:defRPr sz="4400">
          <a:solidFill>
            <a:srgbClr val="4D5040"/>
          </a:solidFill>
          <a:latin typeface="Arial" charset="0"/>
        </a:defRPr>
      </a:lvl3pPr>
      <a:lvl4pPr algn="ctr" rtl="0" eaLnBrk="1" fontAlgn="base" hangingPunct="1">
        <a:spcBef>
          <a:spcPct val="0"/>
        </a:spcBef>
        <a:spcAft>
          <a:spcPct val="0"/>
        </a:spcAft>
        <a:defRPr sz="4400">
          <a:solidFill>
            <a:srgbClr val="4D5040"/>
          </a:solidFill>
          <a:latin typeface="Arial" charset="0"/>
        </a:defRPr>
      </a:lvl4pPr>
      <a:lvl5pPr algn="ctr" rtl="0" eaLnBrk="1" fontAlgn="base" hangingPunct="1">
        <a:spcBef>
          <a:spcPct val="0"/>
        </a:spcBef>
        <a:spcAft>
          <a:spcPct val="0"/>
        </a:spcAft>
        <a:defRPr sz="4400">
          <a:solidFill>
            <a:srgbClr val="4D5040"/>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rgbClr val="4D5040"/>
          </a:solidFill>
          <a:latin typeface="+mn-lt"/>
          <a:ea typeface="+mn-ea"/>
          <a:cs typeface="+mn-cs"/>
        </a:defRPr>
      </a:lvl1pPr>
      <a:lvl2pPr marL="742950" indent="-285750" algn="l" rtl="0" eaLnBrk="1" fontAlgn="base" hangingPunct="1">
        <a:spcBef>
          <a:spcPct val="20000"/>
        </a:spcBef>
        <a:spcAft>
          <a:spcPct val="0"/>
        </a:spcAft>
        <a:buChar char="–"/>
        <a:defRPr sz="2800">
          <a:solidFill>
            <a:srgbClr val="4D5040"/>
          </a:solidFill>
          <a:latin typeface="+mn-lt"/>
        </a:defRPr>
      </a:lvl2pPr>
      <a:lvl3pPr marL="1143000" indent="-228600" algn="l" rtl="0" eaLnBrk="1" fontAlgn="base" hangingPunct="1">
        <a:spcBef>
          <a:spcPct val="20000"/>
        </a:spcBef>
        <a:spcAft>
          <a:spcPct val="0"/>
        </a:spcAft>
        <a:buChar char="•"/>
        <a:defRPr sz="2400">
          <a:solidFill>
            <a:srgbClr val="4D5040"/>
          </a:solidFill>
          <a:latin typeface="+mn-lt"/>
        </a:defRPr>
      </a:lvl3pPr>
      <a:lvl4pPr marL="1600200" indent="-228600" algn="l" rtl="0" eaLnBrk="1" fontAlgn="base" hangingPunct="1">
        <a:spcBef>
          <a:spcPct val="20000"/>
        </a:spcBef>
        <a:spcAft>
          <a:spcPct val="0"/>
        </a:spcAft>
        <a:buChar char="–"/>
        <a:defRPr sz="2000">
          <a:solidFill>
            <a:srgbClr val="4D5040"/>
          </a:solidFill>
          <a:latin typeface="+mn-lt"/>
        </a:defRPr>
      </a:lvl4pPr>
      <a:lvl5pPr marL="2057400" indent="-228600" algn="l" rtl="0" eaLnBrk="1" fontAlgn="base" hangingPunct="1">
        <a:spcBef>
          <a:spcPct val="20000"/>
        </a:spcBef>
        <a:spcAft>
          <a:spcPct val="0"/>
        </a:spcAft>
        <a:buChar char="»"/>
        <a:defRPr sz="2000">
          <a:solidFill>
            <a:srgbClr val="4D5040"/>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5"/>
          <p:cNvSpPr>
            <a:spLocks noGrp="1"/>
          </p:cNvSpPr>
          <p:nvPr>
            <p:ph type="title"/>
          </p:nvPr>
        </p:nvSpPr>
        <p:spPr>
          <a:xfrm>
            <a:off x="719138" y="425450"/>
            <a:ext cx="7772400" cy="1362075"/>
          </a:xfrm>
        </p:spPr>
        <p:txBody>
          <a:bodyPr/>
          <a:lstStyle/>
          <a:p>
            <a:pPr>
              <a:buSzPct val="100000"/>
            </a:pPr>
            <a:r>
              <a:rPr lang="uk-UA" dirty="0" smtClean="0">
                <a:cs typeface="Arial" charset="0"/>
                <a:sym typeface="Arial" charset="0"/>
              </a:rPr>
              <a:t>Причини і наслідки деградації </a:t>
            </a:r>
            <a:r>
              <a:rPr lang="uk-UA" dirty="0" err="1" smtClean="0">
                <a:cs typeface="Arial" charset="0"/>
                <a:sym typeface="Arial" charset="0"/>
              </a:rPr>
              <a:t>біорізноманіття</a:t>
            </a:r>
            <a:endParaRPr lang="ru-RU" dirty="0" smtClean="0">
              <a:cs typeface="Arial" charset="0"/>
              <a:sym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6072230" cy="2554545"/>
          </a:xfrm>
          <a:prstGeom prst="rect">
            <a:avLst/>
          </a:prstGeom>
          <a:noFill/>
        </p:spPr>
        <p:txBody>
          <a:bodyPr wrap="square" rtlCol="0">
            <a:spAutoFit/>
          </a:bodyPr>
          <a:lstStyle/>
          <a:p>
            <a:pPr indent="90488"/>
            <a:r>
              <a:rPr lang="ru-RU" sz="2000" dirty="0" smtClean="0">
                <a:latin typeface="Times New Roman" pitchFamily="18" charset="0"/>
                <a:cs typeface="Times New Roman" pitchFamily="18" charset="0"/>
              </a:rPr>
              <a:t>У </a:t>
            </a:r>
            <a:r>
              <a:rPr lang="ru-RU" sz="2000" i="1" dirty="0" err="1" smtClean="0">
                <a:latin typeface="Times New Roman" pitchFamily="18" charset="0"/>
                <a:cs typeface="Times New Roman" pitchFamily="18" charset="0"/>
              </a:rPr>
              <a:t>Конвенції</a:t>
            </a:r>
            <a:r>
              <a:rPr lang="ru-RU" sz="2000" i="1" dirty="0" smtClean="0">
                <a:latin typeface="Times New Roman" pitchFamily="18" charset="0"/>
                <a:cs typeface="Times New Roman" pitchFamily="18" charset="0"/>
              </a:rPr>
              <a:t> про </a:t>
            </a:r>
            <a:r>
              <a:rPr lang="ru-RU" sz="2000" i="1" dirty="0" err="1" smtClean="0">
                <a:latin typeface="Times New Roman" pitchFamily="18" charset="0"/>
                <a:cs typeface="Times New Roman" pitchFamily="18" charset="0"/>
              </a:rPr>
              <a:t>охорону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біологічного</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різноманіття</a:t>
            </a:r>
            <a:r>
              <a:rPr lang="ru-RU" sz="2000" i="1"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термін</a:t>
            </a:r>
            <a:r>
              <a:rPr lang="ru-RU" sz="2000" dirty="0" smtClean="0">
                <a:latin typeface="Times New Roman" pitchFamily="18" charset="0"/>
                <a:cs typeface="Times New Roman" pitchFamily="18" charset="0"/>
              </a:rPr>
              <a:t> </a:t>
            </a:r>
            <a:r>
              <a:rPr lang="ru-RU" sz="2000" b="1" i="1" dirty="0" smtClean="0">
                <a:solidFill>
                  <a:schemeClr val="accent6">
                    <a:lumMod val="50000"/>
                  </a:schemeClr>
                </a:solidFill>
                <a:latin typeface="Times New Roman" pitchFamily="18" charset="0"/>
                <a:cs typeface="Times New Roman" pitchFamily="18" charset="0"/>
              </a:rPr>
              <a:t>«</a:t>
            </a:r>
            <a:r>
              <a:rPr lang="ru-RU" sz="2000" b="1" i="1" dirty="0" err="1" smtClean="0">
                <a:solidFill>
                  <a:schemeClr val="accent6">
                    <a:lumMod val="50000"/>
                  </a:schemeClr>
                </a:solidFill>
                <a:latin typeface="Times New Roman" pitchFamily="18" charset="0"/>
                <a:cs typeface="Times New Roman" pitchFamily="18" charset="0"/>
              </a:rPr>
              <a:t>біологічне</a:t>
            </a:r>
            <a:r>
              <a:rPr lang="ru-RU" sz="2000" b="1" i="1" dirty="0" smtClean="0">
                <a:solidFill>
                  <a:schemeClr val="accent6">
                    <a:lumMod val="50000"/>
                  </a:schemeClr>
                </a:solidFill>
                <a:latin typeface="Times New Roman" pitchFamily="18" charset="0"/>
                <a:cs typeface="Times New Roman" pitchFamily="18" charset="0"/>
              </a:rPr>
              <a:t> </a:t>
            </a:r>
            <a:r>
              <a:rPr lang="ru-RU" sz="2000" b="1" i="1" dirty="0" err="1" smtClean="0">
                <a:solidFill>
                  <a:schemeClr val="accent6">
                    <a:lumMod val="50000"/>
                  </a:schemeClr>
                </a:solidFill>
                <a:latin typeface="Times New Roman" pitchFamily="18" charset="0"/>
                <a:cs typeface="Times New Roman" pitchFamily="18" charset="0"/>
              </a:rPr>
              <a:t>різноманіття</a:t>
            </a:r>
            <a:r>
              <a:rPr lang="ru-RU" sz="2000" b="1" i="1" dirty="0" smtClean="0">
                <a:solidFill>
                  <a:schemeClr val="accent6">
                    <a:lumMod val="50000"/>
                  </a:schemeClr>
                </a:solidFill>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визначається</a:t>
            </a:r>
            <a:r>
              <a:rPr lang="ru-RU" sz="2000" dirty="0" smtClean="0">
                <a:latin typeface="Times New Roman" pitchFamily="18" charset="0"/>
                <a:cs typeface="Times New Roman" pitchFamily="18" charset="0"/>
              </a:rPr>
              <a:t> як </a:t>
            </a:r>
            <a:r>
              <a:rPr lang="ru-RU" sz="2000" i="1" dirty="0" err="1" smtClean="0">
                <a:latin typeface="Times New Roman" pitchFamily="18" charset="0"/>
                <a:cs typeface="Times New Roman" pitchFamily="18" charset="0"/>
              </a:rPr>
              <a:t>різноманітність</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живих</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організмів</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усіх</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джерел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включаючи</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наземні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морські</a:t>
            </a:r>
            <a:r>
              <a:rPr lang="ru-RU" sz="2000" i="1" dirty="0" smtClean="0">
                <a:latin typeface="Times New Roman" pitchFamily="18" charset="0"/>
                <a:cs typeface="Times New Roman" pitchFamily="18" charset="0"/>
              </a:rPr>
              <a:t> та </a:t>
            </a:r>
            <a:r>
              <a:rPr lang="ru-RU" sz="2000" i="1" dirty="0" err="1" smtClean="0">
                <a:latin typeface="Times New Roman" pitchFamily="18" charset="0"/>
                <a:cs typeface="Times New Roman" pitchFamily="18" charset="0"/>
              </a:rPr>
              <a:t>інші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водні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екосистеми</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екологічні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комплекси</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частиною</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яких</a:t>
            </a:r>
            <a:r>
              <a:rPr lang="ru-RU" sz="2000" i="1" dirty="0" smtClean="0">
                <a:latin typeface="Times New Roman" pitchFamily="18" charset="0"/>
                <a:cs typeface="Times New Roman" pitchFamily="18" charset="0"/>
              </a:rPr>
              <a:t> вони </a:t>
            </a:r>
            <a:r>
              <a:rPr lang="ru-RU" sz="2000" i="1" dirty="0" err="1" smtClean="0">
                <a:latin typeface="Times New Roman" pitchFamily="18" charset="0"/>
                <a:cs typeface="Times New Roman" pitchFamily="18" charset="0"/>
              </a:rPr>
              <a:t>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поняття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включає</a:t>
            </a:r>
            <a:r>
              <a:rPr lang="ru-RU" sz="2000" dirty="0" smtClean="0">
                <a:latin typeface="Times New Roman" pitchFamily="18" charset="0"/>
                <a:cs typeface="Times New Roman" pitchFamily="18" charset="0"/>
              </a:rPr>
              <a:t> в себе </a:t>
            </a:r>
            <a:r>
              <a:rPr lang="ru-RU" sz="2000" dirty="0" err="1" smtClean="0">
                <a:latin typeface="Times New Roman" pitchFamily="18" charset="0"/>
                <a:cs typeface="Times New Roman" pitchFamily="18" charset="0"/>
              </a:rPr>
              <a:t>різноманітність</a:t>
            </a:r>
            <a:r>
              <a:rPr lang="ru-RU" sz="2000" dirty="0" smtClean="0">
                <a:latin typeface="Times New Roman" pitchFamily="18" charset="0"/>
                <a:cs typeface="Times New Roman" pitchFamily="18" charset="0"/>
              </a:rPr>
              <a:t> у рамках виду, </a:t>
            </a:r>
            <a:r>
              <a:rPr lang="ru-RU" sz="2000" dirty="0" err="1" smtClean="0">
                <a:latin typeface="Times New Roman" pitchFamily="18" charset="0"/>
                <a:cs typeface="Times New Roman" pitchFamily="18" charset="0"/>
              </a:rPr>
              <a:t>між</a:t>
            </a:r>
            <a:r>
              <a:rPr lang="ru-RU" sz="2000" dirty="0" smtClean="0">
                <a:latin typeface="Times New Roman" pitchFamily="18" charset="0"/>
                <a:cs typeface="Times New Roman" pitchFamily="18" charset="0"/>
              </a:rPr>
              <a:t> видами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різноманітність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екосистем</a:t>
            </a:r>
            <a:r>
              <a:rPr lang="ru-RU" sz="2000" dirty="0" smtClean="0">
                <a:latin typeface="Times New Roman" pitchFamily="18" charset="0"/>
                <a:cs typeface="Times New Roman" pitchFamily="18" charset="0"/>
              </a:rPr>
              <a:t>.</a:t>
            </a:r>
          </a:p>
          <a:p>
            <a:pPr indent="90488"/>
            <a:endParaRPr lang="ru-RU" sz="2000" dirty="0">
              <a:latin typeface="Times New Roman" pitchFamily="18" charset="0"/>
              <a:cs typeface="Times New Roman" pitchFamily="18" charset="0"/>
            </a:endParaRPr>
          </a:p>
        </p:txBody>
      </p:sp>
      <p:pic>
        <p:nvPicPr>
          <p:cNvPr id="1026" name="Picture 2" descr="http://biomodel.info/wp-content/uploads/2009/05/biodiversity_earth_big.jpg"/>
          <p:cNvPicPr>
            <a:picLocks noChangeAspect="1" noChangeArrowheads="1"/>
          </p:cNvPicPr>
          <p:nvPr/>
        </p:nvPicPr>
        <p:blipFill>
          <a:blip r:embed="rId2" cstate="print"/>
          <a:srcRect/>
          <a:stretch>
            <a:fillRect/>
          </a:stretch>
        </p:blipFill>
        <p:spPr bwMode="auto">
          <a:xfrm>
            <a:off x="5214942" y="3071810"/>
            <a:ext cx="3571900" cy="3571900"/>
          </a:xfrm>
          <a:prstGeom prst="rect">
            <a:avLst/>
          </a:prstGeom>
          <a:ln>
            <a:noFill/>
          </a:ln>
          <a:effectLst>
            <a:softEdge rad="112500"/>
          </a:effec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42976" y="2571744"/>
            <a:ext cx="3219450" cy="3248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214290"/>
            <a:ext cx="6286544" cy="1938992"/>
          </a:xfrm>
          <a:prstGeom prst="rect">
            <a:avLst/>
          </a:prstGeom>
        </p:spPr>
        <p:txBody>
          <a:bodyPr wrap="square">
            <a:spAutoFit/>
          </a:bodyPr>
          <a:lstStyle/>
          <a:p>
            <a:pPr indent="179388"/>
            <a:r>
              <a:rPr lang="uk-UA" sz="2000" dirty="0" smtClean="0">
                <a:latin typeface="Times New Roman" pitchFamily="18" charset="0"/>
                <a:cs typeface="Times New Roman" pitchFamily="18" charset="0"/>
              </a:rPr>
              <a:t>Поняття </a:t>
            </a:r>
            <a:r>
              <a:rPr lang="uk-UA" sz="2000" b="1" i="1" dirty="0" smtClean="0">
                <a:solidFill>
                  <a:schemeClr val="accent6">
                    <a:lumMod val="50000"/>
                  </a:schemeClr>
                </a:solidFill>
                <a:latin typeface="Times New Roman" pitchFamily="18" charset="0"/>
                <a:cs typeface="Times New Roman" pitchFamily="18" charset="0"/>
              </a:rPr>
              <a:t>«</a:t>
            </a:r>
            <a:r>
              <a:rPr lang="uk-UA" sz="2000" b="1" i="1" dirty="0" err="1" smtClean="0">
                <a:solidFill>
                  <a:schemeClr val="accent6">
                    <a:lumMod val="50000"/>
                  </a:schemeClr>
                </a:solidFill>
                <a:latin typeface="Times New Roman" pitchFamily="18" charset="0"/>
                <a:cs typeface="Times New Roman" pitchFamily="18" charset="0"/>
              </a:rPr>
              <a:t>біорізноманіття</a:t>
            </a:r>
            <a:r>
              <a:rPr lang="uk-UA" sz="2000" dirty="0" smtClean="0">
                <a:latin typeface="Times New Roman" pitchFamily="18" charset="0"/>
                <a:cs typeface="Times New Roman" pitchFamily="18" charset="0"/>
              </a:rPr>
              <a:t>» почало широко застосовуватися після того, як 1986 року в США відбувся </a:t>
            </a:r>
            <a:r>
              <a:rPr lang="uk-UA" sz="2000" i="1" dirty="0" smtClean="0">
                <a:latin typeface="Times New Roman" pitchFamily="18" charset="0"/>
                <a:cs typeface="Times New Roman" pitchFamily="18" charset="0"/>
              </a:rPr>
              <a:t>Національний форум з </a:t>
            </a:r>
            <a:r>
              <a:rPr lang="uk-UA" sz="2000" i="1" dirty="0" err="1" smtClean="0">
                <a:latin typeface="Times New Roman" pitchFamily="18" charset="0"/>
                <a:cs typeface="Times New Roman" pitchFamily="18" charset="0"/>
              </a:rPr>
              <a:t>біорізноманіття</a:t>
            </a:r>
            <a:r>
              <a:rPr lang="uk-UA" sz="2000" dirty="0" smtClean="0">
                <a:latin typeface="Times New Roman" pitchFamily="18" charset="0"/>
                <a:cs typeface="Times New Roman" pitchFamily="18" charset="0"/>
              </a:rPr>
              <a:t>, а 1988 року за результатами його діяльності відомий американський біолог </a:t>
            </a:r>
            <a:r>
              <a:rPr lang="uk-UA" sz="2000" i="1" dirty="0" smtClean="0">
                <a:latin typeface="Times New Roman" pitchFamily="18" charset="0"/>
                <a:cs typeface="Times New Roman" pitchFamily="18" charset="0"/>
              </a:rPr>
              <a:t>Едвард </a:t>
            </a:r>
            <a:r>
              <a:rPr lang="uk-UA" sz="2000" i="1" dirty="0" err="1" smtClean="0">
                <a:latin typeface="Times New Roman" pitchFamily="18" charset="0"/>
                <a:cs typeface="Times New Roman" pitchFamily="18" charset="0"/>
              </a:rPr>
              <a:t>Вілсон</a:t>
            </a:r>
            <a:r>
              <a:rPr lang="uk-UA" sz="2000" i="1" dirty="0" smtClean="0">
                <a:latin typeface="Times New Roman" pitchFamily="18" charset="0"/>
                <a:cs typeface="Times New Roman" pitchFamily="18" charset="0"/>
              </a:rPr>
              <a:t> </a:t>
            </a:r>
            <a:r>
              <a:rPr lang="uk-UA" sz="2000" dirty="0" smtClean="0">
                <a:latin typeface="Times New Roman" pitchFamily="18" charset="0"/>
                <a:cs typeface="Times New Roman" pitchFamily="18" charset="0"/>
              </a:rPr>
              <a:t>видав книжку </a:t>
            </a:r>
            <a:r>
              <a:rPr lang="uk-UA" sz="2000" b="1" i="1" dirty="0" smtClean="0">
                <a:latin typeface="Times New Roman" pitchFamily="18" charset="0"/>
                <a:cs typeface="Times New Roman" pitchFamily="18" charset="0"/>
              </a:rPr>
              <a:t>«</a:t>
            </a:r>
            <a:r>
              <a:rPr lang="uk-UA" sz="2000" b="1" i="1" dirty="0" err="1" smtClean="0">
                <a:latin typeface="Times New Roman" pitchFamily="18" charset="0"/>
                <a:cs typeface="Times New Roman" pitchFamily="18" charset="0"/>
              </a:rPr>
              <a:t>Біорізноманіття</a:t>
            </a:r>
            <a:r>
              <a:rPr lang="uk-UA" sz="2000" b="1" i="1" dirty="0" smtClean="0">
                <a:latin typeface="Times New Roman" pitchFamily="18" charset="0"/>
                <a:cs typeface="Times New Roman" pitchFamily="18" charset="0"/>
              </a:rPr>
              <a:t>».</a:t>
            </a:r>
            <a:endParaRPr lang="ru-RU" sz="2000" b="1" i="1" dirty="0">
              <a:latin typeface="Times New Roman" pitchFamily="18" charset="0"/>
              <a:cs typeface="Times New Roman" pitchFamily="18" charset="0"/>
            </a:endParaRPr>
          </a:p>
        </p:txBody>
      </p:sp>
      <p:pic>
        <p:nvPicPr>
          <p:cNvPr id="18434" name="Picture 2" descr="http://www.naturalist.if.ua/wp-content/Papua-coral-reef-http_environment_nationalgeographic_com.jpg"/>
          <p:cNvPicPr>
            <a:picLocks noChangeAspect="1" noChangeArrowheads="1"/>
          </p:cNvPicPr>
          <p:nvPr/>
        </p:nvPicPr>
        <p:blipFill>
          <a:blip r:embed="rId2" cstate="print"/>
          <a:srcRect/>
          <a:stretch>
            <a:fillRect/>
          </a:stretch>
        </p:blipFill>
        <p:spPr bwMode="auto">
          <a:xfrm>
            <a:off x="285720" y="2357430"/>
            <a:ext cx="4310054" cy="2957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6" name="Picture 4" descr="http://upload.wikimedia.org/wikipedia/commons/thumb/f/fe/GEM_corn.jpg/1280px-GEM_corn.jpg"/>
          <p:cNvPicPr>
            <a:picLocks noChangeAspect="1" noChangeArrowheads="1"/>
          </p:cNvPicPr>
          <p:nvPr/>
        </p:nvPicPr>
        <p:blipFill>
          <a:blip r:embed="rId3" cstate="print"/>
          <a:srcRect/>
          <a:stretch>
            <a:fillRect/>
          </a:stretch>
        </p:blipFill>
        <p:spPr bwMode="auto">
          <a:xfrm>
            <a:off x="4786314" y="3571876"/>
            <a:ext cx="4101210" cy="27394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6500858" cy="2554545"/>
          </a:xfrm>
          <a:prstGeom prst="rect">
            <a:avLst/>
          </a:prstGeom>
        </p:spPr>
        <p:txBody>
          <a:bodyPr wrap="square">
            <a:spAutoFit/>
          </a:bodyPr>
          <a:lstStyle/>
          <a:p>
            <a:pPr indent="82550"/>
            <a:r>
              <a:rPr lang="uk-UA" sz="2000" b="1" i="1" dirty="0" err="1" smtClean="0">
                <a:solidFill>
                  <a:schemeClr val="accent6">
                    <a:lumMod val="50000"/>
                  </a:schemeClr>
                </a:solidFill>
                <a:latin typeface="Times New Roman" pitchFamily="18" charset="0"/>
                <a:cs typeface="Times New Roman" pitchFamily="18" charset="0"/>
              </a:rPr>
              <a:t>Біорізноманіття</a:t>
            </a:r>
            <a:r>
              <a:rPr lang="uk-UA" sz="2000" dirty="0" smtClean="0">
                <a:latin typeface="Times New Roman" pitchFamily="18" charset="0"/>
                <a:cs typeface="Times New Roman" pitchFamily="18" charset="0"/>
              </a:rPr>
              <a:t>, яке існує сьогодні, — це продукт еволюції життя впродовж мільярдів років, який визначається природними процесами й на який усе більше впливає людська діяльність. </a:t>
            </a:r>
            <a:r>
              <a:rPr lang="uk-UA" sz="2000" b="1" i="1" dirty="0" err="1" smtClean="0">
                <a:solidFill>
                  <a:schemeClr val="accent6">
                    <a:lumMod val="50000"/>
                  </a:schemeClr>
                </a:solidFill>
                <a:latin typeface="Times New Roman" pitchFamily="18" charset="0"/>
                <a:cs typeface="Times New Roman" pitchFamily="18" charset="0"/>
              </a:rPr>
              <a:t>Біорізноманіття</a:t>
            </a:r>
            <a:r>
              <a:rPr lang="uk-UA" sz="2000" dirty="0" smtClean="0">
                <a:latin typeface="Times New Roman" pitchFamily="18" charset="0"/>
                <a:cs typeface="Times New Roman" pitchFamily="18" charset="0"/>
              </a:rPr>
              <a:t> — це тканина життя, складовою частиною якої є ми і від якої ми повністю залежимо. Для людей </a:t>
            </a:r>
            <a:r>
              <a:rPr lang="uk-UA" sz="2000" b="1" i="1" dirty="0" err="1" smtClean="0">
                <a:solidFill>
                  <a:schemeClr val="accent6">
                    <a:lumMod val="50000"/>
                  </a:schemeClr>
                </a:solidFill>
                <a:latin typeface="Times New Roman" pitchFamily="18" charset="0"/>
                <a:cs typeface="Times New Roman" pitchFamily="18" charset="0"/>
              </a:rPr>
              <a:t>біорізноманіття</a:t>
            </a:r>
            <a:r>
              <a:rPr lang="uk-UA" sz="2000" b="1" i="1" dirty="0" smtClean="0">
                <a:solidFill>
                  <a:schemeClr val="accent6">
                    <a:lumMod val="50000"/>
                  </a:schemeClr>
                </a:solidFill>
                <a:latin typeface="Times New Roman" pitchFamily="18" charset="0"/>
                <a:cs typeface="Times New Roman" pitchFamily="18" charset="0"/>
              </a:rPr>
              <a:t> </a:t>
            </a:r>
            <a:r>
              <a:rPr lang="uk-UA" sz="2000" dirty="0" smtClean="0">
                <a:latin typeface="Times New Roman" pitchFamily="18" charset="0"/>
                <a:cs typeface="Times New Roman" pitchFamily="18" charset="0"/>
              </a:rPr>
              <a:t>має </a:t>
            </a:r>
            <a:r>
              <a:rPr lang="uk-UA" sz="2000" i="1" dirty="0" smtClean="0">
                <a:latin typeface="Times New Roman" pitchFamily="18" charset="0"/>
                <a:cs typeface="Times New Roman" pitchFamily="18" charset="0"/>
              </a:rPr>
              <a:t>економічну, рекреаційну, культурну, екологічну та інші цінності</a:t>
            </a:r>
            <a:r>
              <a:rPr lang="uk-UA"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pic>
        <p:nvPicPr>
          <p:cNvPr id="19458" name="Picture 2" descr="http://zaholovok.com.ua/sites/default/files/biodiversity-terrestrial.jpg"/>
          <p:cNvPicPr>
            <a:picLocks noChangeAspect="1" noChangeArrowheads="1"/>
          </p:cNvPicPr>
          <p:nvPr/>
        </p:nvPicPr>
        <p:blipFill>
          <a:blip r:embed="rId2" cstate="print"/>
          <a:srcRect/>
          <a:stretch>
            <a:fillRect/>
          </a:stretch>
        </p:blipFill>
        <p:spPr bwMode="auto">
          <a:xfrm>
            <a:off x="4714876" y="2857496"/>
            <a:ext cx="4000504" cy="3433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460" name="Picture 4" descr="http://marinebio.org/i/biodiversity2.jpg"/>
          <p:cNvPicPr>
            <a:picLocks noChangeAspect="1" noChangeArrowheads="1"/>
          </p:cNvPicPr>
          <p:nvPr/>
        </p:nvPicPr>
        <p:blipFill>
          <a:blip r:embed="rId3" cstate="print"/>
          <a:srcRect/>
          <a:stretch>
            <a:fillRect/>
          </a:stretch>
        </p:blipFill>
        <p:spPr bwMode="auto">
          <a:xfrm>
            <a:off x="214282" y="3643314"/>
            <a:ext cx="4286250" cy="2943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14282" y="121957"/>
            <a:ext cx="523495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uk-UA" sz="24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Причини деградації </a:t>
            </a:r>
            <a:r>
              <a:rPr kumimoji="0" lang="uk-UA" sz="2400" b="1" i="1"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біорізноманіття</a:t>
            </a:r>
            <a:endParaRPr kumimoji="0" lang="uk-UA" sz="2400" b="0" i="1"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20482" name="Rectangle 2"/>
          <p:cNvSpPr>
            <a:spLocks noChangeArrowheads="1"/>
          </p:cNvSpPr>
          <p:nvPr/>
        </p:nvSpPr>
        <p:spPr bwMode="auto">
          <a:xfrm>
            <a:off x="142844" y="581363"/>
            <a:ext cx="50219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rgbClr val="D02300"/>
                </a:solidFill>
                <a:effectLst/>
                <a:latin typeface="Times New Roman" pitchFamily="18" charset="0"/>
                <a:ea typeface="Times New Roman" pitchFamily="18" charset="0"/>
                <a:cs typeface="Times New Roman" pitchFamily="18" charset="0"/>
              </a:rPr>
              <a:t>Руйнування природного середовища життя</a:t>
            </a:r>
            <a:endParaRPr kumimoji="0" lang="uk-UA" sz="2000" b="0" i="0" u="none" strike="noStrike" cap="none" normalizeH="0" baseline="0" dirty="0" smtClean="0">
              <a:ln>
                <a:noFill/>
              </a:ln>
              <a:solidFill>
                <a:srgbClr val="D02300"/>
              </a:solidFill>
              <a:effectLst/>
              <a:latin typeface="Times New Roman" pitchFamily="18" charset="0"/>
              <a:cs typeface="Times New Roman" pitchFamily="18" charset="0"/>
            </a:endParaRPr>
          </a:p>
        </p:txBody>
      </p:sp>
      <p:sp>
        <p:nvSpPr>
          <p:cNvPr id="20483" name="Rectangle 3"/>
          <p:cNvSpPr>
            <a:spLocks noChangeArrowheads="1"/>
          </p:cNvSpPr>
          <p:nvPr/>
        </p:nvSpPr>
        <p:spPr bwMode="auto">
          <a:xfrm>
            <a:off x="214282" y="835208"/>
            <a:ext cx="71438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179388"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Це основна причина вимирання біологічних видів. Сюди належить </a:t>
            </a:r>
            <a:r>
              <a:rPr kumimoji="0" lang="uk-UA" sz="20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заготовка деревини, добування корисних копалин, вируб лісу під пасовища, будівництво дамб і автомагістралей на місці незайманих ділянок дикої природи</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Екосистеми змушені </a:t>
            </a:r>
            <a:r>
              <a:rPr kumimoji="0" lang="uk-UA" sz="20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«відступати», </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а флора й фауна, що живе в них, утрачає необхідні</a:t>
            </a:r>
            <a:r>
              <a:rPr lang="ru-RU" sz="2000" dirty="0" smtClean="0">
                <a:latin typeface="Times New Roman" pitchFamily="18" charset="0"/>
                <a:cs typeface="Times New Roman" pitchFamily="18" charset="0"/>
              </a:rPr>
              <a:t> </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умови існування.</a:t>
            </a:r>
            <a:r>
              <a:rPr kumimoji="0" lang="uk-UA" sz="20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uk-UA" sz="2000" b="1" i="1"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Природне середовище </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розчленовується, руйнується і знищується. Порушуються маршрути міграцій. Генетичне різноманіття бідніє. Популяції тварин і рослин не можуть протистояти хворобам та іншим несприятливим факторам. Урешті-решт біологічні види один за одним вимирають.</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3438" y="4000504"/>
            <a:ext cx="3548058" cy="266104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14290"/>
            <a:ext cx="191590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uk-UA" sz="2000" i="1" dirty="0" smtClean="0">
                <a:solidFill>
                  <a:srgbClr val="D02300"/>
                </a:solidFill>
                <a:latin typeface="Times New Roman" pitchFamily="18" charset="0"/>
                <a:cs typeface="Times New Roman" pitchFamily="18" charset="0"/>
              </a:rPr>
              <a:t>Чужорідні види</a:t>
            </a:r>
            <a:endParaRPr kumimoji="0" lang="uk-UA" sz="2000" b="0" i="0" u="none" strike="noStrike" cap="none" normalizeH="0" baseline="0" dirty="0" smtClean="0">
              <a:ln>
                <a:noFill/>
              </a:ln>
              <a:solidFill>
                <a:srgbClr val="D02300"/>
              </a:solidFill>
              <a:effectLst/>
              <a:latin typeface="Times New Roman" pitchFamily="18" charset="0"/>
              <a:cs typeface="Times New Roman" pitchFamily="18" charset="0"/>
            </a:endParaRPr>
          </a:p>
        </p:txBody>
      </p:sp>
      <p:sp>
        <p:nvSpPr>
          <p:cNvPr id="3" name="Прямоугольник 2"/>
          <p:cNvSpPr/>
          <p:nvPr/>
        </p:nvSpPr>
        <p:spPr>
          <a:xfrm>
            <a:off x="214282" y="714356"/>
            <a:ext cx="6286544" cy="1938992"/>
          </a:xfrm>
          <a:prstGeom prst="rect">
            <a:avLst/>
          </a:prstGeom>
        </p:spPr>
        <p:txBody>
          <a:bodyPr wrap="square">
            <a:spAutoFit/>
          </a:bodyPr>
          <a:lstStyle/>
          <a:p>
            <a:pPr indent="82550"/>
            <a:r>
              <a:rPr lang="uk-UA" sz="2000" dirty="0" smtClean="0">
                <a:latin typeface="Times New Roman" pitchFamily="18" charset="0"/>
                <a:cs typeface="Times New Roman" pitchFamily="18" charset="0"/>
              </a:rPr>
              <a:t>Коли людина ввозить у будь-яку екосистему чужорідні біологічні види, вони можуть зайняти екологічні ніші, що до того належали іншим видам. Іноді чужорідні види змінюють усю екосистему настільки, що витісняють інші види, або приносять із собою такі хвороби, проти яких у них немає імунітету.</a:t>
            </a:r>
            <a:endParaRPr lang="ru-RU" sz="2000" dirty="0">
              <a:latin typeface="Times New Roman" pitchFamily="18" charset="0"/>
              <a:cs typeface="Times New Roman" pitchFamily="18" charset="0"/>
            </a:endParaRPr>
          </a:p>
        </p:txBody>
      </p:sp>
      <p:pic>
        <p:nvPicPr>
          <p:cNvPr id="21506" name="Picture 2" descr="http://upload.wikimedia.org/wikipedia/commons/8/8b/Chub_Pengo.jpg"/>
          <p:cNvPicPr>
            <a:picLocks noChangeAspect="1" noChangeArrowheads="1"/>
          </p:cNvPicPr>
          <p:nvPr/>
        </p:nvPicPr>
        <p:blipFill>
          <a:blip r:embed="rId2" cstate="print"/>
          <a:srcRect/>
          <a:stretch>
            <a:fillRect/>
          </a:stretch>
        </p:blipFill>
        <p:spPr bwMode="auto">
          <a:xfrm>
            <a:off x="4714876" y="2928934"/>
            <a:ext cx="4071934" cy="3053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508" name="Picture 4" descr="http://upload.wikimedia.org/wikipedia/commons/thumb/2/27/Ondatra_zibethicus_FWS.jpg/300px-Ondatra_zibethicus_FWS.jpg"/>
          <p:cNvPicPr>
            <a:picLocks noChangeAspect="1" noChangeArrowheads="1"/>
          </p:cNvPicPr>
          <p:nvPr/>
        </p:nvPicPr>
        <p:blipFill>
          <a:blip r:embed="rId3" cstate="print"/>
          <a:srcRect/>
          <a:stretch>
            <a:fillRect/>
          </a:stretch>
        </p:blipFill>
        <p:spPr bwMode="auto">
          <a:xfrm>
            <a:off x="285720" y="4143380"/>
            <a:ext cx="4026503"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14290"/>
            <a:ext cx="497495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uk-UA" sz="2000" i="1" dirty="0" smtClean="0">
                <a:solidFill>
                  <a:srgbClr val="D02300"/>
                </a:solidFill>
                <a:latin typeface="Times New Roman" pitchFamily="18" charset="0"/>
                <a:cs typeface="Times New Roman" pitchFamily="18" charset="0"/>
              </a:rPr>
              <a:t>Надмірна експлуатація  природних ресурсів</a:t>
            </a:r>
            <a:endParaRPr kumimoji="0" lang="uk-UA" sz="2000" b="0" i="0" u="none" strike="noStrike" cap="none" normalizeH="0" baseline="0" dirty="0" smtClean="0">
              <a:ln>
                <a:noFill/>
              </a:ln>
              <a:solidFill>
                <a:srgbClr val="D02300"/>
              </a:solidFill>
              <a:effectLst/>
              <a:latin typeface="Times New Roman" pitchFamily="18" charset="0"/>
              <a:cs typeface="Times New Roman" pitchFamily="18" charset="0"/>
            </a:endParaRPr>
          </a:p>
        </p:txBody>
      </p:sp>
      <p:sp>
        <p:nvSpPr>
          <p:cNvPr id="22529" name="Rectangle 1"/>
          <p:cNvSpPr>
            <a:spLocks noChangeArrowheads="1"/>
          </p:cNvSpPr>
          <p:nvPr/>
        </p:nvSpPr>
        <p:spPr bwMode="auto">
          <a:xfrm>
            <a:off x="214282" y="642918"/>
            <a:ext cx="642942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90488"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Деякі біологічні види гинуть саме з цієї причини. Яскравий приклад цього — мандруючий голуб. На початку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XIX </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століття популяція цих птахів у Північній Америці була найчисельнішою. Але наприкінці того ж століття, у результаті полювання на них, цей вид опинився на межі зникнення, а у вересні 1914 року в зоопарку міста </a:t>
            </a:r>
            <a:r>
              <a:rPr kumimoji="0" lang="uk-UA" sz="20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Цінціннаті</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помер останній мандруючий голуб.</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034" y="3429000"/>
            <a:ext cx="4684384" cy="3060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descr="http://cikavo.com/images2/2009/05/07/img_1321451781.gif"/>
          <p:cNvPicPr>
            <a:picLocks noChangeAspect="1" noChangeArrowheads="1"/>
          </p:cNvPicPr>
          <p:nvPr/>
        </p:nvPicPr>
        <p:blipFill>
          <a:blip r:embed="rId3" cstate="print"/>
          <a:srcRect b="6438"/>
          <a:stretch>
            <a:fillRect/>
          </a:stretch>
        </p:blipFill>
        <p:spPr bwMode="auto">
          <a:xfrm>
            <a:off x="6215074" y="3000372"/>
            <a:ext cx="2457446" cy="3593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14282" y="214290"/>
            <a:ext cx="341298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rgbClr val="D02300"/>
                </a:solidFill>
                <a:effectLst/>
                <a:latin typeface="Times New Roman" pitchFamily="18" charset="0"/>
                <a:cs typeface="Times New Roman" pitchFamily="18" charset="0"/>
              </a:rPr>
              <a:t>Швидке</a:t>
            </a:r>
            <a:r>
              <a:rPr kumimoji="0" lang="uk-UA" sz="2000" b="0" i="1" u="none" strike="noStrike" cap="none" normalizeH="0" dirty="0" smtClean="0">
                <a:ln>
                  <a:noFill/>
                </a:ln>
                <a:solidFill>
                  <a:srgbClr val="D02300"/>
                </a:solidFill>
                <a:effectLst/>
                <a:latin typeface="Times New Roman" pitchFamily="18" charset="0"/>
                <a:cs typeface="Times New Roman" pitchFamily="18" charset="0"/>
              </a:rPr>
              <a:t> зростання населення</a:t>
            </a:r>
            <a:endParaRPr kumimoji="0" lang="uk-UA" sz="2000" b="0" i="1" u="none" strike="noStrike" cap="none" normalizeH="0" baseline="0" dirty="0" smtClean="0">
              <a:ln>
                <a:noFill/>
              </a:ln>
              <a:solidFill>
                <a:srgbClr val="D02300"/>
              </a:solidFill>
              <a:effectLst/>
              <a:latin typeface="Times New Roman" pitchFamily="18" charset="0"/>
              <a:cs typeface="Times New Roman" pitchFamily="18" charset="0"/>
            </a:endParaRPr>
          </a:p>
        </p:txBody>
      </p:sp>
      <p:sp>
        <p:nvSpPr>
          <p:cNvPr id="23553" name="Rectangle 1"/>
          <p:cNvSpPr>
            <a:spLocks noChangeArrowheads="1"/>
          </p:cNvSpPr>
          <p:nvPr/>
        </p:nvSpPr>
        <p:spPr bwMode="auto">
          <a:xfrm>
            <a:off x="0" y="571480"/>
            <a:ext cx="671514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269875"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У середині </a:t>
            </a:r>
            <a:r>
              <a:rPr kumimoji="0" lang="en-US"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XIX </a:t>
            </a:r>
            <a:r>
              <a:rPr kumimoji="0" lang="uk-UA" sz="20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століття чисельність населення Землі складала один мільярд осіб. Через півтора століття, коли ця кількість збільшилася до шести мільярдів, люди стали замислюватися, що використання ними природних ресурсів перевищує допустимі норми. Населення нашої планети невпинно зростає, і з кожним роком темпи витіснення нами різних видів тварин викликає все більше тривоги.</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3555" name="Picture 3" descr="http://ukranews.com/uploads/news/2010/10/18/fcf612a96d61d4421631043e205773196d05b683.jpg"/>
          <p:cNvPicPr>
            <a:picLocks noChangeAspect="1" noChangeArrowheads="1"/>
          </p:cNvPicPr>
          <p:nvPr/>
        </p:nvPicPr>
        <p:blipFill>
          <a:blip r:embed="rId3" cstate="print"/>
          <a:srcRect/>
          <a:stretch>
            <a:fillRect/>
          </a:stretch>
        </p:blipFill>
        <p:spPr bwMode="auto">
          <a:xfrm>
            <a:off x="428596" y="3071810"/>
            <a:ext cx="3905276"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557" name="Picture 5" descr="http://ukranews.com/uploads/news/2010/01/19/0f3bd1bbd1cccbbe05439e5afe316285fbaed15c.jpg"/>
          <p:cNvPicPr>
            <a:picLocks noChangeAspect="1" noChangeArrowheads="1"/>
          </p:cNvPicPr>
          <p:nvPr/>
        </p:nvPicPr>
        <p:blipFill>
          <a:blip r:embed="rId4" cstate="print"/>
          <a:srcRect/>
          <a:stretch>
            <a:fillRect/>
          </a:stretch>
        </p:blipFill>
        <p:spPr bwMode="auto">
          <a:xfrm>
            <a:off x="4929190" y="3714752"/>
            <a:ext cx="3429022"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14290"/>
            <a:ext cx="6975564"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lang="uk-UA" sz="3200" b="1" i="1" dirty="0" smtClean="0">
                <a:solidFill>
                  <a:srgbClr val="0070C0"/>
                </a:solidFill>
                <a:latin typeface="Times New Roman" pitchFamily="18" charset="0"/>
                <a:ea typeface="Times New Roman" pitchFamily="18" charset="0"/>
                <a:cs typeface="Times New Roman" pitchFamily="18" charset="0"/>
              </a:rPr>
              <a:t>Наслідки</a:t>
            </a:r>
            <a:r>
              <a:rPr kumimoji="0" lang="uk-UA" sz="32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деградації </a:t>
            </a:r>
            <a:r>
              <a:rPr kumimoji="0" lang="uk-UA" sz="3200" b="1" i="1"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біорізноманіття</a:t>
            </a:r>
            <a:endParaRPr kumimoji="0" lang="uk-UA" sz="3200" b="0" i="1" u="none" strike="noStrike" cap="none" normalizeH="0" baseline="0" dirty="0" smtClean="0">
              <a:ln>
                <a:noFill/>
              </a:ln>
              <a:solidFill>
                <a:srgbClr val="0070C0"/>
              </a:solidFill>
              <a:effectLst/>
              <a:latin typeface="Times New Roman" pitchFamily="18" charset="0"/>
              <a:cs typeface="Times New Roman" pitchFamily="18" charset="0"/>
            </a:endParaRPr>
          </a:p>
        </p:txBody>
      </p:sp>
      <p:sp>
        <p:nvSpPr>
          <p:cNvPr id="4" name="Объект 2"/>
          <p:cNvSpPr txBox="1">
            <a:spLocks/>
          </p:cNvSpPr>
          <p:nvPr/>
        </p:nvSpPr>
        <p:spPr>
          <a:xfrm>
            <a:off x="214282" y="928670"/>
            <a:ext cx="7000924" cy="4143404"/>
          </a:xfrm>
          <a:prstGeom prst="rect">
            <a:avLst/>
          </a:prstGeom>
        </p:spPr>
        <p:txBody>
          <a:bodyPr/>
          <a:lstStyle/>
          <a:p>
            <a:pPr marL="0" marR="0" lvl="0" indent="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uk-UA" sz="2400" b="0" i="0" u="none" strike="noStrike" kern="0" cap="none" spc="0" normalizeH="0" baseline="0" noProof="0" dirty="0" smtClean="0">
                <a:ln>
                  <a:noFill/>
                </a:ln>
                <a:effectLst/>
                <a:uLnTx/>
                <a:uFillTx/>
                <a:latin typeface="Times New Roman" pitchFamily="18" charset="0"/>
                <a:ea typeface="Meiryo" pitchFamily="34" charset="-128"/>
                <a:cs typeface="Times New Roman" pitchFamily="18" charset="0"/>
              </a:rPr>
              <a:t> зменшення видового різноманіття</a:t>
            </a:r>
          </a:p>
          <a:p>
            <a:pPr marL="0" marR="0" lvl="0" indent="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uk-UA" sz="2400" b="0" i="0" u="none" strike="noStrike" kern="0" cap="none" spc="0" normalizeH="0" baseline="0" noProof="0" dirty="0" smtClean="0">
                <a:ln>
                  <a:noFill/>
                </a:ln>
                <a:effectLst/>
                <a:uLnTx/>
                <a:uFillTx/>
                <a:latin typeface="Times New Roman" pitchFamily="18" charset="0"/>
                <a:ea typeface="Meiryo" pitchFamily="34" charset="-128"/>
                <a:cs typeface="Times New Roman" pitchFamily="18" charset="0"/>
              </a:rPr>
              <a:t> порушення природного балансу</a:t>
            </a:r>
          </a:p>
          <a:p>
            <a:pPr marL="0" marR="0" lvl="0" indent="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uk-UA" sz="2400" b="0" i="0" u="none" strike="noStrike" kern="0" cap="none" spc="0" normalizeH="0" baseline="0" noProof="0" dirty="0" smtClean="0">
                <a:ln>
                  <a:noFill/>
                </a:ln>
                <a:effectLst/>
                <a:uLnTx/>
                <a:uFillTx/>
                <a:latin typeface="Times New Roman" pitchFamily="18" charset="0"/>
                <a:ea typeface="Meiryo" pitchFamily="34" charset="-128"/>
                <a:cs typeface="Times New Roman" pitchFamily="18" charset="0"/>
              </a:rPr>
              <a:t> втрата певних генів у природі</a:t>
            </a:r>
          </a:p>
          <a:p>
            <a:pPr marL="0" marR="0" lvl="0" indent="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kumimoji="0" lang="uk-UA" sz="2400" b="0" i="0" u="none" strike="noStrike" kern="0" cap="none" spc="0" normalizeH="0" baseline="0" noProof="0" dirty="0" smtClean="0">
                <a:ln>
                  <a:noFill/>
                </a:ln>
                <a:effectLst/>
                <a:uLnTx/>
                <a:uFillTx/>
                <a:latin typeface="Times New Roman" pitchFamily="18" charset="0"/>
                <a:ea typeface="Meiryo" pitchFamily="34" charset="-128"/>
                <a:cs typeface="Times New Roman" pitchFamily="18" charset="0"/>
              </a:rPr>
              <a:t> нестабільність екосистем</a:t>
            </a:r>
          </a:p>
          <a:p>
            <a:pPr marL="0" marR="0" lvl="0" indent="0" algn="l" defTabSz="914400" rtl="0" eaLnBrk="1" fontAlgn="base" latinLnBrk="0" hangingPunct="1">
              <a:lnSpc>
                <a:spcPct val="100000"/>
              </a:lnSpc>
              <a:spcBef>
                <a:spcPct val="20000"/>
              </a:spcBef>
              <a:spcAft>
                <a:spcPct val="0"/>
              </a:spcAft>
              <a:buClrTx/>
              <a:buSzTx/>
              <a:buFont typeface="Times New Roman" pitchFamily="18" charset="0"/>
              <a:buChar char="–"/>
              <a:tabLst/>
              <a:defRPr/>
            </a:pPr>
            <a:r>
              <a:rPr lang="uk-UA" sz="2400" kern="0" dirty="0" smtClean="0">
                <a:latin typeface="Times New Roman" pitchFamily="18" charset="0"/>
                <a:ea typeface="Meiryo" pitchFamily="34" charset="-128"/>
                <a:cs typeface="Times New Roman" pitchFamily="18" charset="0"/>
              </a:rPr>
              <a:t> загроза глобального потепління</a:t>
            </a:r>
            <a:endParaRPr kumimoji="0" lang="ru-RU" sz="2400" b="0" i="0" u="none" strike="noStrike" kern="0" cap="none" spc="0" normalizeH="0" baseline="0" noProof="0" dirty="0">
              <a:ln>
                <a:noFill/>
              </a:ln>
              <a:effectLst/>
              <a:uLnTx/>
              <a:uFillTx/>
              <a:latin typeface="Times New Roman" pitchFamily="18" charset="0"/>
              <a:ea typeface="Meiryo" pitchFamily="34" charset="-128"/>
              <a:cs typeface="Times New Roman" pitchFamily="18" charset="0"/>
            </a:endParaRPr>
          </a:p>
        </p:txBody>
      </p:sp>
      <p:pic>
        <p:nvPicPr>
          <p:cNvPr id="25602" name="Picture 2" descr="http://image.tsn.ua/media/images2/original/Mar2010/9a405cfd1a_207462.jpg"/>
          <p:cNvPicPr>
            <a:picLocks noChangeAspect="1" noChangeArrowheads="1"/>
          </p:cNvPicPr>
          <p:nvPr/>
        </p:nvPicPr>
        <p:blipFill>
          <a:blip r:embed="rId2" cstate="print"/>
          <a:srcRect/>
          <a:stretch>
            <a:fillRect/>
          </a:stretch>
        </p:blipFill>
        <p:spPr bwMode="auto">
          <a:xfrm>
            <a:off x="4572000" y="3471862"/>
            <a:ext cx="3976682" cy="3181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4" descr="http://cd.greenpack.in.ua/upload/menu/439_22_01_06.jpg"/>
          <p:cNvPicPr>
            <a:picLocks noChangeAspect="1" noChangeArrowheads="1"/>
          </p:cNvPicPr>
          <p:nvPr/>
        </p:nvPicPr>
        <p:blipFill>
          <a:blip r:embed="rId3" cstate="print"/>
          <a:srcRect/>
          <a:stretch>
            <a:fillRect/>
          </a:stretch>
        </p:blipFill>
        <p:spPr bwMode="auto">
          <a:xfrm>
            <a:off x="571472" y="3214686"/>
            <a:ext cx="3452806" cy="33777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F_GreenEarth">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E1EDA3-2EDD-4EEE-AAC3-034E53C89C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AF_GreenEarth</Template>
  <TotalTime>0</TotalTime>
  <Words>457</Words>
  <Application>Microsoft Office PowerPoint</Application>
  <PresentationFormat>Экран (4:3)</PresentationFormat>
  <Paragraphs>20</Paragraphs>
  <Slides>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AF_GreenEarth</vt:lpstr>
      <vt:lpstr>Причини і наслідки деградації біорізноманіття</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2013-11-19T15:58:28Z</dcterms:created>
  <dcterms:modified xsi:type="dcterms:W3CDTF">2014-05-01T16:26:48Z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TC103367939990</vt:lpwstr>
  </property>
</Properties>
</file>