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EE6C-F614-4786-8D20-1AA52F83F9D0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FBF9-2637-42B7-B37D-93A0FDC2646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30425" y="2760663"/>
            <a:ext cx="50276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7200" dirty="0">
                <a:solidFill>
                  <a:srgbClr val="000099"/>
                </a:solidFill>
                <a:latin typeface="Barocco Initial" pitchFamily="2" charset="0"/>
              </a:rPr>
              <a:t>ФРАНЦІЯ</a:t>
            </a:r>
            <a:endParaRPr lang="en-US" sz="7200" dirty="0">
              <a:solidFill>
                <a:srgbClr val="000099"/>
              </a:solidFill>
              <a:latin typeface="Barocco Initial" pitchFamily="2" charset="0"/>
            </a:endParaRPr>
          </a:p>
        </p:txBody>
      </p:sp>
      <p:pic>
        <p:nvPicPr>
          <p:cNvPr id="5" name="Picture 7" descr="eiffe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ac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496888"/>
            <a:ext cx="3352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etoi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14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3504" y="4786322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/>
              <a:t>Підготував:</a:t>
            </a:r>
          </a:p>
          <a:p>
            <a:pPr algn="r"/>
            <a:r>
              <a:rPr lang="uk-UA" sz="2800" b="1" dirty="0" smtClean="0"/>
              <a:t>Учень 10 – Б класу</a:t>
            </a:r>
          </a:p>
          <a:p>
            <a:pPr algn="r"/>
            <a:r>
              <a:rPr lang="uk-UA" sz="2800" b="1" dirty="0" err="1" smtClean="0"/>
              <a:t>Карабиньош</a:t>
            </a:r>
            <a:r>
              <a:rPr lang="uk-UA" sz="2800" b="1" dirty="0" smtClean="0"/>
              <a:t> Богдан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4275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Господарство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08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Господарство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Франція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високорозвинена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постіндустріальна</a:t>
            </a:r>
            <a:r>
              <a:rPr lang="ru-RU" sz="2000" dirty="0" smtClean="0"/>
              <a:t> держава, </a:t>
            </a:r>
            <a:r>
              <a:rPr lang="ru-RU" sz="2000" dirty="0" err="1" smtClean="0"/>
              <a:t>темпи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неухильно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розмірами</a:t>
            </a:r>
            <a:r>
              <a:rPr lang="ru-RU" sz="2000" dirty="0" smtClean="0"/>
              <a:t> ВВП на одну особу вона </a:t>
            </a:r>
            <a:r>
              <a:rPr lang="ru-RU" sz="2000" dirty="0" err="1" smtClean="0"/>
              <a:t>посідає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четверте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дванадцяте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розмірами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інвестицій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національну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економіку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третє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інвесторами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США та </a:t>
            </a:r>
            <a:r>
              <a:rPr lang="ru-RU" sz="2000" dirty="0" err="1" smtClean="0"/>
              <a:t>Німеччина</a:t>
            </a:r>
            <a:r>
              <a:rPr lang="ru-RU" sz="2000" dirty="0" smtClean="0"/>
              <a:t>. У </a:t>
            </a:r>
            <a:r>
              <a:rPr lang="ru-RU" sz="2000" dirty="0" err="1" smtClean="0"/>
              <a:t>галузеві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структур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основним</a:t>
            </a:r>
            <a:r>
              <a:rPr lang="ru-RU" sz="2000" dirty="0" smtClean="0"/>
              <a:t> видом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стала сфера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1/4 ВВП,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/>
              <a:t>п</a:t>
            </a:r>
            <a:r>
              <a:rPr lang="ru-RU" sz="2000" dirty="0" err="1" smtClean="0"/>
              <a:t>онад</a:t>
            </a:r>
            <a:r>
              <a:rPr lang="ru-RU" sz="2000" dirty="0" smtClean="0"/>
              <a:t> 1/3 </a:t>
            </a:r>
            <a:r>
              <a:rPr lang="ru-RU" sz="2000" dirty="0" err="1" smtClean="0"/>
              <a:t>робочих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та 80 % </a:t>
            </a:r>
            <a:r>
              <a:rPr lang="ru-RU" sz="2000" dirty="0" err="1" smtClean="0"/>
              <a:t>експорту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Особливе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новітні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: </a:t>
            </a:r>
            <a:r>
              <a:rPr lang="ru-RU" sz="2000" dirty="0" err="1" smtClean="0"/>
              <a:t>автомобілебудування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авіакосмічна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електроніка</a:t>
            </a:r>
            <a:r>
              <a:rPr lang="ru-RU" sz="2000" dirty="0" smtClean="0"/>
              <a:t>, </a:t>
            </a:r>
            <a:r>
              <a:rPr lang="ru-RU" sz="2000" dirty="0" err="1" smtClean="0"/>
              <a:t>верстатобудування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хімічна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5602" name="Picture 2" descr="http://www.vmr.gov.ua/Branches/Architecture/%D0%94%D0%9C%D0%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-214338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Паливно</a:t>
            </a:r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–енергетична</a:t>
            </a:r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промисловість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5357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Паливно-енергетичн</a:t>
            </a:r>
            <a:r>
              <a:rPr lang="ru-RU" sz="2400" dirty="0" smtClean="0"/>
              <a:t> а </a:t>
            </a:r>
            <a:r>
              <a:rPr lang="ru-RU" sz="2400" dirty="0" err="1" smtClean="0"/>
              <a:t>промисловіст</a:t>
            </a:r>
            <a:r>
              <a:rPr lang="ru-RU" sz="2400" dirty="0" smtClean="0"/>
              <a:t> </a:t>
            </a:r>
            <a:r>
              <a:rPr lang="ru-RU" sz="2400" dirty="0" err="1" smtClean="0"/>
              <a:t>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імпортних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природному </a:t>
            </a:r>
            <a:r>
              <a:rPr lang="ru-RU" sz="2400" dirty="0" err="1" smtClean="0"/>
              <a:t>газі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кам'яного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. В </a:t>
            </a:r>
            <a:r>
              <a:rPr lang="ru-RU" sz="2400" dirty="0" err="1" smtClean="0"/>
              <a:t>електроенергетиці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провідну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відіграють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атомні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електростанції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дають</a:t>
            </a:r>
            <a:r>
              <a:rPr lang="ru-RU" sz="2400" dirty="0" smtClean="0"/>
              <a:t> 76 % </a:t>
            </a:r>
            <a:r>
              <a:rPr lang="ru-RU" sz="2400" dirty="0" err="1" smtClean="0"/>
              <a:t>усієї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електроенергії</a:t>
            </a:r>
            <a:r>
              <a:rPr lang="ru-RU" sz="2400" dirty="0" smtClean="0"/>
              <a:t>. </a:t>
            </a:r>
            <a:r>
              <a:rPr lang="ru-RU" sz="2400" dirty="0" err="1" smtClean="0"/>
              <a:t>Гідроелектростанції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виробляють</a:t>
            </a:r>
            <a:r>
              <a:rPr lang="ru-RU" sz="2400" dirty="0" smtClean="0"/>
              <a:t> 20 % </a:t>
            </a:r>
            <a:r>
              <a:rPr lang="ru-RU" sz="2400" dirty="0" err="1" smtClean="0"/>
              <a:t>електроенергії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у </a:t>
            </a:r>
            <a:r>
              <a:rPr lang="ru-RU" sz="2400" dirty="0" err="1" smtClean="0"/>
              <a:t>передгір'ях</a:t>
            </a:r>
            <a:r>
              <a:rPr lang="ru-RU" sz="2400" dirty="0" smtClean="0"/>
              <a:t> Альп та </a:t>
            </a:r>
            <a:r>
              <a:rPr lang="ru-RU" sz="2400" dirty="0" err="1" smtClean="0"/>
              <a:t>Піренеїв</a:t>
            </a:r>
            <a:r>
              <a:rPr lang="ru-RU" sz="2400" dirty="0" smtClean="0"/>
              <a:t>. </a:t>
            </a:r>
            <a:r>
              <a:rPr lang="ru-RU" sz="2400" dirty="0" err="1" smtClean="0"/>
              <a:t>Частка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теплової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незначна</a:t>
            </a:r>
            <a:r>
              <a:rPr lang="ru-RU" sz="2400" dirty="0" smtClean="0"/>
              <a:t> (4 % ). На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припливна</a:t>
            </a:r>
            <a:r>
              <a:rPr lang="ru-RU" sz="2400" dirty="0"/>
              <a:t> </a:t>
            </a:r>
            <a:r>
              <a:rPr lang="ru-RU" sz="2400" dirty="0" err="1" smtClean="0"/>
              <a:t>електростанція</a:t>
            </a:r>
            <a:r>
              <a:rPr lang="ru-RU" sz="2400" dirty="0" smtClean="0"/>
              <a:t> «Ране». </a:t>
            </a:r>
            <a:endParaRPr lang="ru-RU" sz="2000" dirty="0"/>
          </a:p>
        </p:txBody>
      </p:sp>
      <p:pic>
        <p:nvPicPr>
          <p:cNvPr id="24580" name="Picture 4" descr="http://kstu.kg/uploads/energeticheskiy-fakult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332431" cy="2428892"/>
          </a:xfrm>
          <a:prstGeom prst="rect">
            <a:avLst/>
          </a:prstGeom>
          <a:noFill/>
        </p:spPr>
      </p:pic>
      <p:pic>
        <p:nvPicPr>
          <p:cNvPr id="24582" name="Picture 6" descr="http://vidomosti-ua.com/photo/original-1394130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7694"/>
            <a:ext cx="3143272" cy="196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Чорна та </a:t>
            </a:r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кольорова</a:t>
            </a:r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металургія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Чорн</a:t>
            </a:r>
            <a:r>
              <a:rPr lang="ru-RU" sz="2400" dirty="0" smtClean="0"/>
              <a:t> а </a:t>
            </a:r>
            <a:r>
              <a:rPr lang="ru-RU" sz="2400" dirty="0" err="1" smtClean="0"/>
              <a:t>металургі</a:t>
            </a:r>
            <a:r>
              <a:rPr lang="ru-RU" sz="2400" dirty="0" smtClean="0"/>
              <a:t> я —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потужних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галузей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. У </a:t>
            </a:r>
            <a:r>
              <a:rPr lang="ru-RU" sz="2400" dirty="0" err="1" smtClean="0"/>
              <a:t>минулому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тяжіла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родовищ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залізних</a:t>
            </a:r>
            <a:r>
              <a:rPr lang="ru-RU" sz="2400" dirty="0" smtClean="0"/>
              <a:t> руд та </a:t>
            </a:r>
            <a:r>
              <a:rPr lang="ru-RU" sz="2400" dirty="0" err="1" smtClean="0"/>
              <a:t>коксівного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 в </a:t>
            </a:r>
            <a:r>
              <a:rPr lang="ru-RU" sz="2400" dirty="0" err="1" smtClean="0"/>
              <a:t>Лотарингії</a:t>
            </a:r>
            <a:r>
              <a:rPr lang="ru-RU" sz="2400" dirty="0" smtClean="0"/>
              <a:t>. </a:t>
            </a:r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зміщується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вбік</a:t>
            </a:r>
            <a:r>
              <a:rPr lang="ru-RU" sz="2400" dirty="0" smtClean="0"/>
              <a:t> моря, де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імпортній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сировині</a:t>
            </a:r>
            <a:r>
              <a:rPr lang="ru-RU" sz="2400" dirty="0" smtClean="0"/>
              <a:t>. У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потужна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металургія</a:t>
            </a:r>
            <a:r>
              <a:rPr lang="ru-RU" sz="2400" dirty="0" smtClean="0"/>
              <a:t> . </a:t>
            </a:r>
            <a:r>
              <a:rPr lang="ru-RU" sz="2400" dirty="0" err="1" smtClean="0"/>
              <a:t>Її</a:t>
            </a:r>
            <a:r>
              <a:rPr lang="ru-RU" sz="2400" dirty="0" smtClean="0"/>
              <a:t> основною </a:t>
            </a:r>
            <a:r>
              <a:rPr lang="ru-RU" sz="2400" dirty="0" err="1" smtClean="0"/>
              <a:t>галуззю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алюмінієва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власній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3554" name="Picture 2" descr="http://www.rts.ua/img/forall/Image/Category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429000"/>
            <a:ext cx="5643602" cy="314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062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Машинобудування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Машинобудуванн</a:t>
            </a:r>
            <a:r>
              <a:rPr lang="ru-RU" sz="2400" dirty="0" smtClean="0"/>
              <a:t> я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найбільшою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галуззю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. Особливого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великим </a:t>
            </a:r>
            <a:r>
              <a:rPr lang="ru-RU" sz="2400" dirty="0" err="1" smtClean="0"/>
              <a:t>виробником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автомобілів</a:t>
            </a:r>
            <a:r>
              <a:rPr lang="ru-RU" sz="2400" dirty="0" smtClean="0"/>
              <a:t> (Париж), </a:t>
            </a:r>
            <a:r>
              <a:rPr lang="ru-RU" sz="2400" dirty="0" err="1" smtClean="0"/>
              <a:t>літаків</a:t>
            </a:r>
            <a:r>
              <a:rPr lang="ru-RU" sz="2400" dirty="0" smtClean="0"/>
              <a:t> (Тулуза, Париж) та </a:t>
            </a:r>
            <a:r>
              <a:rPr lang="ru-RU" sz="2400" dirty="0" err="1" smtClean="0"/>
              <a:t>морських</a:t>
            </a:r>
            <a:r>
              <a:rPr lang="ru-RU" sz="2400" dirty="0" smtClean="0"/>
              <a:t> суден (Марсель, Нант, Брест, Тулон). </a:t>
            </a:r>
            <a:r>
              <a:rPr lang="ru-RU" sz="2400" dirty="0" err="1" smtClean="0"/>
              <a:t>Важливу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 (Париж, </a:t>
            </a:r>
            <a:r>
              <a:rPr lang="ru-RU" sz="2400" dirty="0" err="1" smtClean="0"/>
              <a:t>Ліон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pic>
        <p:nvPicPr>
          <p:cNvPr id="22534" name="Picture 6" descr="http://tam.vntu.edu.ua/images/abi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841720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8217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Хімічна промисловість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Франція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розгалужену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. З </a:t>
            </a:r>
            <a:r>
              <a:rPr lang="ru-RU" sz="2400" dirty="0" err="1" smtClean="0"/>
              <a:t>імпортної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пластмаси</a:t>
            </a:r>
            <a:r>
              <a:rPr lang="ru-RU" sz="2400" dirty="0" smtClean="0"/>
              <a:t>, </a:t>
            </a:r>
            <a:r>
              <a:rPr lang="ru-RU" sz="2400" dirty="0" err="1" smtClean="0"/>
              <a:t>хімічні</a:t>
            </a:r>
            <a:r>
              <a:rPr lang="ru-RU" sz="2400" dirty="0" smtClean="0"/>
              <a:t> волокна, </a:t>
            </a:r>
            <a:r>
              <a:rPr lang="ru-RU" sz="2400" dirty="0" err="1" smtClean="0"/>
              <a:t>синтетичний</a:t>
            </a:r>
            <a:r>
              <a:rPr lang="ru-RU" sz="2400" dirty="0" smtClean="0"/>
              <a:t> каучук, </a:t>
            </a:r>
            <a:r>
              <a:rPr lang="ru-RU" sz="2400" dirty="0" err="1" smtClean="0"/>
              <a:t>шини</a:t>
            </a:r>
            <a:r>
              <a:rPr lang="ru-RU" sz="2400" dirty="0" smtClean="0"/>
              <a:t> (Париж, Марсель, Гавр). На </a:t>
            </a:r>
            <a:r>
              <a:rPr lang="ru-RU" sz="2400" dirty="0" err="1" smtClean="0"/>
              <a:t>власній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налагоджено</a:t>
            </a:r>
            <a:r>
              <a:rPr lang="ru-RU" sz="2400" dirty="0" smtClean="0"/>
              <a:t> синтез </a:t>
            </a:r>
            <a:r>
              <a:rPr lang="ru-RU" sz="2400" dirty="0" err="1" smtClean="0"/>
              <a:t>соди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калійних</a:t>
            </a:r>
            <a:r>
              <a:rPr lang="ru-RU" sz="2400" dirty="0" smtClean="0"/>
              <a:t> добрив. </a:t>
            </a:r>
            <a:r>
              <a:rPr lang="ru-RU" sz="2400" dirty="0" err="1" smtClean="0"/>
              <a:t>Традиційними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парфумерна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фармацевтична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1506" name="Picture 2" descr="http://www.brigretail.com/userfiles/image/chemic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643314"/>
            <a:ext cx="2786082" cy="1979585"/>
          </a:xfrm>
          <a:prstGeom prst="rect">
            <a:avLst/>
          </a:prstGeom>
          <a:noFill/>
        </p:spPr>
      </p:pic>
      <p:pic>
        <p:nvPicPr>
          <p:cNvPr id="21508" name="Picture 4" descr="http://image.zn.ua/media/images/original/Aug2012/46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2738430" cy="2053823"/>
          </a:xfrm>
          <a:prstGeom prst="rect">
            <a:avLst/>
          </a:prstGeom>
          <a:noFill/>
        </p:spPr>
      </p:pic>
      <p:pic>
        <p:nvPicPr>
          <p:cNvPr id="21510" name="Picture 6" descr="http://karpatskijobjektiv.com/wp-content/uploads/2013/11/12335697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429132"/>
            <a:ext cx="2738430" cy="2053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6915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Сільське господарство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високі</a:t>
            </a:r>
            <a:r>
              <a:rPr lang="ru-RU" sz="2000" dirty="0"/>
              <a:t> </a:t>
            </a:r>
            <a:r>
              <a:rPr lang="ru-RU" sz="2000" dirty="0" err="1" smtClean="0"/>
              <a:t>показники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зайнятості</a:t>
            </a:r>
            <a:r>
              <a:rPr lang="ru-RU" sz="2000" dirty="0" smtClean="0"/>
              <a:t> (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9 %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) та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продуктивність</a:t>
            </a:r>
            <a:r>
              <a:rPr lang="ru-RU" sz="2000" dirty="0" smtClean="0"/>
              <a:t>. </a:t>
            </a:r>
            <a:r>
              <a:rPr lang="ru-RU" sz="2000" dirty="0" err="1" smtClean="0"/>
              <a:t>Галузь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потреби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продовольстві</a:t>
            </a:r>
            <a:r>
              <a:rPr lang="ru-RU" sz="2000" dirty="0" smtClean="0"/>
              <a:t>, а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зерна та </a:t>
            </a:r>
            <a:r>
              <a:rPr lang="ru-RU" sz="2000" dirty="0" err="1" smtClean="0"/>
              <a:t>цукру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експортує</a:t>
            </a:r>
            <a:r>
              <a:rPr lang="ru-RU" sz="2000" dirty="0" smtClean="0"/>
              <a:t>. У </a:t>
            </a:r>
            <a:r>
              <a:rPr lang="ru-RU" sz="2000" dirty="0" err="1" smtClean="0"/>
              <a:t>галузевій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переважає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тваринництво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основну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відіграють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скотарство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свинарство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птахівництво</a:t>
            </a:r>
            <a:r>
              <a:rPr lang="ru-RU" sz="2000" dirty="0" smtClean="0"/>
              <a:t>. У </a:t>
            </a:r>
            <a:r>
              <a:rPr lang="ru-RU" sz="2000" dirty="0" err="1" smtClean="0"/>
              <a:t>рослинництві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зернові</a:t>
            </a:r>
            <a:r>
              <a:rPr lang="ru-RU" sz="2000" dirty="0" smtClean="0"/>
              <a:t> (</a:t>
            </a:r>
            <a:r>
              <a:rPr lang="ru-RU" sz="2000" dirty="0" err="1" smtClean="0"/>
              <a:t>пшениця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кукурудза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зрошуваних</a:t>
            </a:r>
            <a:r>
              <a:rPr lang="ru-RU" sz="2000" dirty="0" smtClean="0"/>
              <a:t> землях </a:t>
            </a:r>
            <a:r>
              <a:rPr lang="ru-RU" sz="2000" dirty="0" err="1" smtClean="0"/>
              <a:t>півдня</a:t>
            </a:r>
            <a:r>
              <a:rPr lang="ru-RU" sz="2000" dirty="0" smtClean="0"/>
              <a:t> — рис), </a:t>
            </a:r>
            <a:r>
              <a:rPr lang="ru-RU" sz="2000" dirty="0" err="1" smtClean="0"/>
              <a:t>технічні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цукрові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буряки</a:t>
            </a:r>
            <a:r>
              <a:rPr lang="ru-RU" sz="2000" dirty="0" smtClean="0"/>
              <a:t>, тютюн, </a:t>
            </a:r>
            <a:r>
              <a:rPr lang="ru-RU" sz="2000" dirty="0" err="1" smtClean="0"/>
              <a:t>хміль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маслини</a:t>
            </a:r>
            <a:r>
              <a:rPr lang="ru-RU" sz="2000" dirty="0" smtClean="0"/>
              <a:t>) та </a:t>
            </a:r>
            <a:r>
              <a:rPr lang="ru-RU" sz="2000" dirty="0" err="1" smtClean="0"/>
              <a:t>кормові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вирощуванням</a:t>
            </a:r>
            <a:r>
              <a:rPr lang="ru-RU" sz="2000" dirty="0" smtClean="0"/>
              <a:t> винограду </a:t>
            </a:r>
            <a:r>
              <a:rPr lang="ru-RU" sz="2000" dirty="0" err="1" smtClean="0"/>
              <a:t>Франція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Повсюдно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розвинуті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садівництво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картоплярство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Корсиці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цитрусові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південному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— </a:t>
            </a:r>
            <a:r>
              <a:rPr lang="ru-RU" sz="2000" dirty="0" err="1" smtClean="0"/>
              <a:t>квіти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482" name="Picture 2" descr="http://www.total.ua/lub/content/NT00077F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72008"/>
            <a:ext cx="7429552" cy="202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0"/>
            <a:ext cx="2372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уризм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Курортне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туризм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міжнародної</a:t>
            </a:r>
            <a:r>
              <a:rPr lang="ru-RU" sz="2400" dirty="0" smtClean="0"/>
              <a:t>  </a:t>
            </a:r>
            <a:r>
              <a:rPr lang="ru-RU" sz="2400" dirty="0" err="1" smtClean="0"/>
              <a:t>спеціалізації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Найвідоміші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курорти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на Лазурному </a:t>
            </a:r>
            <a:r>
              <a:rPr lang="ru-RU" sz="2400" dirty="0" err="1" smtClean="0"/>
              <a:t>березі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</a:t>
            </a:r>
            <a:r>
              <a:rPr lang="ru-RU" sz="2400" dirty="0" err="1" smtClean="0"/>
              <a:t>Ніцца</a:t>
            </a:r>
            <a:r>
              <a:rPr lang="ru-RU" sz="2400" dirty="0" smtClean="0"/>
              <a:t>, Канн, </a:t>
            </a:r>
            <a:r>
              <a:rPr lang="ru-RU" sz="2400" dirty="0" err="1" smtClean="0"/>
              <a:t>Сен-Тропе</a:t>
            </a:r>
            <a:r>
              <a:rPr lang="ru-RU" sz="2400" dirty="0" smtClean="0"/>
              <a:t>) та в Альпах. </a:t>
            </a:r>
            <a:r>
              <a:rPr lang="ru-RU" sz="2400" dirty="0" err="1" smtClean="0"/>
              <a:t>Туристів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приваблює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9458" name="Picture 2" descr="http://www.business-kuban.ru/i/pic/kurorty-i-tur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0"/>
            <a:ext cx="3524275" cy="2643206"/>
          </a:xfrm>
          <a:prstGeom prst="rect">
            <a:avLst/>
          </a:prstGeom>
          <a:noFill/>
        </p:spPr>
      </p:pic>
      <p:pic>
        <p:nvPicPr>
          <p:cNvPr id="19460" name="Picture 4" descr="http://09biz.net/uploads/posts/2012-08/1344793533_t_kc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857628"/>
            <a:ext cx="3534925" cy="281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0"/>
            <a:ext cx="3256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Основним видом транспорт у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автомобільний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50 % </a:t>
            </a:r>
            <a:r>
              <a:rPr lang="ru-RU" sz="2400" dirty="0" err="1" smtClean="0"/>
              <a:t>пасажирообігу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40 % </a:t>
            </a:r>
            <a:r>
              <a:rPr lang="ru-RU" sz="2400" dirty="0" err="1" smtClean="0"/>
              <a:t>вантажообігу</a:t>
            </a:r>
            <a:r>
              <a:rPr lang="ru-RU" sz="2400" dirty="0" smtClean="0"/>
              <a:t>.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 — </a:t>
            </a:r>
            <a:r>
              <a:rPr lang="ru-RU" sz="2400" dirty="0" err="1" smtClean="0"/>
              <a:t>батьківщина</a:t>
            </a:r>
            <a:r>
              <a:rPr lang="ru-RU" sz="2400" dirty="0" smtClean="0"/>
              <a:t>  </a:t>
            </a:r>
            <a:r>
              <a:rPr lang="ru-RU" sz="2400" dirty="0" err="1" smtClean="0"/>
              <a:t>швидкісних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залізниць</a:t>
            </a:r>
            <a:r>
              <a:rPr lang="ru-RU" sz="2400" dirty="0" smtClean="0"/>
              <a:t>. Тут </a:t>
            </a:r>
            <a:r>
              <a:rPr lang="ru-RU" sz="2400" dirty="0" err="1" smtClean="0"/>
              <a:t>діють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</a:t>
            </a:r>
            <a:r>
              <a:rPr lang="ru-RU" sz="2400" dirty="0" smtClean="0"/>
              <a:t>: Париж — Марсель, Париж — Бордо, Париж —- Страсбург. 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зовнішніх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авіаційний</a:t>
            </a:r>
            <a:r>
              <a:rPr lang="ru-RU" sz="2400" dirty="0" smtClean="0"/>
              <a:t> транспорт. </a:t>
            </a:r>
            <a:r>
              <a:rPr lang="ru-RU" sz="2400" dirty="0" err="1" smtClean="0"/>
              <a:t>Найбільші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аеропорти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/>
              <a:t> </a:t>
            </a:r>
            <a:r>
              <a:rPr lang="ru-RU" sz="2400" dirty="0" err="1" smtClean="0"/>
              <a:t>збудовані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Парижі</a:t>
            </a:r>
            <a:r>
              <a:rPr lang="ru-RU" sz="2400" dirty="0" smtClean="0"/>
              <a:t>. </a:t>
            </a:r>
            <a:r>
              <a:rPr lang="ru-RU" sz="2400" dirty="0" err="1" smtClean="0"/>
              <a:t>Підводними</a:t>
            </a:r>
            <a:r>
              <a:rPr lang="ru-RU" sz="2400" dirty="0"/>
              <a:t> </a:t>
            </a:r>
            <a:r>
              <a:rPr lang="ru-RU" sz="2400" dirty="0" smtClean="0"/>
              <a:t>трубопроводами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Африки до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газ. З Великою </a:t>
            </a:r>
            <a:r>
              <a:rPr lang="ru-RU" sz="2400" dirty="0" err="1" smtClean="0"/>
              <a:t>Британією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/>
              <a:t> </a:t>
            </a:r>
            <a:r>
              <a:rPr lang="ru-RU" sz="2400" dirty="0" err="1" smtClean="0"/>
              <a:t>транспортний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залізничний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тунель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протокою Ла-Манш. </a:t>
            </a:r>
            <a:endParaRPr lang="ru-RU" sz="2400" dirty="0"/>
          </a:p>
        </p:txBody>
      </p:sp>
      <p:pic>
        <p:nvPicPr>
          <p:cNvPr id="18436" name="Picture 4" descr="https://encrypted-tbn1.gstatic.com/images?q=tbn:ANd9GcThganRNpekO1s0SOVgc7emP2sHVUorWc-VYVCBhORVZ2usaEUknmxvj_6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643446"/>
            <a:ext cx="2619375" cy="1743076"/>
          </a:xfrm>
          <a:prstGeom prst="rect">
            <a:avLst/>
          </a:prstGeom>
          <a:noFill/>
        </p:spPr>
      </p:pic>
      <p:pic>
        <p:nvPicPr>
          <p:cNvPr id="18438" name="Picture 6" descr="https://encrypted-tbn3.gstatic.com/images?q=tbn:ANd9GcRIXn-We30BKRUkjPfJ8X5H_w7975zksegDbf6hlZqVGtC1Y0_k9P5VBk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29198"/>
            <a:ext cx="2781300" cy="1647825"/>
          </a:xfrm>
          <a:prstGeom prst="rect">
            <a:avLst/>
          </a:prstGeom>
          <a:noFill/>
        </p:spPr>
      </p:pic>
      <p:pic>
        <p:nvPicPr>
          <p:cNvPr id="18440" name="Picture 8" descr="https://encrypted-tbn0.gstatic.com/images?q=tbn:ANd9GcQV6CyKWPCJZb5BwSSq6gDO53ozij1uhgighV6Oat0QvlwlxtR5PI690P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72008"/>
            <a:ext cx="2314575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41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 економічні зв’язки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05342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Франція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підтримує</a:t>
            </a:r>
            <a:r>
              <a:rPr lang="ru-RU" sz="2400" dirty="0" smtClean="0"/>
              <a:t> </a:t>
            </a:r>
            <a:r>
              <a:rPr lang="ru-RU" sz="2400" dirty="0" err="1" smtClean="0"/>
              <a:t>тісні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багатьма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, 2/3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товарообігу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припадають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ЄС, США та </a:t>
            </a:r>
            <a:r>
              <a:rPr lang="ru-RU" sz="2400" dirty="0" err="1" smtClean="0"/>
              <a:t>Японію</a:t>
            </a:r>
            <a:r>
              <a:rPr lang="ru-RU" sz="2400" dirty="0" smtClean="0"/>
              <a:t>. Держава </a:t>
            </a:r>
            <a:r>
              <a:rPr lang="ru-RU" sz="2400" dirty="0" err="1" smtClean="0"/>
              <a:t>експортує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обладнання</a:t>
            </a:r>
            <a:r>
              <a:rPr lang="ru-RU" sz="2400" dirty="0" smtClean="0"/>
              <a:t>» </a:t>
            </a:r>
            <a:r>
              <a:rPr lang="ru-RU" sz="2400" dirty="0" err="1" smtClean="0"/>
              <a:t>пластмаси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парфуми</a:t>
            </a:r>
            <a:r>
              <a:rPr lang="ru-RU" sz="2400" dirty="0" smtClean="0"/>
              <a:t>, сталь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прокат, </a:t>
            </a:r>
            <a:r>
              <a:rPr lang="ru-RU" sz="2400" dirty="0" err="1" smtClean="0"/>
              <a:t>алюміній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зерно, </a:t>
            </a:r>
            <a:r>
              <a:rPr lang="ru-RU" sz="2400" dirty="0" err="1" smtClean="0"/>
              <a:t>цукор</a:t>
            </a:r>
            <a:r>
              <a:rPr lang="ru-RU" sz="2400" dirty="0" smtClean="0"/>
              <a:t>, виноград та вина. </a:t>
            </a:r>
            <a:r>
              <a:rPr lang="ru-RU" sz="2400" dirty="0" err="1" smtClean="0"/>
              <a:t>Водночас</a:t>
            </a:r>
            <a:r>
              <a:rPr lang="ru-RU" sz="2400" dirty="0" smtClean="0"/>
              <a:t> до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імпортуються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сировина</a:t>
            </a:r>
            <a:r>
              <a:rPr lang="ru-RU" sz="2400" dirty="0" smtClean="0"/>
              <a:t> (</a:t>
            </a:r>
            <a:r>
              <a:rPr lang="ru-RU" sz="2400" dirty="0" err="1" smtClean="0"/>
              <a:t>нафта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газ, </a:t>
            </a:r>
            <a:r>
              <a:rPr lang="ru-RU" sz="2400" dirty="0" err="1" smtClean="0"/>
              <a:t>руди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кольорових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металів</a:t>
            </a:r>
            <a:r>
              <a:rPr lang="ru-RU" sz="2400" dirty="0" smtClean="0"/>
              <a:t>), </a:t>
            </a:r>
            <a:r>
              <a:rPr lang="ru-RU" sz="2400" dirty="0" err="1" smtClean="0"/>
              <a:t>ліс</a:t>
            </a:r>
            <a:r>
              <a:rPr lang="ru-RU" sz="2400" dirty="0" smtClean="0"/>
              <a:t>, </a:t>
            </a:r>
            <a:r>
              <a:rPr lang="ru-RU" sz="2400" dirty="0" err="1" smtClean="0"/>
              <a:t>деяка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сільсько-господарська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бавовна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вовна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кава</a:t>
            </a:r>
            <a:r>
              <a:rPr lang="ru-RU" sz="2400" dirty="0" smtClean="0"/>
              <a:t>, чай).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підтримує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Францією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7410" name="Picture 2" descr="http://zakarpattya.net.ua/images/zakarpattya20090604133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500570"/>
            <a:ext cx="3143272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711925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</a:t>
            </a:r>
          </a:p>
          <a:p>
            <a:pPr algn="ctr"/>
            <a:r>
              <a:rPr lang="uk-UA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увагу!!!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g_fra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935787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8662" y="5572140"/>
            <a:ext cx="7553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atin typeface="Bookman Old Style" pitchFamily="18" charset="0"/>
              </a:rPr>
              <a:t>ПРАПОР ФРАНЦІЇ</a:t>
            </a:r>
            <a:endParaRPr lang="en-US" sz="6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Armoiries république français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143404" cy="4711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428604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ГЕРБ ФРАНЦІЇ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791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Столиця Франції - ПАРИЖ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386" name="AutoShape 2" descr="data:image/jpeg;base64,/9j/4AAQSkZJRgABAQAAAQABAAD/2wCEAAkGBxQSEhQUEhQWFRQXFxQWFBcXFhcVFRQXFRgWFxUUFBgYHCggGBolHBcWITEhJSksLi4uGB8zODMsNygtLisBCgoKDg0OGxAQGzQmICQsLywsLCwsLSwsLCwsLCwsNCwsLCwsLCwsLCwsLCwsLCwsLCwsLCwsLCwsLCwsLCwsLP/AABEIAMIBAwMBIgACEQEDEQH/xAAcAAABBQEBAQAAAAAAAAAAAAAFAAIDBAYBBwj/xAA/EAACAQIEBAQEBAUCBgEFAAABAhEAAwQSITEFQVFhBhMicTKBkaEUscHwFSNCUtFi4QcWM0Pi8cJygpKisv/EABkBAAMBAQEAAAAAAAAAAAAAAAABAgMEBf/EADERAAICAQMDAwIFAwUBAAAAAAABAhEDEiExBBNBIjJRYYEUcZHh8COhsUJSwdHxM//aAAwDAQACEQMRAD8ADV2kDThXoWYjdacJrtdFKwo6Jpwmmg04NRYUOAqVLU9aYt01MuJbrSsKLOHsDmrH2othUtj/ALLn3mg9vGuNjFWF4vdGzmk7GkjQW8Wq7YcfOP1q9b43dHw2AB2isl/F7v8Ae1T2uOXB/UT71DRVmoPF77f9gGo/Nuk64dfv/mhOH42x3b7gUUw/Gl5n7ip48FchTCMR8Vsff/NX1xQH/bPyj/NA/wCLLyNM/jI61L3HRoUxk/0MPeKnFwVmf44vWl/HVpUBp8y0x8SBWWuceFVX48KNLDY1rY7pl+bR+lVrnGANyg+ZP6VlzxodaX8aXtVaRGifj6DZgfYH/FMHHgf6TWfHFV/tFPHEl/tH0p0gNCnEyf6DUgxk8vyrNjig6U7+Lj9mlQzSh5pH5VmhxqK43HaKYbGkI9q4RWWbjhrn8cNFMNjTOKhY9qzx42ahfjBp7i2NJn7ClWWPFT1pU6YbGPFOFS+Ueld8huh+lXqIojiu042yOVPW3RqHRGK7FTLbHWnm2OtLUGkrg08GpIFckUagoSipfKNQSK7nosdE2Q10VB5lLPSsKLIYU9b0VTzUs1MKL4xZprYiapZq5mpAXPPpeeetU81LNTEWjfPWmm7VbNSzUBRY8yuebUGalmp2FFgXjThiDVWa6DSCi6t805rhG/vVfDakDrWh49wQ4dUZyplQAAZ1UQZ+1K96HQEN40w3qid6jLUxE/m1w3ar5q5mpgWPNrhu1XzUs1AE/mUqgzUqAosHiPSB7RSbiJO5mhQWu5az0ou2EDia4b9UQtOy0Ug3LLPTZqHLThQIfNKabXaLHR2a7NNmlNMB012aZNKgB80ppk0poAkzVyabNKaAHTSmm0qAodNKabXaAo7NKuV2ix0drorgropWFEiGKL+IMCtry8hBzLmMGYIgflH0oQiyY66VrPHNkhbBKgQGXlr8MT9DXDnytdRij83/AIN4RWiRkCabTjTa7rMaFNcmlXKYqFSpVyiwo7XKVKiwohpVDNdmpDYmpVDNOFICWu1EKcBRYx9dpoFOApWUkxV2lFKix6RUq7So1BpOUq7FdijUPScpU7LXctLUh6GMpVJkrvl0taH2mRRXalFunCz2o7iH2WQRSq0MP2pww9T3oj7LKoFdAq2MLUgwdS88RrAyLAITcQDcuoHuSK2Hji0/koWMgONO5Vtd+1BOD4EG6nMAyfZdT+VaTxDhg9jRToqNJ5fCD/8A1XldVnX4nG14N446jXyef5a5kog2GimZB+xXqLOjLslLJXclXYWuwvejvB2Sj5dLy6vwvemMVo7w+yVPLpVakUqO6HaQCBroPaqzXwKkR+cwO+nImY3I0Owq3I50kTinCqRxgHXadql8/Sf/AHS1DVFoV1mABPShp4iByP2/zUzYn0jfUxGxBkjX986my9SLwYU8MKH3MQQBtrOk7AGNdP3FW8CvmMoBiSBsTHXQCTUOSStlJ2GMTwxkw1q+Yy3GYDrppr/+LfahvmCtdg+DX79gWWcZFJZPQ4IIgAyRMfFp/q94wrsQzK0AqYMExPPcCuPpOoWXUr3T/sa5E4l0XR0rour0qjnpF67tKM+4wirrTsy0K80da55w61Oj6ld36BTzlpwvrQnzh1peeOtGgXdDIvLXPxC0JF0EwNT0FMN8daXbXyPvBj8Stc/FrQjzhSN4U+2hd5hf8cOlL+IDpQYXwdpNcOJHWn2oi77DP8Q7V3+IHvQX8SOtOXEA/s0njiHel8h6xj3AZhm0UzlYrodCJAO4JH61au8ZuOcnlupYwD5t0woCQhDCG+FdTrpqahxaizgCoDG9dBuEBScltQQuY8tmMd6k4rxJBiLeQHKLdi4IUnR1Ylum2T5g9NfKyz1TuK23r7fudMWv9XJRuY0jQkg8+RqI449TU/ilrZvNctT5bhX1UjIzfEpnnMn50F84da9LDpnBSOeeSSdBE4s9a5+KND/M70vMrbSiO5Iv/ifeuHEVR8yl5nejSha2XfxFdqh546ilTpBrYuK8PNlsvqghWi4qq4zFomCf6Y+c9K5ZxozW85PoMD4WgamACI0nY6a7VlkuFdxoa6uL/ZrPQ/Jmpo0IvgZjmTTXVQR6ugI7bRTSw0iCQNeY30/OgBxfzqx+OEKEXUTmMk5td45aQI7UaWg1JhEWCFVjChl0MbiSJ312O1S24DD1K2snkNR3oZaxqBpuoCNfSsjcabERrHOofP6bToN/YUJN7BaNFfvG4wCAMZn4QOw16a9thWz8F4cebZe4yWraoxQPlS4XIAZ1EDMmjAGSR25eY28YywwABnf1CDuDIbQ6H6VYx3GLt22qXPgElBlgRqNCTtM/Oawz4JTWhceTSOSK3PoHB4q3dPmWpIKpLK0gyzCNDEruf/qryTxtdtWcXfDqwYuxhYAJKo239O5Peazvh/xDewhfy0DhgAVKlgDOjLGxn6wOgqnxnirYu810gAtBgTAgAaE+1cnS9FPBmbvauf2Klki47cl1cYh5wI6E6xtB7xREthZMYkgDNvYueoADLoNiTI7AjfWszh7z25jLqNcyI+3TMDB7ipfxylgzKCYIgBFXnrlVANz+4r0mpN8/z9DG1Res41Ceekb7Hbt7/lVi7iAx31kLCqFEwAI5dKG3uIWjEWyI31UTPsgnl9+ujDdssfSHAJ0kgkfQCftTad2CltQfx+EewAHVQTqf5lpzA1EhGJXftNQ4pwuaVAIOXQg9dQZjSBy11oTir1kENaY+otCQZtgH05mIh5E7f7VVN3choncCY3oSfkNQbw+MABUhTm0M6MIkyCec9+VcbFI3ILyJzCBG8A/oQKzjtO5qSyI219gaenyLUHfO6x26a950qRbuXUMg16hokGJOsaE6dvagl68YA2gRtruT+v2rjqVJDSD7a6iRP750UFh7zbe+cHSWBhdeaiDqPaKjbGDrO06ARrqB1+3OgQJp+cmjSPUFFxK65mI6emST36VLwzGqLilrnlrMlshYjsFA3O3aaCxPP86WQ0SjaaBSaYcx/H7jBx51whtCJIGU/ECOcjSqmB4iwcE3bggZZDH4FHpUa+/1oflPOkvzmf386zWKCVIp5JXZr8NfF8Or4lgMub1lisqQQHmQAdgTzK9aC+fzn8uem1Ubd0rICgzpqslYIMjvpHsTTSYgRr1gjXf/AG+VLHjUL32Knk1eAvgbqEnMwX0vEyfUFldR1O33qG4yZ4DQPYnLtE9TQ43mEb5ehJAnXYVbt8afMWi2WiDmt22zbCTmXVjEljJJnWTVaXyiG/A7zlB2zQRvIBA3nnrRG7jcMuHtwJv5mzg5hC6xrseW3WhV3jJYMrW7ZkiGCKmX2yKO2nbuajuYpSFGRV2BaXYnqYJgew6CpcNVXf6gp1wErfErcCbVonqQ/wCjUqt4W7w0KBcTGM4mSpthTruATIEUqXbj9f1H3JGWx2I8wp6FSEtp6QBmyKFzkAasdyeZNQMg6050E7kj3FJLYkDTXmTFdPCMXuK2qQZBnkQRHzFJCFmCddNNJEzr1EgH5Veu8MmCHVV2/qgnsY1NRtwXLqbij3k/oKjUgorwpJPq58t6sGxbDEZww0ghWHKTEjrptyqu+F1kOCI6EfY0zIAIn706sd0XrbW1zc9I66/aKkGKLKFM5QCiLnMKjMXKgdM0k96p4HB3LrZbVt7jDWERnMdSAO4q5h+BX2ueWLN7zMobJkbPlJgNliYnSalxXkpSY/D8XuIwgnQWhlDFAy2iMikoQYEDUEHvOtMw/DLpBK24HuIHYSa5c4Y1tnW9bdGt5c4YEFCds3SQR9aJW+Igc6TSXtQJvyD2wF0askLz1G3M71wYS2FPMzvrpA5fvlRK/iWYMNgRp7Gde9DP4fcJ9MsNCYgcj1NRq+tF0/iyDyOSIWIP9rNuDHOP/dRW3KGZIZTIjSCCDr3n8qP8DwrP5gnL8EydZBJG3Ij8qm/h62XuXTcljmOUDkzSNZmY/WofUJNplrC2rRmiJJJ3MzPOd6fh7GYxoJ7T9qt8Zk32gEzlj5jT7VzAWLpfIiwW09RCr6fUZJMDbr+dba1psy0U6JLvCAqglxzgREmCY37VHhsCMwHmZZHIc5mDr1Aoti+F3rT+VeyPm2Nt1dQdQpMbaifY1K3h25OhWB1YAjr8M8yKxedLZs2WK90gELqkgHoomN9P0pmIsetgCIHXSY50Y/5bYEhmTSdi3LU/09D96sL4ZJWc4MGDClp0JHP/AEkUvxEF5H2ZPwZ9bRYbgEdT0pqWt5Pf3rTDwwF3diR0TpPf/T/+1dHhZ5+Ixy9BJO8bb6CfnSfVwfkPw8vgyZTL9uf2q61mdRlE6jlpR/E8CKqGKkL/AHQBmJJ0156EQP7ak4bwS5cUi2ubIpYmJCrOsnYRp9DWcurjVotdO73M21jYCDry19q6lsgxGorYcO4WLpCIUzSDJhJ/+41o/EPgv8Pba8RmJygKusGNSYEAf5rF9Xs6XBTwpNJs8xa2Tzg6H/aojhyTqwG2taHA8EN1brm4i+WuaGOVm/0rOhJ9+VAVVpaTAAnmZ7CB01+XtWmPNfDFKC8kF/DlZAbOASAYgMBoGHPUa1ElggSaJ4BEa6guXGRDoWVcxXSBAkTrFWLmDDIzhiUUrMkyczQI67Vp+IrZkrDe5S4eof8AlzE6CTAHSTGg+VcvYQA5ZOm5UhgdBtKgDn+xRTgWGloUCcySTBZY+KAdD7e1WOLYa2jOFLlBOXMArE6wSNRGkmOsVnLqUpUjSOC1uBVBAgajuxn7aUqPYGxhzbXzLlxW1kKgKjUxB9qVZvqlfBfZMV5eZoHITA7TP6VMuCYxpzHMb5SxrT2uGWFIOXNMgkEk/CY27x8qhFoen+WNlJ9I3I13ro/Frwjn/DfIBfDMxgRMAxIA21p54aPLUlhnLssE7ZQpzE9NaI47DkopyxtsBrPt7UPvW8u/SqWZy8ieJR5QkwNsW2zODczKBGoggy206R+XWuW8NbVX9WcwuUgEDf1fancPdPNt59Fzpm56ZhP2rbcdxdp7+PNv4bioi6KDKTJiddjtU5Mso8jx44y4MxwHHPg763LFxlbLcEld5RsqFDupcJ9jyoxiuP4u5et4m613zLa2lDpbtp/Lf/rq0DUSYUnmaYcefxQuWUNx1UFRBYQEbMWjoDPaKXGvGWKxA8u4UyBVT0pEqrKymZ3lR9TSjmbQTxJPbgg8V4q5iDcuRiJJthmumBCNiBlYKACYFoAnUG3cFAb3D2AuHzbTeWtltG1c3cvpt/3Mmb1DllbpWkOLxGNcWs+bzGMj0xOa5dPwrya5dPz9qFY7hjqbip/NVCA1xBmQEGJDclJ6xNVDqadMmWDawQ19w8l8+gnUncTEnpNEuF4xJC3FnpOo0/XlVW5hZBZAcoygnKYzESR9j9Kl4YtsEm6GIEwFgGToDruJiR0mqnOMoihFqRoBaWF8uNdPRpmIAPv/AO6GcVxTWzlViCdesDbc1LwmwyhGV5YufQJlYHxk7DpANXPEnCUBQ27od2WboggWyDGQbg667864VOMclN2dbTcdgPw3FB7n8zc6lyeg3NLF8WAMW1B/1EdzsPpSvIDbVAigqzFnE5mmBDaxAjQf6j1FR4rCgFYQiFBaZ9Qn49dgRG2ldCcHK2ZNTSpB/gOKt3LiqykSRqCojUSZOgA1rZeJfKS95eHUa6nMpEliNj0mRy2+dYHycrjyVdP6mVp9E6gSdYjmd4r0TBYS6y2VuXLcZrjiWBu5hcysoC67jcaCOVcOVSu4I6IyS9zB3iV0trbW2MtzUXGIBViIByzByjaefyp/D/E1mxbcMoe46+jTKV9LENOomYA5ihHiBrmLxKi8QPgQuLeiwcuYhdTH6VIfBjC5B8xFBGVmTNplmdIk5uQGgO5ipjG47g34KeG4iHuZiWVVYkjQmIcwCRB3P2rc8bxdm75bpcUIFAGUAMIDb69OcVlk4PYW4oId0OTNoFOYkyBrtEfXnvUvAOApdJe8StqSModFaYUgHNsNN6bhqdJlU1u0FfGXGFu2kSVGRiAkScp+BwYkErlOm80H4LxhbCXAit/MWCy+ltRyg7TNaexYwLtnYLcOSxZANwoA9tSrkiRpASDqDFD7NrB2WuO1ywoaVyBi+QG4ScpMgMAIk8gDz1eTGqdOyYPbdUU/CqL+MV7jZZzMufKF0kcxrqPrWg/4i4i4qIFYyzSsEwREN23ihN1cLfcReANtrggakLcc3Fb221jlVzFuYWyL1lraaW8zqNDqcxG/LfvWFJ3d+PyKlC5KVnnGJvMWEanUfb1E9NDv79KH38OVuZQwPwzE/wBUSuo3Ewe4O9ahfD9s3AbmIshFMsFuKXIG+SdJ5VDfw+H85rhujJHoAnMGn0loEGNfnFdEZ6NkiVj1cszN7DNMAGeWhk/KiWHtulo+YCq6Aj4TKmQdRyI1/wB6t3LtkksbhnQLBPwgEQ2mvL6UJu2LbCPOHPk3f/NXFymqar7FuEYO07+6HqgNyAdZJBzfFJAA9MwY78orRYzhqOwt2fMa6Q5uKyaoQw1IAkDKRMxqagxHHrH4izfSF8oIFUDSU5jpTbfiwLee6GhnBVoG4ME/l96lrJLiL4GlBPeSKgZF0LgEbjI2/OlVK/xC2zElzJM7GlVLDL4f8+wOWP8A3L9T0DxDwJrEIFkzv/TsY19qzC2G9OwhUHPnz+33r13H4W3iwgRhaLGUJ3dVGjqs6jtpzrMYzw75F1hcBezlCJcWFCkiVL77GdOenWs3jyRtpbXz/P8AoyWaDSUnuQcN8M2Dg3u3ySwUBVXkQJWRz3615l4gtKl1lBBy6adv2a1l7jd17d21bKAaMuTNmMHLuzQNFOnesjxHAODmfUtPMTMmdPen09qfr2DKnW24PW0pts0nOGX0wIymZaZmZjSOZqXh9xQ0vLKIMTGYSJE8pE1PiuEXbaozIVFzW2SIzAaGJ71fueHXzFbfq9LODosqsEmCZB307V3Sywaq+TljCS3+Clbx5R3NqUDBliZIRpGWeehiqzuSR20/f503JrV/h1gZgWOURmJMCQNRBPXT61EpRjui43LZhjB464EusvmBCy+uD/QGFtSeRy6CP7ZqG7YyqTbcwczEEEFMj+hiSACSDIAJ5zRzg2LttauYfzF8vKzuoIAzKZDEme30ofxvi9liRaDZCoUEgBdNQ0HsZ26Vxa25NaTqUElyU+D4VnNy2LioCpLTPqMEhAQPiIkAHSakvcFPlqQjZi4AAG8q7RJg/wBv+8VZ8P20fPcOIIIKiFALxElviB7D2q54jfEoFK2rqrJdHY/GBKBwoHokbSduVLXLXSGoRatlbAYJLS3SVcPDBDmAggFoMTmlZEaRFW+FYTDNcXzBIyrmBb+sSCTpMGRWNucTuAETEmZG+xED6+9R2OKXUJKXHUkQSDr7TuK6fws5b2R38cdqPTktYX8Itm4yyXYwMofRgoEkTJn7dday3FcRYU3BbjNlFsZixaIfM3w5ZOZefLnWTVxMneinCWt+amYiM6/Qkbd6HgeP1XZCyqWwfsY02wpu2CwKLlDKwDW1I9XqfUEgjaNTWgwd7EPb/EWrACy4zZUXMz3A0CdSAf3pV/xZxW1dUDMiwAplgPSCDEdJAPyodY8WWEsCybogBj6QTBJBjl3rz1nnNelM6IwpK6+4vD9vF4l703RbGUZic0yWJXLr1PahPAcZjL2MGHv3yEMBiAhy5hmIUkaNpzmorPjGzZzZSXzFZ5D0sGPXpQr/AJlBulrFl2diTuWJJ6BRW0YZ5KXo5+f3Mpygn7v0Cfi/BhCCjswJZgSdQuVCoMaEx+VZcXtfUZ9z7Va4nxe+wUXLITSAWQgkDTnvQu1Ye4YGUfKu7pcMox9dGGbKm/TYX4DhrV26fMY5QpgDmc0CZ5ak1TxCKxcCBlDRvrB/xUd7hRRockjtpUFrCSYkx7109tXqs51OXA7CYw2WW4AG/wBLAQw6GQasYrxVdb4UsoP9NpSfq0/lWj8K+ALeM0/EZCOXl5v/AJitNiP+Cax6cVr3s/8AnWdYptvTdfQblOO10YHgl69iri20e2GbdrihVGp/sX25VfTh1xcQ9q/fVcvNLaMrHkJaIFU8RwV8HfysdAd9g3eJqhxEFrjGdD11rLt65f06pr4OqElGFz5v5DIuIM6sZZeYCAE7GRO3cTQ7F4krcywCInlrvtQv8Oak/BlzLMwUCNzy2ArRdOse8mZyz6tkivf4uxOmVR7Sfv8A4rR8JuWxYDyGuHNJYKwAkgAKdJ9hNZO7gY/3q/gcN6ZZjAMAD6ya1yRx6L8GOPJNS3DGe1zLTzhQR8tRSoVeMEjNFKsrh9f59jTuSCi8WxH8t1ZlyqbaFSwjQ6gzodTt0rZcNxbNh7SOS7TnKesuxnQGWg7bRyPIigYxNm2EW2pn1ZmhpILCCSBI2J9Pap+HcVVH/lKYPxF9B2gAk9RXJNtr0o68cMa3m7PTbOFw7WmTyvSV9eyDUazGg+tALnAsHdT8NYfK5Jfz8ufKEBLIhkZpynbTQ70P4g2Pa15zjLZGUKCS3SMqgDTflpWbXjt5XDq58wAgMBqJ0MTMaaVnhx1O+UKUqTpv9wt4gxCOy21uFgLR9EkL5mUABAfhWeWm9RcWuK72glslxAIWNWHwjNHq16TtRK/wADANirjk3W1AGWBrqW09RI1+lW7PG8P5eFuOVw9u2WUFlMZwBMkCSxj86wnJX6f7GkFs7PP+IcJuWbvlXFi5/aCGI7aHcDlRDGeGCnkjNmN0kQBtqoA17mKu8ea3jMQ18XbiKI8oombMzMdFCyZ56iTttuKuY2490Ml64cp02VV21E6Azr71vHXJ7bfP/oRjGK9SI/CXDw+LTP8A9IH1cleDqO4kR7jtWt8ZWFuXD/JORWyrlSAEGbQZRtJq/wABwWAFkn8QWuAKSbfoFsGSVAbc6Pr71exnhy3jbT/hrzB0YhvNu5gQRp8OgE7H3pzhlyZE01t4JU8UPk8twPD384kDKoYwcyjT2n7VvvEfGlu2Las6SLaq3qEzAB0HzrzTj6vZvXLeZWysVzBsymDup6VB+CZ7XmecrCYKhbhg9GYoEH1Nbz6VzqUpUvyJj1EYuoxtr6j+IZQdCv131P8AtQxr3cUf4F4dt3o8y4wnLoABuSI1/OKWI4eli4wVQWUCM+VgcwOoBEGI+9dWPJCL0J2zlyRnP1NUgAlyep/farFq4g1aQORg/MVpbDp5QXKO/f6UPxmDts0JAnXcQO2+nWrjk1OmqJeLSrTsGPik5FmHKth4L8JWMXauXbxuKw/6QJGR4kGcq5oB71nzwwLuRPaK1nh7GqiiZ2IMZY7fvtUdVKXb/psrBjuXrJOF+HrGGKXHyXQdSDbzeWw0yHMSDBnlyqWzwpjirmIzLaVWXLlA9Skw2gIywI5azVfiOOV2AAIykzJHMyDpz+Kn28boZ2z2h20YEn2+H7dK8148j3b523+DsWhbLwQeKAr3RnJf0ncx6tjGXlmpmCSyAMqIDvMSSNNdSdao8SeWEtmP9XcxBPzAFMTEaD2+4Jrsx9O1jSRjLItTPQ8OLK4bW2jMwktGbfb4tBoeVB+F8DwpzFrWYmdWZhE9ApAqT8ezWwFt+kACeX1JqHh98iZMDtE1xVNJtOvubqMOKL/gXCi1fcAmVJE6awd69NxN/KhPavN+COVultYJ79BvWn4zxoWsO7kaKv8Aad+Ws0d6UXL6o5s2HU1Xg8o8b4jNeaY3rMKwPOn8a4g95yzHn0ihe1er009EEqOfKrkEGdRuagu8R5AaVUYzTSKuf9T3Er08E7Xs2prmeBpUIqQCocUirbOm8aVMilT0xFbNv4gbDspNpmkgkbgj1n0kcv8AehOAUtIUSwgzyA03nTfSqGLxGsAuNdSWUg6AaaaSQTvz7Uz8RB9LZh10rmhgqNXZ1SzXK6PZx4kFyyLZC+ldf5iNEaa5c2k/ZWjagXDeJYXDW3fFWEuOTyuJmGmwQE9d688HE2CiFEgkloHqiCAB7j70/D+ILuaQlsnTdZH51OLpnidxX6sznkjKNcHofEfGVhQ9m6qBUJVUVs4I0I+BddDuelZXF+Ilugqqjy86MUYkAgAAheckA6nrSsXsRfu+VcW1aKjU5coB0IVjqAYO0Ve4l4Vv2rBveZaeDqoWNOoPP7Vg8WGOT1cv6/sb48mTR6eDKNdYjRmSDIAOi9wQRrtTsGlssq3LkKSMx1aBOpgb1H+K1gop+cfpVizjEH/ZX6/+Nd+lxW0Tlc23uy1eUrce3h/MuoGIDKpQPEgMQeoJ+tajhnAcTfsrbRUw0SbrtcYtcB+CUG0er60Lw2JYooggADZyNCCpYekwN9RMVfv8YIX0MVJVdPOZ2YAEgQFnTvG9c0py4SNVFfJmb/DksYi4j5bpDRmPwnuBNabxFivOw1q0oGkABdp5CsziHDNLJ6uZzan6044httY6aHrVyxuTjJ8ovHkjGMlXJ3BobfxEqDvsTI20qbFcPYoL5KlM3lgSA+gnRem+tU2uKYzFtPtHy6VJbuWp3YADQ7ien7FbXT1Vv+Ri2mqCfD7dry3N0MJU+XABJefSDOy70DZPV7UVVrBSPOYRqoysdttctD8UbQOlwk9wR+YqsU0m9n/cWTdIkcDLyp2FvBRqJEg1Xmdj7SN/vXVt/wCoR30rTVFqmTbTtFlbzMxOnP79PrT2suoBYEZiGEgiRKnMO2lVGcD+ofIVYxXGLlwKHYtkXKk/0qJIA7VosbfCIeRLll3G8NyolzOhzlhlDepchiWHKREdahwSnMo05b/X9K5bxOeTK7iA2h/xSzMrAkDT99ay1aVpkacu0a52lPUR8idKElQDILH2mKpNxhtoA+U/rTEx4O4P3/SuOOOjpeRM0fC7jTz+ulV/HnE/5HlSQxIMbggTIPTcGoeG8St89Nuo/Sst4o4kL1wwirlZhmBMsBAUHWNIOw/qPyxeO8gSl6QIajNPZj8hsOnWKYRXcjlY2K6y7U6uRVWKhsVKBTBUqLUTZUUUS00qgD1yuujmsIXsDcBCM23LQxqTuNz6j9e1GMD4VvMufzFCx/cJ9oqZmtA/9Mr++9bTwnwsYn4NNNzArmk8rS0f4NY6FepMzHC/CKOyq1wyQd9BPIDStbhPA9gau876AaENylpkdKZ4kc4J0Kqtxpy5QxkDeT6Y5RvzqkvifENOVLNoHsXP0Jie9cuRZXLdmkZQUdkGEyWGcWy3rUFizMQ3IE8idPpQXiOMlGE/SYqthrjPcJu4lm9MRAVRryA2rmKwtuIFz7ms1gWu2dOLPWOjJXl1NWMBh2uOqKJYkADbX3rRYTwjcv62yse9SJwM4NxdutC2yC2jaaxMx3r1pSqDr4POUk5l3/lPExBhYy7wBz1kEk776VXu8H8hc3mBiQBA29wT766UW4v45s6C2WuEDXKu+nU1lsT4ge6YKKiazmJZvtXk4Y55y3Wx2zlCPkHYg+o11blR3rgJ/wACKYWr2libXBy91ROuJ3rosiN/r86jJNcy1bwWjLuCY/26ddZJ69hUiuB8Ijvv9aiLAU3zhypqEIkucmW7uMdwoZiQohROijoOlQkVDmY8qQtnmabyxXCFpbJGdRzpjX+gmuC32qzjsC9lijaEbxt8utZS6jeiljKhdvar2A1Go+pqNLAyyee08/brUli4BNZylrW5pBUwnbs2z/THsTr9TXTh0HM/WoLWKnsB0q3586W0k/3Ea/LpWEsSZvrSIblwrrmgDXUCSI3iCT+9azmKuSxPU0Yx+GbKxJ13oC4rBwSZV7DJpUgKVaEnK41P2j971x0M6aH/ANa+9NPcGth62gNTp2/WpENVL7MuuYHXUdtd+2o+lRC6TsRy25U+zKXLJ7qRVW23Q/SlT74GYxMe5pV1HMa3jnxVuv8Ah4YTTpSpVh0fsOrrPeyj4rM3BP8AcaA3q7Srjyf/AENF7ChaPqNS3jSpV0R5EvabzwCxymsp4rvM2IYMxInYkkb9DXaVdsvaca94BvnWo+VKlXRFUkZvkQpwpUqtCYjUFw0qVY5OSlwQjUa9atxpSpVzS5NEdNdWlSqRosYca1d8WmcTcnXUfkKVKsX71+T/AODRe0BprcE6xoO2+1EkUQdBSpVWT2MiHuLfDkEjQb1rLNsAaAfSlSpsaM3xlRDacqypGh+X60qVc8+TePBEm4rrb0qVDKOn4f32qC8da5SrTByRm4IWGjex/MVDhN/l/ilSrs8HL5LD70qVKp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storage.viasun.ru/cities/gallery/france-paris-heyysv505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715304" cy="511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0232" y="0"/>
            <a:ext cx="520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sz="2800" b="1" dirty="0">
                <a:solidFill>
                  <a:srgbClr val="000099"/>
                </a:solidFill>
                <a:latin typeface="Bookman Old Style" pitchFamily="18" charset="0"/>
              </a:rPr>
              <a:t>Візитна картка Франції</a:t>
            </a:r>
            <a:r>
              <a:rPr lang="ru-RU" sz="2800" b="1" dirty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en-US" sz="2800" b="1" dirty="0">
              <a:solidFill>
                <a:srgbClr val="000099"/>
              </a:solidFill>
              <a:latin typeface="AcademyCT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7025"/>
            <a:ext cx="90011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Офіційна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назва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Французька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Республіка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Площа</a:t>
            </a:r>
            <a:r>
              <a:rPr lang="ru-RU" sz="2400" b="1" dirty="0" smtClean="0"/>
              <a:t> — 547 тис. Км2 (48-ме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, 2-ге — в </a:t>
            </a:r>
            <a:r>
              <a:rPr lang="ru-RU" sz="2400" b="1" dirty="0" err="1" smtClean="0"/>
              <a:t>Європі</a:t>
            </a:r>
            <a:r>
              <a:rPr lang="ru-RU" sz="2400" b="1" dirty="0" smtClean="0"/>
              <a:t>). </a:t>
            </a:r>
          </a:p>
          <a:p>
            <a:r>
              <a:rPr lang="ru-RU" sz="2400" b="1" dirty="0" err="1" smtClean="0"/>
              <a:t>Населення</a:t>
            </a:r>
            <a:r>
              <a:rPr lang="ru-RU" sz="2400" b="1" dirty="0" smtClean="0"/>
              <a:t> — 61,9 </a:t>
            </a:r>
            <a:r>
              <a:rPr lang="ru-RU" sz="2400" b="1" dirty="0" err="1" smtClean="0"/>
              <a:t>млн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чол</a:t>
            </a:r>
            <a:r>
              <a:rPr lang="ru-RU" sz="2400" b="1" dirty="0" smtClean="0"/>
              <a:t>. (20-е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, 2-ге — в </a:t>
            </a:r>
            <a:r>
              <a:rPr lang="ru-RU" sz="2400" b="1" dirty="0" err="1" smtClean="0"/>
              <a:t>Європі</a:t>
            </a:r>
            <a:r>
              <a:rPr lang="ru-RU" sz="2400" b="1" dirty="0" smtClean="0"/>
              <a:t>). </a:t>
            </a:r>
          </a:p>
          <a:p>
            <a:r>
              <a:rPr lang="ru-RU" sz="2400" b="1" dirty="0" err="1" smtClean="0"/>
              <a:t>Столиця</a:t>
            </a:r>
            <a:r>
              <a:rPr lang="ru-RU" sz="2400" b="1" dirty="0" smtClean="0"/>
              <a:t> — Париж. </a:t>
            </a:r>
          </a:p>
          <a:p>
            <a:r>
              <a:rPr lang="ru-RU" sz="2400" b="1" dirty="0" smtClean="0"/>
              <a:t>Тип </a:t>
            </a:r>
            <a:r>
              <a:rPr lang="ru-RU" sz="2400" b="1" dirty="0" err="1" smtClean="0"/>
              <a:t>країни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високорозвинена</a:t>
            </a:r>
            <a:r>
              <a:rPr lang="ru-RU" sz="2400" b="1" dirty="0" smtClean="0"/>
              <a:t> держава, </a:t>
            </a:r>
            <a:r>
              <a:rPr lang="ru-RU" sz="2400" b="1" dirty="0" err="1" smtClean="0"/>
              <a:t>країна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Великої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сімки</a:t>
            </a:r>
            <a:r>
              <a:rPr lang="ru-RU" sz="2400" b="1" dirty="0" smtClean="0"/>
              <a:t>». </a:t>
            </a:r>
          </a:p>
          <a:p>
            <a:r>
              <a:rPr lang="ru-RU" sz="2400" b="1" dirty="0" smtClean="0"/>
              <a:t>ВВП на душу </a:t>
            </a:r>
            <a:r>
              <a:rPr lang="ru-RU" sz="2400" b="1" dirty="0" err="1" smtClean="0"/>
              <a:t>населення</a:t>
            </a:r>
            <a:r>
              <a:rPr lang="ru-RU" sz="2400" b="1" dirty="0" smtClean="0"/>
              <a:t> — $ 45 858. </a:t>
            </a:r>
          </a:p>
          <a:p>
            <a:r>
              <a:rPr lang="ru-RU" sz="2400" b="1" dirty="0" err="1" smtClean="0"/>
              <a:t>Державний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устрій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президентська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республіка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унітарна</a:t>
            </a:r>
            <a:r>
              <a:rPr lang="ru-RU" sz="2400" b="1" dirty="0" smtClean="0"/>
              <a:t> держава. </a:t>
            </a:r>
          </a:p>
          <a:p>
            <a:r>
              <a:rPr lang="ru-RU" sz="2400" b="1" dirty="0" smtClean="0"/>
              <a:t>Склад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— 95 </a:t>
            </a:r>
            <a:r>
              <a:rPr lang="ru-RU" sz="2400" b="1" dirty="0" err="1" smtClean="0"/>
              <a:t>департаментів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особлива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одиниця</a:t>
            </a:r>
            <a:r>
              <a:rPr lang="ru-RU" sz="2400" b="1" dirty="0" smtClean="0"/>
              <a:t> Корсика, 4 «</a:t>
            </a:r>
            <a:r>
              <a:rPr lang="ru-RU" sz="2400" b="1" dirty="0" err="1" smtClean="0"/>
              <a:t>заморські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департаменти</a:t>
            </a:r>
            <a:r>
              <a:rPr lang="ru-RU" sz="2400" b="1" dirty="0" smtClean="0"/>
              <a:t>», 4 «</a:t>
            </a:r>
            <a:r>
              <a:rPr lang="ru-RU" sz="2400" b="1" dirty="0" err="1" smtClean="0"/>
              <a:t>заморські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», 2 </a:t>
            </a:r>
            <a:r>
              <a:rPr lang="ru-RU" sz="2400" b="1" dirty="0" err="1" smtClean="0"/>
              <a:t>спеціальні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о-ви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Майотта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о-ви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Сен-П'єр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Мікелон</a:t>
            </a:r>
            <a:r>
              <a:rPr lang="ru-RU" sz="2400" b="1" dirty="0" smtClean="0"/>
              <a:t>). </a:t>
            </a:r>
          </a:p>
          <a:p>
            <a:r>
              <a:rPr lang="ru-RU" sz="2400" b="1" dirty="0" smtClean="0"/>
              <a:t>Член </a:t>
            </a:r>
            <a:r>
              <a:rPr lang="ru-RU" sz="2400" b="1" dirty="0" err="1" smtClean="0"/>
              <a:t>міжнародних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організацій</a:t>
            </a:r>
            <a:r>
              <a:rPr lang="ru-RU" sz="2400" b="1" dirty="0" smtClean="0"/>
              <a:t> — ООН, НАТО, </a:t>
            </a:r>
            <a:r>
              <a:rPr lang="ru-RU" sz="2400" b="1" dirty="0" err="1" smtClean="0"/>
              <a:t>Європейського</a:t>
            </a:r>
            <a:r>
              <a:rPr lang="ru-RU" sz="2400" b="1" dirty="0" smtClean="0"/>
              <a:t> Союзу та </a:t>
            </a:r>
            <a:r>
              <a:rPr lang="ru-RU" sz="2400" b="1" dirty="0" err="1" smtClean="0"/>
              <a:t>ін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Офіційна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мова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французька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Релігія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християнство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католицтво</a:t>
            </a:r>
            <a:r>
              <a:rPr lang="ru-RU" sz="2400" b="1" dirty="0" smtClean="0"/>
              <a:t>). </a:t>
            </a:r>
          </a:p>
          <a:p>
            <a:r>
              <a:rPr lang="ru-RU" sz="2400" b="1" dirty="0" smtClean="0"/>
              <a:t>Валюта — </a:t>
            </a:r>
            <a:r>
              <a:rPr lang="ru-RU" sz="2400" b="1" dirty="0" err="1" smtClean="0"/>
              <a:t>євро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Економіко – географічне положення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95021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Франція</a:t>
            </a:r>
            <a:r>
              <a:rPr lang="ru-RU" sz="2400" dirty="0" smtClean="0"/>
              <a:t> – </a:t>
            </a:r>
            <a:r>
              <a:rPr lang="ru-RU" sz="2400" dirty="0" err="1" smtClean="0"/>
              <a:t>високорозвинена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приморська</a:t>
            </a:r>
            <a:r>
              <a:rPr lang="ru-RU" sz="2400" dirty="0" smtClean="0"/>
              <a:t> держава </a:t>
            </a:r>
            <a:r>
              <a:rPr lang="ru-RU" sz="2400" dirty="0" err="1" smtClean="0"/>
              <a:t>Західної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.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межує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високорозвиненими</a:t>
            </a:r>
            <a:r>
              <a:rPr lang="ru-RU" sz="2400" dirty="0" smtClean="0"/>
              <a:t> державами,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партнерами по </a:t>
            </a:r>
            <a:r>
              <a:rPr lang="ru-RU" sz="2400" dirty="0" err="1" smtClean="0"/>
              <a:t>Європейському</a:t>
            </a:r>
            <a:r>
              <a:rPr lang="ru-RU" sz="2400" dirty="0" smtClean="0"/>
              <a:t> Союзу.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Швейцарії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військово-політичного</a:t>
            </a:r>
            <a:r>
              <a:rPr lang="ru-RU" sz="2400" dirty="0" smtClean="0"/>
              <a:t> блоку ЯЛТО.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перетині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найважливіших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транзитних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шляхів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, 2/3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кордонів</a:t>
            </a:r>
            <a:r>
              <a:rPr lang="ru-RU" sz="2400" dirty="0" smtClean="0"/>
              <a:t> — </a:t>
            </a:r>
            <a:r>
              <a:rPr lang="ru-RU" sz="2400" dirty="0" err="1" smtClean="0"/>
              <a:t>морські</a:t>
            </a:r>
            <a:r>
              <a:rPr lang="ru-RU" sz="2400" dirty="0" smtClean="0"/>
              <a:t>.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середземноморською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приатлантичною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країною</a:t>
            </a:r>
            <a:r>
              <a:rPr lang="ru-RU" sz="2400" dirty="0" smtClean="0"/>
              <a:t>,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морські</a:t>
            </a:r>
            <a:r>
              <a:rPr lang="ru-RU" sz="2400" dirty="0" smtClean="0"/>
              <a:t> порти Марсель </a:t>
            </a:r>
            <a:r>
              <a:rPr lang="ru-RU" sz="2400" dirty="0" err="1" smtClean="0"/>
              <a:t>і</a:t>
            </a:r>
            <a:r>
              <a:rPr lang="ru-RU" sz="2400" dirty="0" smtClean="0"/>
              <a:t> Гавр належать до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. </a:t>
            </a:r>
            <a:r>
              <a:rPr lang="ru-RU" sz="2400" dirty="0" err="1" smtClean="0"/>
              <a:t>Сприятливим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чинником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важливих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мінерально-сировинних</a:t>
            </a:r>
            <a:r>
              <a:rPr lang="ru-RU" sz="2400" dirty="0" smtClean="0"/>
              <a:t> баз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 (</a:t>
            </a:r>
            <a:r>
              <a:rPr lang="ru-RU" sz="2400" dirty="0" err="1" smtClean="0"/>
              <a:t>залізорудних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басейнів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Швеції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лісових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масивів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Скандинавських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),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Африки (</a:t>
            </a:r>
            <a:r>
              <a:rPr lang="ru-RU" sz="2400" dirty="0" err="1" smtClean="0"/>
              <a:t>нафтогазових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родовищ</a:t>
            </a:r>
            <a:r>
              <a:rPr lang="ru-RU" sz="2400" dirty="0" smtClean="0"/>
              <a:t> Алжиру та </a:t>
            </a:r>
            <a:r>
              <a:rPr lang="ru-RU" sz="2400" dirty="0" err="1" smtClean="0"/>
              <a:t>Лівії</a:t>
            </a:r>
            <a:r>
              <a:rPr lang="ru-RU" sz="2400" dirty="0" smtClean="0"/>
              <a:t>), </a:t>
            </a:r>
            <a:r>
              <a:rPr lang="ru-RU" sz="2400" dirty="0" err="1" smtClean="0"/>
              <a:t>Південно-Західної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Азії</a:t>
            </a:r>
            <a:r>
              <a:rPr lang="ru-RU" sz="2400" dirty="0" smtClean="0"/>
              <a:t> (</a:t>
            </a:r>
            <a:r>
              <a:rPr lang="ru-RU" sz="2400" dirty="0" err="1" smtClean="0"/>
              <a:t>нафта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Перської</a:t>
            </a:r>
            <a:r>
              <a:rPr lang="ru-RU" sz="2400" dirty="0" smtClean="0"/>
              <a:t> затоки).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умови та природні ресурси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Більшу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становлять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рівнини:Північнофранцузька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Аквітанська</a:t>
            </a:r>
            <a:r>
              <a:rPr lang="ru-RU" sz="2400" dirty="0" smtClean="0"/>
              <a:t>. У </a:t>
            </a:r>
            <a:r>
              <a:rPr lang="ru-RU" sz="2400" dirty="0" err="1" smtClean="0"/>
              <a:t>центрі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простягаються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зруйновані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вулканічні</a:t>
            </a:r>
            <a:r>
              <a:rPr lang="ru-RU" sz="2400" dirty="0" smtClean="0"/>
              <a:t> гори — </a:t>
            </a:r>
            <a:r>
              <a:rPr lang="ru-RU" sz="2400" dirty="0" err="1" smtClean="0"/>
              <a:t>Центральний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масив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як район </a:t>
            </a:r>
            <a:r>
              <a:rPr lang="ru-RU" sz="2400" dirty="0" err="1" smtClean="0"/>
              <a:t>відпочинку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туризму.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високі</a:t>
            </a:r>
            <a:r>
              <a:rPr lang="ru-RU" sz="2400" dirty="0" smtClean="0"/>
              <a:t> гори </a:t>
            </a:r>
            <a:r>
              <a:rPr lang="ru-RU" sz="2400" dirty="0" err="1" smtClean="0"/>
              <a:t>заходять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територію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Піренеї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південному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сході</a:t>
            </a:r>
            <a:r>
              <a:rPr lang="ru-RU" sz="2400" dirty="0"/>
              <a:t> </a:t>
            </a:r>
            <a:r>
              <a:rPr lang="ru-RU" sz="2400" dirty="0" err="1" smtClean="0"/>
              <a:t>Альпи</a:t>
            </a:r>
            <a:r>
              <a:rPr lang="ru-RU" sz="2400" dirty="0" smtClean="0"/>
              <a:t>. </a:t>
            </a:r>
            <a:r>
              <a:rPr lang="ru-RU" sz="2400" dirty="0" err="1" smtClean="0"/>
              <a:t>Клімат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надмірним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зволоженням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— </a:t>
            </a:r>
            <a:r>
              <a:rPr lang="ru-RU" sz="2400" dirty="0" err="1" smtClean="0"/>
              <a:t>субтропічний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теплою зимою та сухим </a:t>
            </a:r>
            <a:r>
              <a:rPr lang="ru-RU" sz="2400" dirty="0" err="1" smtClean="0"/>
              <a:t>спекотним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літом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8674" name="Picture 2" descr="http://photo.studclub.poltava.ua/upload/852/1470/26042010140018_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29198"/>
            <a:ext cx="2846529" cy="1762137"/>
          </a:xfrm>
          <a:prstGeom prst="rect">
            <a:avLst/>
          </a:prstGeom>
          <a:noFill/>
        </p:spPr>
      </p:pic>
      <p:pic>
        <p:nvPicPr>
          <p:cNvPr id="28676" name="Picture 4" descr="http://zakarpattya.net.ua/postimages/news/2013/8/wine_grapes_win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84"/>
            <a:ext cx="2482033" cy="1857388"/>
          </a:xfrm>
          <a:prstGeom prst="rect">
            <a:avLst/>
          </a:prstGeom>
          <a:noFill/>
        </p:spPr>
      </p:pic>
      <p:pic>
        <p:nvPicPr>
          <p:cNvPr id="28678" name="Picture 6" descr="http://wyr.com.ua/files/ekzotik/Bolgarija/Krane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72074"/>
            <a:ext cx="295874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Мінеральними</a:t>
            </a:r>
            <a:r>
              <a:rPr lang="ru-RU" sz="2400" dirty="0" smtClean="0"/>
              <a:t> ресурсами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краще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. З </a:t>
            </a:r>
            <a:r>
              <a:rPr lang="ru-RU" sz="2400" dirty="0" err="1" smtClean="0"/>
              <a:t>паливних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копалин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кам'яного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 в </a:t>
            </a:r>
            <a:r>
              <a:rPr lang="ru-RU" sz="2400" dirty="0" err="1" smtClean="0"/>
              <a:t>Лотарингії</a:t>
            </a:r>
            <a:r>
              <a:rPr lang="ru-RU" sz="2400" dirty="0" smtClean="0"/>
              <a:t>. Є </a:t>
            </a:r>
            <a:r>
              <a:rPr lang="ru-RU" sz="2400" dirty="0" err="1" smtClean="0"/>
              <a:t>значні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поклади</a:t>
            </a:r>
            <a:r>
              <a:rPr lang="ru-RU" sz="2400" dirty="0" smtClean="0"/>
              <a:t> руд: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— </a:t>
            </a:r>
            <a:r>
              <a:rPr lang="ru-RU" sz="2400" dirty="0" err="1" smtClean="0"/>
              <a:t>алюмінієвих</a:t>
            </a:r>
            <a:r>
              <a:rPr lang="ru-RU" sz="2400" dirty="0" smtClean="0"/>
              <a:t>, у </a:t>
            </a:r>
            <a:r>
              <a:rPr lang="ru-RU" sz="2400" dirty="0" err="1" smtClean="0"/>
              <a:t>центрі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уранових</a:t>
            </a:r>
            <a:r>
              <a:rPr lang="ru-RU" sz="2400" dirty="0" smtClean="0"/>
              <a:t>. З </a:t>
            </a:r>
            <a:r>
              <a:rPr lang="ru-RU" sz="2400" dirty="0" err="1" smtClean="0"/>
              <a:t>нерудних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копалин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запаси </a:t>
            </a:r>
            <a:r>
              <a:rPr lang="ru-RU" sz="2400" dirty="0" err="1" smtClean="0"/>
              <a:t>калійної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кухонної</a:t>
            </a:r>
            <a:r>
              <a:rPr lang="ru-RU" sz="2400" dirty="0" smtClean="0"/>
              <a:t> солей на 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забезпечена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водними</a:t>
            </a:r>
            <a:r>
              <a:rPr lang="ru-RU" sz="2400" dirty="0" smtClean="0"/>
              <a:t> ресурсами . </a:t>
            </a:r>
            <a:r>
              <a:rPr lang="ru-RU" sz="2400" dirty="0" err="1" smtClean="0"/>
              <a:t>Найбільшими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Рона, Луара, Сена, Гаронна, Рейн. </a:t>
            </a:r>
            <a:r>
              <a:rPr lang="ru-RU" sz="2400" dirty="0" err="1" smtClean="0"/>
              <a:t>Значний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гідроенергопотенціал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Рона та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альпійські</a:t>
            </a:r>
            <a:r>
              <a:rPr lang="ru-RU" sz="2400" dirty="0" smtClean="0"/>
              <a:t> притоки. </a:t>
            </a:r>
            <a:r>
              <a:rPr lang="ru-RU" sz="2400" dirty="0" err="1" smtClean="0"/>
              <a:t>Багаті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припливи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північно-західного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узбережжя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електроенергетиці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родючі</a:t>
            </a:r>
            <a:r>
              <a:rPr lang="ru-RU" sz="2400" dirty="0" smtClean="0"/>
              <a:t> </a:t>
            </a:r>
            <a:r>
              <a:rPr lang="ru-RU" sz="2400" dirty="0" err="1" smtClean="0"/>
              <a:t>бурі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лісові</a:t>
            </a:r>
            <a:r>
              <a:rPr lang="ru-RU" sz="2400" dirty="0" smtClean="0"/>
              <a:t> </a:t>
            </a:r>
            <a:r>
              <a:rPr lang="ru-RU" sz="2400" dirty="0" err="1" smtClean="0"/>
              <a:t>ґрунти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сформувалися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вулканічних</a:t>
            </a:r>
            <a:r>
              <a:rPr lang="ru-RU" sz="2400" dirty="0" smtClean="0"/>
              <a:t> породах Центрального </a:t>
            </a:r>
            <a:r>
              <a:rPr lang="ru-RU" sz="2400" dirty="0" err="1" smtClean="0"/>
              <a:t>масиву</a:t>
            </a:r>
            <a:r>
              <a:rPr lang="ru-RU" sz="2400" dirty="0" smtClean="0"/>
              <a:t>. </a:t>
            </a:r>
            <a:r>
              <a:rPr lang="ru-RU" sz="2400" dirty="0" err="1" smtClean="0"/>
              <a:t>Лісов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обмежені</a:t>
            </a:r>
            <a:r>
              <a:rPr lang="ru-RU" sz="2400" dirty="0" smtClean="0"/>
              <a:t>. Широко </a:t>
            </a:r>
            <a:r>
              <a:rPr lang="ru-RU" sz="2400" dirty="0" err="1" smtClean="0"/>
              <a:t>відомі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природно-рекреаційн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 Лазурного берега та Альп. </a:t>
            </a:r>
            <a:endParaRPr lang="ru-RU" sz="2400" dirty="0"/>
          </a:p>
        </p:txBody>
      </p:sp>
      <p:pic>
        <p:nvPicPr>
          <p:cNvPr id="27650" name="Picture 2" descr="http://www.vinoblzem.gov.ua/wp-content/uploads/2012/12/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75594"/>
            <a:ext cx="2428892" cy="1821669"/>
          </a:xfrm>
          <a:prstGeom prst="rect">
            <a:avLst/>
          </a:prstGeom>
          <a:noFill/>
        </p:spPr>
      </p:pic>
      <p:pic>
        <p:nvPicPr>
          <p:cNvPr id="27652" name="Picture 4" descr="http://www.lesovod.org.ua/sites/default/files/images/priroda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30" y="4500570"/>
            <a:ext cx="2762270" cy="2071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4929198"/>
            <a:ext cx="685800" cy="63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72066" y="5929330"/>
            <a:ext cx="798512" cy="61436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4071934" y="4929198"/>
            <a:ext cx="347663" cy="582613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4929198"/>
            <a:ext cx="685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2066" y="5072074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3929058" y="5857892"/>
            <a:ext cx="762000" cy="77946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6000768"/>
            <a:ext cx="685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43240" y="6143644"/>
            <a:ext cx="381000" cy="342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14678" y="6215082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0"/>
            <a:ext cx="340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Населення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Нині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демографічної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характерний</a:t>
            </a:r>
            <a:r>
              <a:rPr lang="ru-RU" sz="2400" dirty="0" smtClean="0"/>
              <a:t> перший тип </a:t>
            </a:r>
            <a:r>
              <a:rPr lang="ru-RU" sz="2400" dirty="0" err="1" smtClean="0"/>
              <a:t>відтворення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низький</a:t>
            </a:r>
            <a:r>
              <a:rPr lang="ru-RU" sz="2400" dirty="0" smtClean="0"/>
              <a:t> — 3 </a:t>
            </a:r>
            <a:r>
              <a:rPr lang="ru-RU" sz="2400" dirty="0" err="1" smtClean="0"/>
              <a:t>чол</a:t>
            </a:r>
            <a:r>
              <a:rPr lang="ru-RU" sz="2400" dirty="0" smtClean="0"/>
              <a:t>./тис. </a:t>
            </a:r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«</a:t>
            </a:r>
            <a:r>
              <a:rPr lang="ru-RU" sz="2400" dirty="0" err="1" smtClean="0"/>
              <a:t>старіння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нації</a:t>
            </a:r>
            <a:r>
              <a:rPr lang="ru-RU" sz="2400" dirty="0" smtClean="0"/>
              <a:t>».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додатне</a:t>
            </a:r>
            <a:r>
              <a:rPr lang="ru-RU" sz="2400" dirty="0" smtClean="0"/>
              <a:t> сальдо </a:t>
            </a:r>
            <a:r>
              <a:rPr lang="ru-RU" sz="2400" dirty="0" err="1" smtClean="0"/>
              <a:t>міграцій</a:t>
            </a:r>
            <a:r>
              <a:rPr lang="ru-RU" sz="2400" dirty="0" smtClean="0"/>
              <a:t>. </a:t>
            </a:r>
            <a:r>
              <a:rPr lang="ru-RU" sz="2400" dirty="0" err="1" smtClean="0"/>
              <a:t>Сюди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тимчасових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Португалії</a:t>
            </a:r>
            <a:r>
              <a:rPr lang="ru-RU" sz="2400" dirty="0" smtClean="0"/>
              <a:t>, </a:t>
            </a:r>
            <a:r>
              <a:rPr lang="ru-RU" sz="2400" dirty="0" err="1" smtClean="0"/>
              <a:t>Іспанії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Африки.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 — </a:t>
            </a:r>
            <a:r>
              <a:rPr lang="ru-RU" sz="2400" dirty="0" err="1" smtClean="0"/>
              <a:t>однонаціональна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.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82 %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французи</a:t>
            </a:r>
            <a:r>
              <a:rPr lang="ru-RU" sz="2400" dirty="0" smtClean="0"/>
              <a:t>.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християнами</a:t>
            </a:r>
            <a:r>
              <a:rPr lang="ru-RU" sz="2400" dirty="0" smtClean="0"/>
              <a:t> - католиками.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 —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/>
              <a:t> </a:t>
            </a:r>
            <a:r>
              <a:rPr lang="ru-RU" sz="2400" dirty="0" err="1" smtClean="0"/>
              <a:t>густозаселених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високоурбанізованих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Середня</a:t>
            </a:r>
            <a:r>
              <a:rPr lang="ru-RU" sz="2400" dirty="0" smtClean="0"/>
              <a:t> густота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становить 111,3 </a:t>
            </a:r>
            <a:r>
              <a:rPr lang="ru-RU" sz="2400" dirty="0" err="1" smtClean="0"/>
              <a:t>чол</a:t>
            </a:r>
            <a:r>
              <a:rPr lang="ru-RU" sz="2400" dirty="0" smtClean="0"/>
              <a:t>./км2. Особливо густо </a:t>
            </a:r>
            <a:r>
              <a:rPr lang="ru-RU" sz="2400" dirty="0" err="1" smtClean="0"/>
              <a:t>заселені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околиці</a:t>
            </a:r>
            <a:r>
              <a:rPr lang="ru-RU" sz="2400" dirty="0" smtClean="0"/>
              <a:t> Парижа та </a:t>
            </a:r>
            <a:r>
              <a:rPr lang="ru-RU" sz="2400" dirty="0" err="1" smtClean="0"/>
              <a:t>Ліона</a:t>
            </a:r>
            <a:r>
              <a:rPr lang="ru-RU" sz="2400" dirty="0" smtClean="0"/>
              <a:t>.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урбанізації</a:t>
            </a:r>
            <a:r>
              <a:rPr lang="ru-RU" sz="2400" dirty="0" smtClean="0"/>
              <a:t> — 73 %. </a:t>
            </a:r>
          </a:p>
          <a:p>
            <a:endParaRPr lang="ru-RU" sz="2400" dirty="0"/>
          </a:p>
        </p:txBody>
      </p:sp>
      <p:pic>
        <p:nvPicPr>
          <p:cNvPr id="26626" name="Picture 2" descr="http://vseznaiki.com/var/news/big/1308-1353265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627254" cy="2039752"/>
          </a:xfrm>
          <a:prstGeom prst="rect">
            <a:avLst/>
          </a:prstGeom>
          <a:noFill/>
        </p:spPr>
      </p:pic>
      <p:pic>
        <p:nvPicPr>
          <p:cNvPr id="26628" name="Picture 4" descr="http://ykrnews.com/images/photos/medium/article69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714883"/>
            <a:ext cx="2571768" cy="1691953"/>
          </a:xfrm>
          <a:prstGeom prst="rect">
            <a:avLst/>
          </a:prstGeom>
          <a:noFill/>
        </p:spPr>
      </p:pic>
      <p:pic>
        <p:nvPicPr>
          <p:cNvPr id="26630" name="Picture 6" descr="http://svit.ukrinform.ua/Malta/img/popul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14884"/>
            <a:ext cx="271548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1242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снижана</dc:creator>
  <cp:lastModifiedBy>снижана</cp:lastModifiedBy>
  <cp:revision>11</cp:revision>
  <dcterms:created xsi:type="dcterms:W3CDTF">2014-03-17T17:00:53Z</dcterms:created>
  <dcterms:modified xsi:type="dcterms:W3CDTF">2014-03-17T18:44:25Z</dcterms:modified>
</cp:coreProperties>
</file>