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07D894E-8BB2-4C3C-8ACA-3437AA6CB119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FE1F-EFF6-4EEA-B56F-B677AE65B9AB}" type="datetimeFigureOut">
              <a:rPr lang="uk-UA" smtClean="0"/>
              <a:pPr/>
              <a:t>13.01.2015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10871-AB46-4892-9DFB-F260F46D77C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939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315145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Анализ схем круговорота основных веществ в природе на предмет сменности их звеньев антропогенной деятельностью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516216" y="5229200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Выполнили</a:t>
            </a:r>
          </a:p>
          <a:p>
            <a:r>
              <a:rPr lang="ru-RU" dirty="0" smtClean="0"/>
              <a:t>Ученицы 11-А класса</a:t>
            </a:r>
          </a:p>
          <a:p>
            <a:r>
              <a:rPr lang="ru-RU" dirty="0" smtClean="0"/>
              <a:t>КОШ № 85</a:t>
            </a:r>
          </a:p>
          <a:p>
            <a:r>
              <a:rPr lang="ru-RU" dirty="0" smtClean="0"/>
              <a:t>Левченко Татьяна</a:t>
            </a:r>
          </a:p>
          <a:p>
            <a:r>
              <a:rPr lang="ru-RU" dirty="0" err="1" smtClean="0"/>
              <a:t>Стадник</a:t>
            </a:r>
            <a:r>
              <a:rPr lang="ru-RU" dirty="0" smtClean="0"/>
              <a:t> Алена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Хозяйственная деятельность человека ускоряет круговорот воды, увеличивая площадь испарения. Кроме того, при сжигании топлив человек приводит к необратимым потерям кислорода атмосферы (за время существования человечества потеряно ~ 273 млрд. </a:t>
            </a:r>
            <a:r>
              <a:rPr lang="ru-RU" sz="1600" dirty="0"/>
              <a:t>т</a:t>
            </a:r>
            <a:r>
              <a:rPr lang="ru-RU" sz="1600" dirty="0" smtClean="0"/>
              <a:t>онн ).</a:t>
            </a:r>
            <a:endParaRPr lang="ru-RU" sz="1600" dirty="0" smtClean="0"/>
          </a:p>
          <a:p>
            <a:r>
              <a:rPr lang="ru-RU" sz="1600" dirty="0" smtClean="0"/>
              <a:t>Деятельность человека вызывает ускорение круговоротов всех химических элементов биосферы (Н, О, С, М Б). Это обусловлено тем, что в биосферу человеком выбрасываются подвижные формы соединений этих химических элементов (СО2, БУ </a:t>
            </a:r>
            <a:r>
              <a:rPr lang="ru-RU" sz="1600" dirty="0" smtClean="0"/>
              <a:t>2, </a:t>
            </a:r>
            <a:r>
              <a:rPr lang="ru-RU" sz="1600" dirty="0" smtClean="0"/>
              <a:t>фосфаты, сульфаты, нитраты и т.д.).</a:t>
            </a:r>
            <a:endParaRPr lang="uk-UA" sz="1600" dirty="0"/>
          </a:p>
        </p:txBody>
      </p:sp>
      <p:pic>
        <p:nvPicPr>
          <p:cNvPr id="4" name="Рисунок 3" descr="se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780928"/>
            <a:ext cx="6067425" cy="38290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/>
          </a:bodyPr>
          <a:lstStyle/>
          <a:p>
            <a:r>
              <a:rPr lang="ru-RU" sz="1200" dirty="0" smtClean="0"/>
              <a:t>Поэтому, наблюдение за состоянием биосферы, за круговоротом важных химических элементов является чрезвычайно важной задачей, но наблюдение и контроль этих процессов проводить недостаточно. Для выявления нежелательных тенденций в биосфере, с целью их предотвращения, важное значение имеет моделирование состояния и развития биосферы в целом. Возможность такого моделирования позволило бы прогнозировать последствия нарушения целостности биосферы и процессов </a:t>
            </a:r>
            <a:r>
              <a:rPr lang="ru-RU" sz="1200" dirty="0" err="1" smtClean="0"/>
              <a:t>саморегуляции</a:t>
            </a:r>
            <a:r>
              <a:rPr lang="ru-RU" sz="1200" dirty="0" smtClean="0"/>
              <a:t>, которые вызваны деятельностью человека. Но прогнозирования сталкивается с рядом трудностей.</a:t>
            </a:r>
          </a:p>
          <a:p>
            <a:r>
              <a:rPr lang="ru-RU" sz="1200" dirty="0" smtClean="0"/>
              <a:t>Во-первых, биосфера настолько сложная система, которую невозможно описать с помощью достоверных моделей, с учетом потоков информации в ней, потоков вещества и энергии. Ряд ученых считает, что суждения о биосфере не является абсолютно достоверным, в соответствии с законом  Б.Коммонера ("природа знает лучше"). Он подчеркивает самодостаточность природы и ошибочность суждений человека о ней. </a:t>
            </a:r>
            <a:r>
              <a:rPr lang="ru-RU" sz="1200" dirty="0" err="1" smtClean="0"/>
              <a:t>М.Ф.Реймерс</a:t>
            </a:r>
            <a:r>
              <a:rPr lang="ru-RU" sz="1200" dirty="0" smtClean="0"/>
              <a:t> сформулировал принцип неполноты информации, который показывает сложность моделирования биосферы и проблему правильной организации мероприятий по охране окружающей среды. По </a:t>
            </a:r>
            <a:r>
              <a:rPr lang="ru-RU" sz="1200" dirty="0" err="1" smtClean="0"/>
              <a:t>М.Ф.Реймерсом</a:t>
            </a:r>
            <a:r>
              <a:rPr lang="ru-RU" sz="1200" dirty="0" smtClean="0"/>
              <a:t>, вследствие сложности природы "... информация при проведении акций по преобразованию или любом изменении природы всегда недостаточна для априорных суждений о все возможные результаты таких действий, особенно в далекой перспективе, когда имеют место все природные цепные реакции ".</a:t>
            </a:r>
          </a:p>
          <a:p>
            <a:endParaRPr lang="ru-RU" sz="1400" dirty="0" smtClean="0"/>
          </a:p>
          <a:p>
            <a:endParaRPr lang="uk-UA" sz="1400" dirty="0" smtClean="0"/>
          </a:p>
          <a:p>
            <a:endParaRPr lang="uk-UA" sz="1400" dirty="0"/>
          </a:p>
        </p:txBody>
      </p:sp>
      <p:pic>
        <p:nvPicPr>
          <p:cNvPr id="4" name="Рисунок 3" descr="bar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1040" y="3861048"/>
            <a:ext cx="3085067" cy="2313800"/>
          </a:xfrm>
          <a:prstGeom prst="rect">
            <a:avLst/>
          </a:prstGeom>
        </p:spPr>
      </p:pic>
      <p:pic>
        <p:nvPicPr>
          <p:cNvPr id="5" name="Рисунок 4" descr="RAYM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8167" y="3645024"/>
            <a:ext cx="2078263" cy="27073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6692" y="617459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Б.Коммонер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5637333" y="635240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М.Ф.Реймерс</a:t>
            </a:r>
            <a:endParaRPr lang="uk-UA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53848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Во-первых</a:t>
            </a:r>
            <a:r>
              <a:rPr lang="ru-RU" sz="1400" dirty="0" smtClean="0"/>
              <a:t>, никто не знает уровня надежности такой глобальной системы, как биосфера в целом. Поэтому трудно определить предельное влияние на </a:t>
            </a:r>
            <a:r>
              <a:rPr lang="ru-RU" sz="1400" dirty="0" err="1" smtClean="0"/>
              <a:t>биосферу</a:t>
            </a:r>
            <a:r>
              <a:rPr lang="ru-RU" sz="1400" dirty="0" err="1" smtClean="0"/>
              <a:t>.</a:t>
            </a:r>
            <a:r>
              <a:rPr lang="ru-RU" sz="1400" dirty="0" err="1" smtClean="0"/>
              <a:t>Во</a:t>
            </a:r>
            <a:r>
              <a:rPr lang="ru-RU" sz="1400" dirty="0" smtClean="0"/>
              <a:t>-вторых</a:t>
            </a:r>
            <a:r>
              <a:rPr lang="ru-RU" sz="1400" dirty="0" smtClean="0"/>
              <a:t>, биосфера существует в единственном числе и она является местом жизни человека. Любая ошибка может иметь катастрофические </a:t>
            </a:r>
            <a:r>
              <a:rPr lang="ru-RU" sz="1400" dirty="0" smtClean="0"/>
              <a:t>последствия, нарушая </a:t>
            </a:r>
            <a:r>
              <a:rPr lang="ru-RU" sz="1400" dirty="0" smtClean="0"/>
              <a:t>механизм ее </a:t>
            </a:r>
            <a:r>
              <a:rPr lang="ru-RU" sz="1400" dirty="0" err="1" smtClean="0"/>
              <a:t>саморегуляции</a:t>
            </a:r>
            <a:r>
              <a:rPr lang="ru-RU" sz="1400" dirty="0" smtClean="0"/>
              <a:t>.</a:t>
            </a:r>
          </a:p>
          <a:p>
            <a:endParaRPr lang="ru-RU" sz="1400" dirty="0" smtClean="0"/>
          </a:p>
          <a:p>
            <a:r>
              <a:rPr lang="ru-RU" sz="1400" dirty="0" smtClean="0"/>
              <a:t> И на конец, х</a:t>
            </a:r>
            <a:r>
              <a:rPr lang="ru-RU" sz="1400" dirty="0" smtClean="0"/>
              <a:t>отелось </a:t>
            </a:r>
            <a:r>
              <a:rPr lang="ru-RU" sz="1400" dirty="0" smtClean="0"/>
              <a:t>бы </a:t>
            </a:r>
            <a:r>
              <a:rPr lang="ru-RU" sz="1400" dirty="0" smtClean="0"/>
              <a:t>указать</a:t>
            </a:r>
            <a:r>
              <a:rPr lang="ru-RU" sz="1400" dirty="0" smtClean="0"/>
              <a:t>, что вопрос роли биосфере для современного человечества </a:t>
            </a:r>
            <a:r>
              <a:rPr lang="ru-RU" sz="1400" dirty="0" smtClean="0"/>
              <a:t>носит дискуссионный </a:t>
            </a:r>
            <a:r>
              <a:rPr lang="ru-RU" sz="1400" dirty="0" smtClean="0"/>
              <a:t>характер. Проблема </a:t>
            </a:r>
            <a:r>
              <a:rPr lang="ru-RU" sz="1400" dirty="0" smtClean="0"/>
              <a:t>современного экологического </a:t>
            </a:r>
            <a:r>
              <a:rPr lang="ru-RU" sz="1400" dirty="0" smtClean="0"/>
              <a:t>кризиса теоретически может </a:t>
            </a:r>
            <a:r>
              <a:rPr lang="ru-RU" sz="1400" dirty="0" smtClean="0"/>
              <a:t>быть решена </a:t>
            </a:r>
            <a:r>
              <a:rPr lang="ru-RU" sz="1400" dirty="0" smtClean="0"/>
              <a:t>двумя </a:t>
            </a:r>
            <a:r>
              <a:rPr lang="ru-RU" sz="1400" dirty="0" smtClean="0"/>
              <a:t>основными </a:t>
            </a:r>
            <a:r>
              <a:rPr lang="ru-RU" sz="1400" dirty="0" smtClean="0"/>
              <a:t>путями.</a:t>
            </a:r>
          </a:p>
          <a:p>
            <a:pPr lvl="1">
              <a:buFont typeface="Arial" pitchFamily="34" charset="0"/>
              <a:buChar char="•"/>
            </a:pPr>
            <a:endParaRPr lang="ru-RU" sz="1200" dirty="0" smtClean="0"/>
          </a:p>
          <a:p>
            <a:pPr lvl="1">
              <a:buFont typeface="Wingdings" pitchFamily="2" charset="2"/>
              <a:buChar char="v"/>
            </a:pPr>
            <a:r>
              <a:rPr lang="ru-RU" sz="1200" dirty="0" smtClean="0"/>
              <a:t>Первый- </a:t>
            </a:r>
            <a:r>
              <a:rPr lang="ru-RU" sz="1200" dirty="0" smtClean="0"/>
              <a:t>это Достижение гармонии между сферой человечества (социумом) </a:t>
            </a:r>
            <a:r>
              <a:rPr lang="ru-RU" sz="1200" dirty="0"/>
              <a:t>и</a:t>
            </a:r>
            <a:r>
              <a:rPr lang="ru-RU" sz="1200" dirty="0" smtClean="0"/>
              <a:t> </a:t>
            </a:r>
            <a:r>
              <a:rPr lang="ru-RU" sz="1200" dirty="0" smtClean="0"/>
              <a:t>природой (биосферой).</a:t>
            </a:r>
          </a:p>
          <a:p>
            <a:pPr lvl="1">
              <a:buFont typeface="Wingdings" pitchFamily="2" charset="2"/>
              <a:buChar char="v"/>
            </a:pPr>
            <a:r>
              <a:rPr lang="ru-RU" sz="1200" dirty="0" smtClean="0"/>
              <a:t>Второй </a:t>
            </a:r>
            <a:r>
              <a:rPr lang="ru-RU" sz="1200" dirty="0" smtClean="0"/>
              <a:t>- это создание искусственной саморегулируемой надсистемы, которая обладает необходимыми людям качествами (взамен живой природы). Любой человек здравого смысла понимает, что реально осуществить в ближайшем будущем только первый путь. В этом нам поможет знание о биосфере Земли.</a:t>
            </a:r>
            <a:endParaRPr lang="uk-UA" sz="1200" dirty="0"/>
          </a:p>
        </p:txBody>
      </p:sp>
      <p:pic>
        <p:nvPicPr>
          <p:cNvPr id="5" name="Рисунок 4" descr="progress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7713" y="3598932"/>
            <a:ext cx="4606535" cy="2935537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252028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Энергия Солнца усваивается продуцентами и привлекается в геохимические циклы через процесс фотосинтеза, который осуществляется зелеными растениями. Процессы фотосинтеза продолжаются уже более 1500000000. Лет и, казалось, химические элементы, которые принимают участие в этих процессах, должны были бы уже давно исчерпаться. Однако, этого не </a:t>
            </a:r>
            <a:r>
              <a:rPr lang="ru-RU" sz="1400" dirty="0" smtClean="0"/>
              <a:t>происходит. На самом деле, все необходимые для поддержания жизни вещества не исчерпываются благодаря осуществлению постоянного круговорота.</a:t>
            </a:r>
            <a:endParaRPr lang="uk-UA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-170666" y="234467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природе существует два круговороты веществ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1547664" y="308869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 smtClean="0"/>
              <a:t>Б</a:t>
            </a:r>
            <a:r>
              <a:rPr lang="uk-UA" sz="1600" b="1" dirty="0" err="1" smtClean="0"/>
              <a:t>ольшой</a:t>
            </a:r>
            <a:endParaRPr lang="uk-UA" sz="1600" b="1" dirty="0" smtClean="0"/>
          </a:p>
          <a:p>
            <a:pPr algn="ctr"/>
            <a:r>
              <a:rPr lang="uk-UA" sz="1600" dirty="0" err="1" smtClean="0"/>
              <a:t>геологический</a:t>
            </a:r>
            <a:endParaRPr lang="uk-UA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060281" y="311126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err="1" smtClean="0"/>
              <a:t>Малый</a:t>
            </a:r>
            <a:endParaRPr lang="uk-UA" sz="1600" b="1" dirty="0" smtClean="0"/>
          </a:p>
          <a:p>
            <a:pPr algn="ctr"/>
            <a:r>
              <a:rPr lang="uk-UA" sz="1600" dirty="0" err="1" smtClean="0"/>
              <a:t>биологический</a:t>
            </a:r>
            <a:endParaRPr lang="uk-UA" sz="16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991230" y="2748133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931594" y="2728650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757597"/>
            <a:ext cx="5112568" cy="2886197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Большой круговорот длится сотен тысяч лет (геологических эпох). Он заключается в том, что горные породы разрушаются и улетучиваются в процессах эрозии, а образованные при этом продукты потоками ветра и воды, через привлечение их в малые круговороты, сносятся в Мировой океан. В результате образуются морские наслоения и, со временем, в процессе геотектонической изменений эти наслоения возвращаются на сушу, и процесс начинается снова.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Малый </a:t>
            </a:r>
            <a:r>
              <a:rPr lang="ru-RU" sz="1400" dirty="0" smtClean="0"/>
              <a:t>круговорот, который является частью большого, происходит на уровне экосистем. Он намного более экспрессным, чем большой. Круговорот химических веществ из неорганической среды через растительный и животный миры снова в неорганическую среду (в процессе редукции) с использованием энергии химических реакций называют биохимическим циклом.</a:t>
            </a:r>
            <a:endParaRPr lang="uk-UA" sz="1400" dirty="0" smtClean="0"/>
          </a:p>
          <a:p>
            <a:endParaRPr lang="uk-UA" sz="1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01008"/>
            <a:ext cx="3816424" cy="275404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507178"/>
            <a:ext cx="3672408" cy="275430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165618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Живое вещество значительно </a:t>
            </a:r>
            <a:r>
              <a:rPr lang="ru-RU" sz="1600" dirty="0" smtClean="0"/>
              <a:t>ускорило </a:t>
            </a:r>
            <a:r>
              <a:rPr lang="ru-RU" sz="1600" dirty="0" smtClean="0"/>
              <a:t>и </a:t>
            </a:r>
            <a:r>
              <a:rPr lang="ru-RU" sz="1600" dirty="0" smtClean="0"/>
              <a:t>изменило </a:t>
            </a:r>
            <a:r>
              <a:rPr lang="ru-RU" sz="1600" dirty="0" smtClean="0"/>
              <a:t>круговороты различных веществ, в частности воды, кислорода, азота, серы, углерода. Образование живого вещества и его расписание - это две стороны одного процесса, который называют биохимическим (малым) круговоротом химических элементов. Справедливо утверждение, что жизнь - это круговорот химических элементов между организмом и окружающей средой</a:t>
            </a:r>
            <a:r>
              <a:rPr lang="uk-UA" sz="1600" dirty="0" smtClean="0"/>
              <a:t>.</a:t>
            </a:r>
          </a:p>
          <a:p>
            <a:pPr>
              <a:buNone/>
            </a:pPr>
            <a:endParaRPr lang="uk-UA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276873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Различают три основных типа биохимических круговоротов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2924944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круговорот </a:t>
            </a:r>
            <a:r>
              <a:rPr lang="uk-UA" sz="1400" dirty="0" err="1" smtClean="0"/>
              <a:t>воды</a:t>
            </a:r>
            <a:endParaRPr lang="uk-UA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347864" y="2852936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круговорот элементов преимущественно в газовой фазе</a:t>
            </a:r>
            <a:endParaRPr lang="uk-UA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2852936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круговорот элементов преимущественно в осадочной фазе</a:t>
            </a:r>
            <a:endParaRPr lang="uk-UA" sz="1400" dirty="0"/>
          </a:p>
        </p:txBody>
      </p:sp>
      <p:cxnSp>
        <p:nvCxnSpPr>
          <p:cNvPr id="11" name="Прямая со стрелкой 10"/>
          <p:cNvCxnSpPr>
            <a:endCxn id="6" idx="0"/>
          </p:cNvCxnSpPr>
          <p:nvPr/>
        </p:nvCxnSpPr>
        <p:spPr>
          <a:xfrm flipH="1">
            <a:off x="2051720" y="2564904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8" idx="0"/>
          </p:cNvCxnSpPr>
          <p:nvPr/>
        </p:nvCxnSpPr>
        <p:spPr>
          <a:xfrm>
            <a:off x="4716016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9" idx="0"/>
          </p:cNvCxnSpPr>
          <p:nvPr/>
        </p:nvCxnSpPr>
        <p:spPr>
          <a:xfrm>
            <a:off x="6804248" y="2564904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4107" y="3861048"/>
            <a:ext cx="33123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Биосферу определяют как область Земли, где протекают круговороты углерода, азота, кислорода и серы, в которых принимают участие пять химических элементов (Н, О, С, N, S), движутся через атмосферу, гидросферу и литосферу</a:t>
            </a:r>
            <a:r>
              <a:rPr lang="ru-RU" sz="1400" dirty="0" smtClean="0"/>
              <a:t>.</a:t>
            </a:r>
            <a:endParaRPr lang="uk-UA" sz="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872151"/>
            <a:ext cx="3184199" cy="2865779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Круговорот </a:t>
            </a:r>
            <a:r>
              <a:rPr lang="uk-UA" dirty="0" err="1" smtClean="0"/>
              <a:t>Углерода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25112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В биосфере содержится углерода более 12000 млрд. Тонн. Это обусловлено тем, что соединения углерода непрерывно образуются, изменяются и разлагаются в биосфере. Круговорот углерода происходит фактически между живым веществом и диоксидом углерода, который содержится в атмосфере. В процессе фотосинтеза, ежегодно высшие растения и водоросли поглощают значительные количества диоксида углерода (около 200 млрд. Тонн, в пересчете на Карбон) с образованием органических веществ. Отмершие растения и животные (органические вещества) разлагаются </a:t>
            </a:r>
            <a:r>
              <a:rPr lang="ru-RU" sz="1400" dirty="0" err="1" smtClean="0"/>
              <a:t>редуцентами</a:t>
            </a:r>
            <a:r>
              <a:rPr lang="ru-RU" sz="1400" dirty="0" smtClean="0"/>
              <a:t> к С02, который возвращается, преимущественно в атмосферу. Полный цикл обмена атмосферного углерода проходит в течение 300 лет, но частей а углерода изымается из круговорота в виде горючих полезных ископаемых и осадочных пород (торф, нефть, уголь, известняк и т.д.).</a:t>
            </a:r>
            <a:endParaRPr lang="uk-UA" sz="1400" dirty="0"/>
          </a:p>
        </p:txBody>
      </p:sp>
      <p:pic>
        <p:nvPicPr>
          <p:cNvPr id="4" name="Рисунок 3" descr="image3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645024"/>
            <a:ext cx="4536504" cy="309634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Антропогенное влияние на круговорот углерода, прежде всего, обусловлен использованием органических топлив (нефть, газ, уголь, торф). При этом в атмосферу выбрасываются значительные количества диоксида углерода, причем эти количества уже превышают компенсационные (буферные) свойства атмосферы (биосферы). В результате проходит постепенное повышение содержания диоксида углерода в атмосфере, может быть причиной глобального изменения климата Земли ("парниковый эффект" или глобальное потепление климата).</a:t>
            </a:r>
            <a:endParaRPr lang="uk-UA" sz="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105" y="3140968"/>
            <a:ext cx="2402969" cy="30424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445099"/>
            <a:ext cx="4372896" cy="305374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Круговорот </a:t>
            </a:r>
            <a:r>
              <a:rPr lang="uk-UA" dirty="0" err="1" smtClean="0"/>
              <a:t>Азота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2043672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Азот играет важную роль для живых организмов, ведь он входит в состав важнейших органических веществ, в частности аминокислот, и тому подобное. Мощным источником азота атмосфера, где он находится в молекулярном виде. Но азот практически не усваивается живыми организмами. Исключение составляют отдельные виды растений (в частности бобовые) и бактерий (пузырьковые бактерии), которые непосредственно усваивают молекулярный азот атмосферы и после химических его преобразований привлекают в круговорот. Полный цикл круговорота азота является длительным (300-400 лет). Кроме того, привлечение азота в круговорот возможно при сочетании молекулярного азота и кислорода воздуха в экстремальных условиях (молнии и т.д.).</a:t>
            </a:r>
            <a:endParaRPr lang="uk-UA" sz="1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645024"/>
            <a:ext cx="5328592" cy="28871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То есть, в результате окислительных реакций образуется азотная кислота, вымывается из атмосферы осадками. Нитраты непосредственно усваиваются растениями и привлекаются в кругооборот. Процесс круговорота азота также </a:t>
            </a:r>
            <a:r>
              <a:rPr lang="ru-RU" sz="1600" dirty="0" smtClean="0"/>
              <a:t>сложный.</a:t>
            </a:r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uk-UA" sz="1600" dirty="0" smtClean="0"/>
          </a:p>
          <a:p>
            <a:r>
              <a:rPr lang="ru-RU" sz="1600" dirty="0" smtClean="0"/>
              <a:t>Антропогенное влияние на круговорот азота заключается в широком использовании азотных удобрений и в выбросах оксидов азота промышленностью, которые образуются при сгорании топлива путем сообщения азота и кислорода воздуха. Это способствует ускорению биогенного цикла азота. Кроме того, нитраты способны накапливаться в растениях, может быть причиной негативного воздействия на теплокровных животных (и на людей), потребляют такую растительное сырье.</a:t>
            </a:r>
            <a:endParaRPr lang="uk-UA" sz="1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04525"/>
            <a:ext cx="4536503" cy="2829375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Круговорот </a:t>
            </a:r>
            <a:r>
              <a:rPr lang="uk-UA" dirty="0" err="1" smtClean="0"/>
              <a:t>Кислорода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Ежегодно растительность биосферы производит до 55 млрд. Тонн кислорода. Он используется живыми организмами в процессах дыхания, участвует в окислительных реакциях, которые проходят в атмосфере, гидросфере и литосфере. Циркулируя через биосферу, кислород то входит в состав органического вещества, то в состав воды, то образует кислород </a:t>
            </a:r>
            <a:r>
              <a:rPr lang="ru-RU" sz="1400" dirty="0" smtClean="0"/>
              <a:t>. </a:t>
            </a:r>
            <a:r>
              <a:rPr lang="ru-RU" sz="1400" dirty="0" smtClean="0"/>
              <a:t>То есть, круговорот воды, циркуляция кислорода в живом веществе и атмосфере являются частями кругооборота кислорода. Весь кислород атмосферы каждые 2000 проходит через живое вещество биосферы, а вода, вовлечена в биологический круговорот, циркулирует 300-400 лет. Для того, чтобы вся вода гидросферы прошла через живые организмы необходимо около 2 млн. лет.</a:t>
            </a:r>
            <a:endParaRPr lang="uk-UA" sz="1400" dirty="0"/>
          </a:p>
        </p:txBody>
      </p:sp>
      <p:pic>
        <p:nvPicPr>
          <p:cNvPr id="4" name="Рисунок 3" descr="Chemistry_256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650048"/>
            <a:ext cx="4896544" cy="3091320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1301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Анализ схем круговорота основных веществ в природе на предмет сменности их звеньев антропогенной деятельностью </vt:lpstr>
      <vt:lpstr>Презентация PowerPoint</vt:lpstr>
      <vt:lpstr>Презентация PowerPoint</vt:lpstr>
      <vt:lpstr>Презентация PowerPoint</vt:lpstr>
      <vt:lpstr>Круговорот Углерода</vt:lpstr>
      <vt:lpstr>Презентация PowerPoint</vt:lpstr>
      <vt:lpstr>Круговорот Азота</vt:lpstr>
      <vt:lpstr>Презентация PowerPoint</vt:lpstr>
      <vt:lpstr>Круговорот Кислорода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Solder</dc:creator>
  <cp:lastModifiedBy>User</cp:lastModifiedBy>
  <cp:revision>47</cp:revision>
  <dcterms:created xsi:type="dcterms:W3CDTF">2015-01-01T20:43:37Z</dcterms:created>
  <dcterms:modified xsi:type="dcterms:W3CDTF">2015-01-13T16:21:10Z</dcterms:modified>
</cp:coreProperties>
</file>