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7" r:id="rId21"/>
    <p:sldId id="276" r:id="rId22"/>
    <p:sldId id="279" r:id="rId23"/>
    <p:sldId id="278" r:id="rId24"/>
    <p:sldId id="25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DECCDF-EC05-4912-B7EB-ED1A4FC0D7CF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B27EA1-BBA4-42BE-86F8-8FD95E753926}" type="datetimeFigureOut">
              <a:rPr lang="uk-UA" smtClean="0"/>
              <a:t>17.08.2013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500" b="1" dirty="0"/>
              <a:t>Державний дендрологічний парк «Олександрія</a:t>
            </a:r>
            <a:r>
              <a:rPr lang="uk-UA" sz="4500" b="1" dirty="0" smtClean="0"/>
              <a:t>»</a:t>
            </a:r>
            <a:endParaRPr lang="uk-UA" sz="45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7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our2kiev.com.ua/the_wvc/gal_turs/095276b2727bb235dacdd065c9412b1b13448413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3" y="0"/>
            <a:ext cx="9114114" cy="688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84" y="2060848"/>
            <a:ext cx="7620000" cy="2476872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600" dirty="0"/>
              <a:t>Під час громадянської війни 1918—1921 років парк зазнав величезних втрат. Більшість архітектурних споруд була повністю або частково зруйнована. З «Олександрії» вивезли велику кількість цінних мармурових та бронзових скульптур, значні збитки були завдані і парковим насадженням.</a:t>
            </a:r>
          </a:p>
        </p:txBody>
      </p:sp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68" y="5013176"/>
            <a:ext cx="7620000" cy="167565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500" dirty="0"/>
              <a:t>У 1922 </a:t>
            </a:r>
            <a:r>
              <a:rPr lang="ru-RU" sz="2500" dirty="0" err="1"/>
              <a:t>році</a:t>
            </a:r>
            <a:r>
              <a:rPr lang="ru-RU" sz="2500" dirty="0"/>
              <a:t> </a:t>
            </a:r>
            <a:r>
              <a:rPr lang="ru-RU" sz="2500" dirty="0" err="1"/>
              <a:t>рішенням</a:t>
            </a:r>
            <a:r>
              <a:rPr lang="ru-RU" sz="2500" dirty="0"/>
              <a:t> </a:t>
            </a:r>
            <a:r>
              <a:rPr lang="ru-RU" sz="2500" dirty="0" err="1"/>
              <a:t>Київського</a:t>
            </a:r>
            <a:r>
              <a:rPr lang="ru-RU" sz="2500" dirty="0"/>
              <a:t> </a:t>
            </a:r>
            <a:r>
              <a:rPr lang="ru-RU" sz="2500" dirty="0" err="1"/>
              <a:t>губернського</a:t>
            </a:r>
            <a:r>
              <a:rPr lang="ru-RU" sz="2500" dirty="0"/>
              <a:t> </a:t>
            </a:r>
            <a:r>
              <a:rPr lang="ru-RU" sz="2500" dirty="0" err="1"/>
              <a:t>комітету</a:t>
            </a:r>
            <a:r>
              <a:rPr lang="ru-RU" sz="2500" dirty="0"/>
              <a:t> парк «</a:t>
            </a:r>
            <a:r>
              <a:rPr lang="ru-RU" sz="2500" dirty="0" err="1"/>
              <a:t>Олександрія</a:t>
            </a:r>
            <a:r>
              <a:rPr lang="ru-RU" sz="2500" dirty="0"/>
              <a:t>» </a:t>
            </a:r>
            <a:r>
              <a:rPr lang="ru-RU" sz="2500" dirty="0" err="1"/>
              <a:t>був</a:t>
            </a:r>
            <a:r>
              <a:rPr lang="ru-RU" sz="2500" dirty="0"/>
              <a:t> </a:t>
            </a:r>
            <a:r>
              <a:rPr lang="ru-RU" sz="2500" dirty="0" err="1"/>
              <a:t>проголошений</a:t>
            </a:r>
            <a:r>
              <a:rPr lang="ru-RU" sz="2500" dirty="0"/>
              <a:t> </a:t>
            </a:r>
            <a:r>
              <a:rPr lang="ru-RU" sz="2500" dirty="0" err="1"/>
              <a:t>заповідником</a:t>
            </a:r>
            <a:r>
              <a:rPr lang="ru-RU" sz="2500" dirty="0"/>
              <a:t> і до 1946 року входив до складу </a:t>
            </a:r>
            <a:r>
              <a:rPr lang="ru-RU" sz="2500" dirty="0" err="1"/>
              <a:t>сільськогосподарського</a:t>
            </a:r>
            <a:r>
              <a:rPr lang="ru-RU" sz="2500" dirty="0"/>
              <a:t> </a:t>
            </a:r>
            <a:r>
              <a:rPr lang="ru-RU" sz="2500" dirty="0" err="1"/>
              <a:t>технікуму</a:t>
            </a:r>
            <a:r>
              <a:rPr lang="ru-RU" sz="2500" dirty="0"/>
              <a:t>, а </a:t>
            </a:r>
            <a:r>
              <a:rPr lang="ru-RU" sz="2500" dirty="0" err="1"/>
              <a:t>згодом</a:t>
            </a:r>
            <a:r>
              <a:rPr lang="ru-RU" sz="2500" dirty="0"/>
              <a:t> </a:t>
            </a:r>
            <a:r>
              <a:rPr lang="ru-RU" sz="2500" dirty="0" err="1"/>
              <a:t>інституту</a:t>
            </a:r>
            <a:r>
              <a:rPr lang="ru-RU" sz="2500" dirty="0"/>
              <a:t>.</a:t>
            </a:r>
            <a:endParaRPr lang="uk-UA" sz="2500" dirty="0"/>
          </a:p>
        </p:txBody>
      </p:sp>
      <p:pic>
        <p:nvPicPr>
          <p:cNvPr id="8194" name="Picture 2" descr="http://www.bc-rada.gov.ua/sites/default/files/kolonadasummer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993"/>
            <a:ext cx="6264696" cy="469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Fcy;&amp;acy;&amp;jcy;&amp;lcy;:IMG 25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96" y="1628800"/>
            <a:ext cx="7787208" cy="2116832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600" dirty="0" err="1"/>
              <a:t>Постановою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10 </a:t>
            </a:r>
            <a:r>
              <a:rPr lang="ru-RU" sz="2600" dirty="0" err="1"/>
              <a:t>квітня</a:t>
            </a:r>
            <a:r>
              <a:rPr lang="ru-RU" sz="2600" dirty="0"/>
              <a:t> 1946 року Рада </a:t>
            </a:r>
            <a:r>
              <a:rPr lang="ru-RU" sz="2600" dirty="0" err="1"/>
              <a:t>Міністрів</a:t>
            </a:r>
            <a:r>
              <a:rPr lang="ru-RU" sz="2600" dirty="0"/>
              <a:t> СРСР передала парк «</a:t>
            </a:r>
            <a:r>
              <a:rPr lang="ru-RU" sz="2600" dirty="0" err="1"/>
              <a:t>Олександрія</a:t>
            </a:r>
            <a:r>
              <a:rPr lang="ru-RU" sz="2600" dirty="0"/>
              <a:t>» у </a:t>
            </a:r>
            <a:r>
              <a:rPr lang="ru-RU" sz="2600" dirty="0" err="1"/>
              <a:t>віддання</a:t>
            </a:r>
            <a:r>
              <a:rPr lang="ru-RU" sz="2600" dirty="0"/>
              <a:t> </a:t>
            </a:r>
            <a:r>
              <a:rPr lang="ru-RU" sz="2600" dirty="0" err="1"/>
              <a:t>Національної</a:t>
            </a:r>
            <a:r>
              <a:rPr lang="ru-RU" sz="2600" dirty="0"/>
              <a:t> </a:t>
            </a:r>
            <a:r>
              <a:rPr lang="ru-RU" sz="2600" dirty="0" err="1"/>
              <a:t>академії</a:t>
            </a:r>
            <a:r>
              <a:rPr lang="ru-RU" sz="2600" dirty="0"/>
              <a:t> наук </a:t>
            </a:r>
            <a:r>
              <a:rPr lang="ru-RU" sz="2600" dirty="0" err="1"/>
              <a:t>України</a:t>
            </a:r>
            <a:r>
              <a:rPr lang="ru-RU" sz="2600" dirty="0"/>
              <a:t>, </a:t>
            </a:r>
            <a:r>
              <a:rPr lang="ru-RU" sz="2600" dirty="0" err="1"/>
              <a:t>якій</a:t>
            </a:r>
            <a:r>
              <a:rPr lang="ru-RU" sz="2600" dirty="0"/>
              <a:t> </a:t>
            </a:r>
            <a:r>
              <a:rPr lang="ru-RU" sz="2600" dirty="0" err="1"/>
              <a:t>він</a:t>
            </a:r>
            <a:r>
              <a:rPr lang="ru-RU" sz="2600" dirty="0"/>
              <a:t> </a:t>
            </a:r>
            <a:r>
              <a:rPr lang="ru-RU" sz="2600" dirty="0" err="1"/>
              <a:t>підпорядковується</a:t>
            </a:r>
            <a:r>
              <a:rPr lang="ru-RU" sz="2600" dirty="0"/>
              <a:t> в </a:t>
            </a:r>
            <a:r>
              <a:rPr lang="ru-RU" sz="2600" dirty="0" err="1"/>
              <a:t>даний</a:t>
            </a:r>
            <a:r>
              <a:rPr lang="ru-RU" sz="2600" dirty="0"/>
              <a:t> час. Були </a:t>
            </a:r>
            <a:r>
              <a:rPr lang="ru-RU" sz="2600" dirty="0" err="1"/>
              <a:t>відновлені</a:t>
            </a:r>
            <a:r>
              <a:rPr lang="ru-RU" sz="2600" dirty="0"/>
              <a:t> </a:t>
            </a:r>
            <a:r>
              <a:rPr lang="ru-RU" sz="2600" dirty="0" err="1"/>
              <a:t>всі</a:t>
            </a:r>
            <a:r>
              <a:rPr lang="ru-RU" sz="2600" dirty="0"/>
              <a:t> </a:t>
            </a:r>
            <a:r>
              <a:rPr lang="ru-RU" sz="2600" dirty="0" err="1"/>
              <a:t>основні</a:t>
            </a:r>
            <a:r>
              <a:rPr lang="ru-RU" sz="2600" dirty="0"/>
              <a:t> </a:t>
            </a:r>
            <a:r>
              <a:rPr lang="ru-RU" sz="2600" dirty="0" err="1"/>
              <a:t>паркові</a:t>
            </a:r>
            <a:r>
              <a:rPr lang="ru-RU" sz="2600" dirty="0"/>
              <a:t> </a:t>
            </a:r>
            <a:r>
              <a:rPr lang="ru-RU" sz="2600" dirty="0" err="1"/>
              <a:t>споруди</a:t>
            </a:r>
            <a:r>
              <a:rPr lang="ru-RU" sz="2600" dirty="0"/>
              <a:t> </a:t>
            </a:r>
            <a:r>
              <a:rPr lang="ru-RU" sz="2600" dirty="0" smtClean="0"/>
              <a:t> та </a:t>
            </a:r>
            <a:r>
              <a:rPr lang="uk-UA" sz="2600" dirty="0"/>
              <a:t>збудовані нові </a:t>
            </a:r>
            <a:r>
              <a:rPr lang="uk-UA" sz="2600" dirty="0" smtClean="0"/>
              <a:t>об'єкти.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Архітектурні споруди та </a:t>
            </a:r>
            <a:r>
              <a:rPr lang="uk-UA" sz="3600" b="1" dirty="0" smtClean="0"/>
              <a:t>скульптури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837" y="6127984"/>
            <a:ext cx="7620000" cy="541375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800" dirty="0" smtClean="0"/>
              <a:t>«</a:t>
            </a:r>
            <a:r>
              <a:rPr lang="uk-UA" sz="2800" dirty="0"/>
              <a:t>Ротонда»</a:t>
            </a:r>
          </a:p>
        </p:txBody>
      </p:sp>
      <p:pic>
        <p:nvPicPr>
          <p:cNvPr id="10242" name="Picture 2" descr="&amp;Fcy;&amp;acy;&amp;jcy;&amp;lcy;:&quot;&amp;Rcy;&amp;ocy;&amp;tcy;&amp;ocy;&amp;ncy;&amp;dcy;&amp;acy;&quot; - &amp;Kcy;&amp;ocy;&amp;ncy;&amp;khcy;&amp;acy; &amp;ucy; &amp;Ocy;&amp;lcy;&amp;iecy;&amp;kcy;&amp;scy;&amp;acy;&amp;ncy;&amp;dcy;&amp;rcy;&amp;iukcy;&amp;jcy;&amp;scy;&amp;softcy;&amp;kcy;&amp;ocy;&amp;mcy;&amp;ucy; &amp;dcy;&amp;iecy;&amp;ncy;&amp;dcy;&amp;rcy;&amp;ocy;&amp;pcy;&amp;acy;&amp;rcy;&amp;kcy;&amp;u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70" y="1484784"/>
            <a:ext cx="6190934" cy="46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190456"/>
            <a:ext cx="7620000" cy="66754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800" dirty="0"/>
              <a:t>Китайський місток</a:t>
            </a:r>
          </a:p>
        </p:txBody>
      </p:sp>
      <p:pic>
        <p:nvPicPr>
          <p:cNvPr id="11266" name="Picture 2" descr="&amp;Fcy;&amp;acy;&amp;jcy;&amp;lcy;:Oleksandriia Park 2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" y="98631"/>
            <a:ext cx="7992887" cy="599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92" y="6307088"/>
            <a:ext cx="7620000" cy="55091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800" dirty="0"/>
              <a:t>Колона Пелікана</a:t>
            </a:r>
          </a:p>
        </p:txBody>
      </p:sp>
      <p:pic>
        <p:nvPicPr>
          <p:cNvPr id="12290" name="Picture 2" descr="http://llevchenko.files.wordpress.com/2010/06/dsc_05975b35d.jpg?w=468&amp;h=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9" y="620688"/>
            <a:ext cx="823530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68" y="6237312"/>
            <a:ext cx="7620000" cy="45152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800" dirty="0" smtClean="0"/>
              <a:t>Варна</a:t>
            </a:r>
            <a:endParaRPr lang="uk-UA" sz="2800" dirty="0"/>
          </a:p>
        </p:txBody>
      </p:sp>
      <p:pic>
        <p:nvPicPr>
          <p:cNvPr id="13314" name="Picture 2" descr="http://sagire.org.ua/photo/park-alexandria-11072010/index_files/original_images/p00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1" y="186408"/>
            <a:ext cx="7971859" cy="597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68" y="6226490"/>
            <a:ext cx="7620000" cy="5521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800" dirty="0" smtClean="0"/>
              <a:t>Лава декабристів</a:t>
            </a:r>
            <a:endParaRPr lang="uk-UA" sz="2800" dirty="0"/>
          </a:p>
        </p:txBody>
      </p:sp>
      <p:pic>
        <p:nvPicPr>
          <p:cNvPr id="14338" name="Picture 2" descr="&amp;Fcy;&amp;acy;&amp;jcy;&amp;lcy;:&amp;Lcy;&amp;acy;&amp;vcy;&amp;acy; &amp;dcy;&amp;iecy;&amp;kcy;&amp;acy;&amp;bcy;&amp;rcy;&amp;icy;&amp;scy;&amp;tcy;&amp;iukcy;&amp;v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818"/>
            <a:ext cx="80648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37312"/>
            <a:ext cx="7620000" cy="59599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800" dirty="0" smtClean="0"/>
              <a:t>Джерело «Лев»</a:t>
            </a:r>
            <a:endParaRPr lang="uk-UA" sz="2800" dirty="0"/>
          </a:p>
        </p:txBody>
      </p:sp>
      <p:pic>
        <p:nvPicPr>
          <p:cNvPr id="15362" name="Picture 2" descr="&amp;Fcy;&amp;acy;&amp;jcy;&amp;lcy;:Oleksandriia L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0648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620000" cy="1656184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600" dirty="0"/>
              <a:t>У 1962 році на території парку на першому поверсі адміністративного приміщення було </a:t>
            </a:r>
            <a:r>
              <a:rPr lang="uk-UA" sz="2600" dirty="0" smtClean="0"/>
              <a:t>відкрито музей. Основою </a:t>
            </a:r>
            <a:r>
              <a:rPr lang="uk-UA" sz="2600" dirty="0"/>
              <a:t>експозиції є скульптури з білого італійського мармуру. </a:t>
            </a:r>
          </a:p>
        </p:txBody>
      </p:sp>
      <p:pic>
        <p:nvPicPr>
          <p:cNvPr id="16388" name="Picture 4" descr="&amp;Fcy;&amp;acy;&amp;jcy;&amp;lcy;:Three graces statue - Oleksandriia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7446"/>
            <a:ext cx="2320839" cy="309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6206" y="5931513"/>
            <a:ext cx="122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Три грації</a:t>
            </a:r>
          </a:p>
        </p:txBody>
      </p:sp>
      <p:pic>
        <p:nvPicPr>
          <p:cNvPr id="16390" name="Picture 6" descr="&amp;Fcy;&amp;acy;&amp;jcy;&amp;lcy;:IMG 25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72" y="2619145"/>
            <a:ext cx="2320840" cy="309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0179" y="5931513"/>
            <a:ext cx="1881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Октавіан Август</a:t>
            </a:r>
          </a:p>
        </p:txBody>
      </p:sp>
      <p:pic>
        <p:nvPicPr>
          <p:cNvPr id="16392" name="Picture 8" descr="&amp;Fcy;&amp;acy;&amp;jcy;&amp;lcy;:IMG 2533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61" y="2619145"/>
            <a:ext cx="2320839" cy="309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2160" y="5931513"/>
            <a:ext cx="1731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/>
              <a:t>Бюст Григорія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Потьомкіна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7620000" cy="216024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vi-VN" sz="2400" b="1" dirty="0" smtClean="0"/>
              <a:t>Олександрія</a:t>
            </a:r>
            <a:r>
              <a:rPr lang="vi-VN" sz="2400" dirty="0"/>
              <a:t> — державний дендрологічний </a:t>
            </a:r>
            <a:r>
              <a:rPr lang="vi-VN" sz="2400" dirty="0" smtClean="0"/>
              <a:t>парк </a:t>
            </a:r>
            <a:r>
              <a:rPr lang="vi-VN" sz="2400" dirty="0"/>
              <a:t>Національної академії наук України. </a:t>
            </a:r>
            <a:r>
              <a:rPr lang="vi-VN" sz="2400" dirty="0" smtClean="0"/>
              <a:t>Розташований</a:t>
            </a:r>
            <a:r>
              <a:rPr lang="uk-UA" sz="2400" dirty="0" smtClean="0"/>
              <a:t> </a:t>
            </a:r>
            <a:r>
              <a:rPr lang="vi-VN" sz="2400" dirty="0" smtClean="0"/>
              <a:t>на </a:t>
            </a:r>
            <a:r>
              <a:rPr lang="vi-VN" sz="2400" dirty="0"/>
              <a:t>північно-західній околиці міста Біла </a:t>
            </a:r>
            <a:r>
              <a:rPr lang="vi-VN" sz="2400" dirty="0" smtClean="0"/>
              <a:t>Церква. </a:t>
            </a:r>
            <a:r>
              <a:rPr lang="vi-VN" sz="2400" dirty="0"/>
              <a:t>Це </a:t>
            </a:r>
            <a:r>
              <a:rPr lang="vi-VN" sz="2400" dirty="0" smtClean="0"/>
              <a:t>найбільший</a:t>
            </a:r>
            <a:r>
              <a:rPr lang="uk-UA" sz="2400" dirty="0" smtClean="0"/>
              <a:t> </a:t>
            </a:r>
            <a:r>
              <a:rPr lang="vi-VN" sz="2400" dirty="0" smtClean="0"/>
              <a:t>(понад </a:t>
            </a:r>
            <a:r>
              <a:rPr lang="vi-VN" sz="2400" dirty="0"/>
              <a:t>290 га) архітектурно оформлений ландшафтний парк в </a:t>
            </a:r>
            <a:r>
              <a:rPr lang="vi-VN" sz="2400" dirty="0" smtClean="0"/>
              <a:t>Україні.</a:t>
            </a:r>
            <a:endParaRPr lang="uk-UA" sz="2400" dirty="0"/>
          </a:p>
        </p:txBody>
      </p:sp>
      <p:pic>
        <p:nvPicPr>
          <p:cNvPr id="1026" name="Picture 2" descr="&amp;Fcy;&amp;acy;&amp;jcy;&amp;lcy;:&amp;Kcy;&amp;ocy;&amp;lcy;&amp;ocy;&amp;ncy;&amp;acy;&amp;dcy;&amp;acy; &amp;Lcy;&amp;ucy;&amp;ncy;&amp;a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886575" cy="408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656" y="5854742"/>
            <a:ext cx="3496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/>
              <a:t>Пам'ятник</a:t>
            </a:r>
            <a:r>
              <a:rPr lang="ru-RU" sz="2400" dirty="0"/>
              <a:t> з </a:t>
            </a:r>
            <a:r>
              <a:rPr lang="ru-RU" sz="2400" dirty="0" err="1"/>
              <a:t>барельєфом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 err="1"/>
              <a:t>Палієвій</a:t>
            </a:r>
            <a:r>
              <a:rPr lang="ru-RU" sz="2400" dirty="0"/>
              <a:t> </a:t>
            </a:r>
            <a:r>
              <a:rPr lang="ru-RU" sz="2400" dirty="0" err="1"/>
              <a:t>горі</a:t>
            </a:r>
            <a:endParaRPr lang="uk-UA" sz="2400" dirty="0"/>
          </a:p>
        </p:txBody>
      </p:sp>
      <p:pic>
        <p:nvPicPr>
          <p:cNvPr id="17410" name="Picture 2" descr="&amp;Fcy;&amp;acy;&amp;jcy;&amp;lcy;:&amp;Pcy;&amp;acy;&amp;mcy;'&amp;yacy;&amp;tcy;&amp;ncy;&amp;icy;&amp;kcy; &amp;zcy; &amp;bcy;&amp;acy;&amp;rcy;&amp;iecy;&amp;lcy;&amp;softcy;&amp;jukcy;&amp;fcy;&amp;ocy;&amp;m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42439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&amp;Fcy;&amp;acy;&amp;jcy;&amp;lcy;:&amp;Kcy;&amp;ocy;&amp;lcy;&amp;ocy;&amp;ncy;&amp;acy; &amp;scy;&amp;ucy;&amp;mcy;&amp;ucy;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47" y="253274"/>
            <a:ext cx="3947969" cy="526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38135" y="5854926"/>
            <a:ext cx="181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Колона суму</a:t>
            </a:r>
          </a:p>
        </p:txBody>
      </p:sp>
    </p:spTree>
    <p:extLst>
      <p:ext uri="{BB962C8B-B14F-4D97-AF65-F5344CB8AC3E}">
        <p14:creationId xmlns:p14="http://schemas.microsoft.com/office/powerpoint/2010/main" val="40792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Fcy;&amp;acy;&amp;jcy;&amp;lcy;:IMG 249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2641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&amp;Fcy;&amp;acy;&amp;jcy;&amp;lcy;:IMG 247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3710165" cy="494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654" y="5744138"/>
            <a:ext cx="308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Скульптура </a:t>
            </a:r>
            <a:r>
              <a:rPr lang="ru-RU" sz="2400" dirty="0" err="1"/>
              <a:t>Діви</a:t>
            </a:r>
            <a:r>
              <a:rPr lang="ru-RU" sz="2400" dirty="0"/>
              <a:t> </a:t>
            </a:r>
            <a:r>
              <a:rPr lang="ru-RU" sz="2400" dirty="0" err="1" smtClean="0"/>
              <a:t>Марії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8089" y="5744138"/>
            <a:ext cx="3425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/>
              <a:t>Пам'ятний</a:t>
            </a:r>
            <a:r>
              <a:rPr lang="ru-RU" sz="2400" dirty="0"/>
              <a:t> знак на честь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200-річчя </a:t>
            </a:r>
            <a:r>
              <a:rPr lang="ru-RU" sz="2400" dirty="0"/>
              <a:t>парку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167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68" y="6165304"/>
            <a:ext cx="7620000" cy="5235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800" dirty="0"/>
              <a:t>Скульптура китайського мудреця</a:t>
            </a:r>
          </a:p>
        </p:txBody>
      </p:sp>
      <p:pic>
        <p:nvPicPr>
          <p:cNvPr id="4" name="Picture 2" descr="&amp;Fcy;&amp;acy;&amp;jcy;&amp;lcy;:Sculpture of a Chinese sage in Oleksandriia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0" y="188640"/>
            <a:ext cx="7959159" cy="596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&amp;Fcy;&amp;acy;&amp;jcy;&amp;lcy;:Chinese 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8160907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5745" y="6309320"/>
            <a:ext cx="1580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Китаянка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18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60" y="6353944"/>
            <a:ext cx="7620000" cy="50405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500" dirty="0" smtClean="0"/>
              <a:t>Схема парку</a:t>
            </a:r>
            <a:endParaRPr lang="uk-UA" sz="2500" dirty="0"/>
          </a:p>
        </p:txBody>
      </p:sp>
      <p:pic>
        <p:nvPicPr>
          <p:cNvPr id="3074" name="Picture 2" descr="&amp;Fcy;&amp;acy;&amp;jcy;&amp;lcy;:&amp;Scy;&amp;khcy;&amp;iecy;&amp;mcy;&amp;acy; &amp;Ocy;&amp;lcy;&amp;iecy;&amp;kcy;&amp;scy;&amp;acy;&amp;ncy;&amp;dcy;&amp;rcy;&amp;iukcy;&amp;yi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1" y="176898"/>
            <a:ext cx="7326924" cy="6060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&amp;Fcy;&amp;acy;&amp;jcy;&amp;lcy;:IMG 2470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-108520" y="-112594"/>
            <a:ext cx="9252520" cy="69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620000" cy="1143000"/>
          </a:xfrm>
        </p:spPr>
        <p:txBody>
          <a:bodyPr/>
          <a:lstStyle/>
          <a:p>
            <a:pPr algn="ctr"/>
            <a:r>
              <a:rPr lang="uk-UA" sz="5400" dirty="0" smtClean="0"/>
              <a:t>Дякую за увагу!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4485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interman.at.ua/_ph/17/497996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27" cy="68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63" y="5517232"/>
            <a:ext cx="7620000" cy="1243608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500" dirty="0"/>
              <a:t>Парк є зразком пейзажної паркової композиції, основу якої складають рослини, архітектурні споруди, скульптури, водна гладь річки Рось та ставків.</a:t>
            </a:r>
          </a:p>
        </p:txBody>
      </p:sp>
    </p:spTree>
    <p:extLst>
      <p:ext uri="{BB962C8B-B14F-4D97-AF65-F5344CB8AC3E}">
        <p14:creationId xmlns:p14="http://schemas.microsoft.com/office/powerpoint/2010/main" val="41717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986" y="4797152"/>
            <a:ext cx="7992888" cy="194421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400" dirty="0"/>
              <a:t>Автором генерального плану забудови парку став французький </a:t>
            </a:r>
            <a:r>
              <a:rPr lang="uk-UA" sz="2400" dirty="0" smtClean="0"/>
              <a:t>архітект</a:t>
            </a:r>
            <a:r>
              <a:rPr lang="uk-UA" sz="2400" dirty="0"/>
              <a:t>о</a:t>
            </a:r>
            <a:r>
              <a:rPr lang="uk-UA" sz="2400" dirty="0" smtClean="0"/>
              <a:t>р </a:t>
            </a:r>
            <a:r>
              <a:rPr lang="uk-UA" sz="2400" dirty="0" err="1"/>
              <a:t>Мюффо</a:t>
            </a:r>
            <a:r>
              <a:rPr lang="uk-UA" sz="2400" dirty="0"/>
              <a:t>. </a:t>
            </a:r>
            <a:r>
              <a:rPr lang="uk-UA" sz="2400" dirty="0" smtClean="0"/>
              <a:t>В </a:t>
            </a:r>
            <a:r>
              <a:rPr lang="uk-UA" sz="2400" dirty="0"/>
              <a:t>парку працювали архітектори та </a:t>
            </a:r>
            <a:r>
              <a:rPr lang="uk-UA" sz="2400" dirty="0" smtClean="0"/>
              <a:t>садівники, </a:t>
            </a:r>
            <a:r>
              <a:rPr lang="uk-UA" sz="2400" dirty="0"/>
              <a:t>які втілили в життя </a:t>
            </a:r>
            <a:r>
              <a:rPr lang="uk-UA" sz="2400" dirty="0" smtClean="0"/>
              <a:t>проект, </a:t>
            </a:r>
            <a:r>
              <a:rPr lang="uk-UA" sz="2400" dirty="0"/>
              <a:t>використовуючи існуючий лісостеповий ландшафт та природні діброві насадження. </a:t>
            </a:r>
          </a:p>
        </p:txBody>
      </p:sp>
      <p:sp>
        <p:nvSpPr>
          <p:cNvPr id="4" name="AutoShape 2" descr="http://www.tour2kiev.com.ua/the_wvc/gal_turs/095276b2727bb235dacdd065c9412b1b134484130596.jpg"/>
          <p:cNvSpPr>
            <a:spLocks noChangeAspect="1" noChangeArrowheads="1"/>
          </p:cNvSpPr>
          <p:nvPr/>
        </p:nvSpPr>
        <p:spPr bwMode="auto">
          <a:xfrm>
            <a:off x="63500" y="-136525"/>
            <a:ext cx="5143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&amp;Fcy;&amp;acy;&amp;jcy;&amp;lcy;:Oleksandriia Park 2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636"/>
            <a:ext cx="6120680" cy="459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7620000" cy="1656184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600" dirty="0"/>
              <a:t>Одночасно зі створенням паркових насаджень почалося будівництво резиденції та інших архітектурних влаштувань. Перші роботи розпочалися в 1793 році</a:t>
            </a:r>
            <a:r>
              <a:rPr lang="uk-UA" sz="2600" dirty="0" smtClean="0"/>
              <a:t>.</a:t>
            </a:r>
            <a:endParaRPr lang="uk-UA" sz="2600" dirty="0"/>
          </a:p>
        </p:txBody>
      </p:sp>
      <p:pic>
        <p:nvPicPr>
          <p:cNvPr id="2050" name="Picture 2" descr="http://photoua.net/photos/big/18/2657_P1070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4"/>
          <a:stretch/>
        </p:blipFill>
        <p:spPr bwMode="auto">
          <a:xfrm>
            <a:off x="971600" y="313144"/>
            <a:ext cx="6552729" cy="436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Fcy;&amp;acy;&amp;jcy;&amp;lcy;:&amp;Acy;&amp;ucy;&amp;scy;&amp;tcy;&amp;iecy;&amp;rcy;&amp;iukcy;&amp;yacy;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r="3548"/>
          <a:stretch/>
        </p:blipFill>
        <p:spPr bwMode="auto">
          <a:xfrm>
            <a:off x="0" y="0"/>
            <a:ext cx="9170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466" y="1628800"/>
            <a:ext cx="7620000" cy="2520280"/>
          </a:xfrm>
          <a:gradFill>
            <a:gsLst>
              <a:gs pos="0">
                <a:schemeClr val="bg1">
                  <a:alpha val="6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600" dirty="0"/>
              <a:t>Паралельно розпочалась робота з будівництва </a:t>
            </a:r>
            <a:r>
              <a:rPr lang="uk-UA" sz="2600" dirty="0" smtClean="0"/>
              <a:t>резиденції </a:t>
            </a:r>
            <a:r>
              <a:rPr lang="uk-UA" sz="2600" dirty="0"/>
              <a:t>графів </a:t>
            </a:r>
            <a:r>
              <a:rPr lang="uk-UA" sz="2600" dirty="0" smtClean="0"/>
              <a:t>Браницьких, яка дістала назву </a:t>
            </a:r>
            <a:r>
              <a:rPr lang="uk-UA" sz="2600" dirty="0"/>
              <a:t>«</a:t>
            </a:r>
            <a:r>
              <a:rPr lang="uk-UA" sz="2600" dirty="0" err="1"/>
              <a:t>Аустерія</a:t>
            </a:r>
            <a:r>
              <a:rPr lang="uk-UA" sz="2600" dirty="0"/>
              <a:t>» </a:t>
            </a:r>
            <a:r>
              <a:rPr lang="uk-UA" sz="2600" dirty="0" smtClean="0"/>
              <a:t>. Поруч </a:t>
            </a:r>
            <a:r>
              <a:rPr lang="uk-UA" sz="2600" dirty="0"/>
              <a:t>з нею було розташовано комплекс </a:t>
            </a:r>
            <a:r>
              <a:rPr lang="uk-UA" sz="2600" dirty="0" smtClean="0"/>
              <a:t>павільйонів. Під </a:t>
            </a:r>
            <a:r>
              <a:rPr lang="uk-UA" sz="2600" dirty="0"/>
              <a:t>час буремних подій ХХ століття ці будівлі були знищені і до наших часів не збереглися.</a:t>
            </a:r>
          </a:p>
        </p:txBody>
      </p:sp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&amp;Fcy;&amp;acy;&amp;jcy;&amp;lcy;:&amp;Vcy;&amp;iecy;&amp;lcy;&amp;icy;&amp;kcy;&amp;icy;&amp;jcy; &amp;pcy;&amp;acy;&amp;vcy;&amp;iukcy;&amp;lcy;&amp;softcy;&amp;jcy;&amp;ocy;&amp;ncy;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"/>
          <a:stretch/>
        </p:blipFill>
        <p:spPr bwMode="auto">
          <a:xfrm>
            <a:off x="-1" y="0"/>
            <a:ext cx="9130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260648"/>
            <a:ext cx="3390375" cy="81156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dirty="0"/>
              <a:t>Вид на Великий </a:t>
            </a:r>
            <a:r>
              <a:rPr lang="uk-UA" dirty="0" err="1" smtClean="0"/>
              <a:t>павільон</a:t>
            </a:r>
            <a:r>
              <a:rPr lang="uk-UA" dirty="0" smtClean="0"/>
              <a:t>.</a:t>
            </a:r>
            <a:endParaRPr lang="uk-UA" dirty="0"/>
          </a:p>
          <a:p>
            <a:pPr marL="114300" indent="0" algn="r">
              <a:buNone/>
            </a:pPr>
            <a:r>
              <a:rPr lang="uk-UA" dirty="0" err="1" smtClean="0"/>
              <a:t>Вілібальд</a:t>
            </a:r>
            <a:r>
              <a:rPr lang="uk-UA" dirty="0" smtClean="0"/>
              <a:t> Ріхтер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08912" cy="820688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uk-UA" sz="2500" dirty="0"/>
              <a:t>В середині </a:t>
            </a:r>
            <a:r>
              <a:rPr lang="de-DE" sz="2500" dirty="0"/>
              <a:t>XIX </a:t>
            </a:r>
            <a:r>
              <a:rPr lang="uk-UA" sz="2500" dirty="0"/>
              <a:t>століття парк «Олександрія» набув неабиякої слави. Його відвідували відомі люди того </a:t>
            </a:r>
            <a:r>
              <a:rPr lang="uk-UA" sz="2500" dirty="0" smtClean="0"/>
              <a:t>часу.</a:t>
            </a:r>
            <a:endParaRPr lang="uk-UA" sz="2500" dirty="0"/>
          </a:p>
        </p:txBody>
      </p:sp>
      <p:pic>
        <p:nvPicPr>
          <p:cNvPr id="4098" name="Picture 2" descr="&amp;Fcy;&amp;acy;&amp;jcy;&amp;lcy;:IMG 246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6685"/>
            <a:ext cx="7704856" cy="56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69160"/>
            <a:ext cx="7620000" cy="196847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400" dirty="0"/>
              <a:t>Реформа 1861 </a:t>
            </a:r>
            <a:r>
              <a:rPr lang="uk-UA" sz="2400" dirty="0" smtClean="0"/>
              <a:t>року позбавила </a:t>
            </a:r>
            <a:r>
              <a:rPr lang="uk-UA" sz="2400" dirty="0"/>
              <a:t>Браницьких безкоштовної робочої сили. З цього часу уповільнюється розвиток парку «Олександрія». Практично до </a:t>
            </a:r>
            <a:r>
              <a:rPr lang="uk-UA" sz="2400" dirty="0" smtClean="0"/>
              <a:t>1917року </a:t>
            </a:r>
            <a:r>
              <a:rPr lang="uk-UA" sz="2400" dirty="0"/>
              <a:t>в ньому виконувались роботи, пов'язані тільки з доглядом вже існуючих об'єктів. </a:t>
            </a:r>
          </a:p>
        </p:txBody>
      </p:sp>
      <p:pic>
        <p:nvPicPr>
          <p:cNvPr id="6148" name="Picture 4" descr="&amp;Fcy;&amp;acy;&amp;jcy;&amp;lcy;:&amp;Bcy;&amp;ucy;&amp;dcy;&amp;icy;&amp;ncy;&amp;ocy;&amp;kcy; &amp;scy;&amp;acy;&amp;dcy;&amp;iukcy;&amp;vcy;&amp;ncy;&amp;icy;&amp;kcy;&amp;a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060"/>
            <a:ext cx="6192688" cy="458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</TotalTime>
  <Words>362</Words>
  <Application>Microsoft Office PowerPoint</Application>
  <PresentationFormat>Экран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Соседство</vt:lpstr>
      <vt:lpstr>Державний дендрологічний парк «Олександрія»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Архітектурні споруди та скульптури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дендрологічний парк «Олександрія»</dc:title>
  <dc:creator>hp</dc:creator>
  <cp:lastModifiedBy>hp</cp:lastModifiedBy>
  <cp:revision>17</cp:revision>
  <dcterms:created xsi:type="dcterms:W3CDTF">2013-05-18T15:16:22Z</dcterms:created>
  <dcterms:modified xsi:type="dcterms:W3CDTF">2013-08-17T11:40:13Z</dcterms:modified>
</cp:coreProperties>
</file>