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88" autoAdjust="0"/>
  </p:normalViewPr>
  <p:slideViewPr>
    <p:cSldViewPr>
      <p:cViewPr varScale="1">
        <p:scale>
          <a:sx n="84" d="100"/>
          <a:sy n="84" d="100"/>
        </p:scale>
        <p:origin x="-42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0DD2C-AB41-408E-9337-8DD79A079290}" type="datetimeFigureOut">
              <a:rPr lang="ru-RU" smtClean="0"/>
              <a:t>29.04.2013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578F47B-1896-4F55-BE7A-298E1A31F6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0DD2C-AB41-408E-9337-8DD79A079290}" type="datetimeFigureOut">
              <a:rPr lang="ru-RU" smtClean="0"/>
              <a:t>29.04.2013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F47B-1896-4F55-BE7A-298E1A31F6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0DD2C-AB41-408E-9337-8DD79A079290}" type="datetimeFigureOut">
              <a:rPr lang="ru-RU" smtClean="0"/>
              <a:t>29.04.2013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F47B-1896-4F55-BE7A-298E1A31F6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0DD2C-AB41-408E-9337-8DD79A079290}" type="datetimeFigureOut">
              <a:rPr lang="ru-RU" smtClean="0"/>
              <a:t>29.04.2013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578F47B-1896-4F55-BE7A-298E1A31F6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0DD2C-AB41-408E-9337-8DD79A079290}" type="datetimeFigureOut">
              <a:rPr lang="ru-RU" smtClean="0"/>
              <a:t>29.04.2013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F47B-1896-4F55-BE7A-298E1A31F68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0DD2C-AB41-408E-9337-8DD79A079290}" type="datetimeFigureOut">
              <a:rPr lang="ru-RU" smtClean="0"/>
              <a:t>29.04.2013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F47B-1896-4F55-BE7A-298E1A31F6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0DD2C-AB41-408E-9337-8DD79A079290}" type="datetimeFigureOut">
              <a:rPr lang="ru-RU" smtClean="0"/>
              <a:t>29.04.2013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578F47B-1896-4F55-BE7A-298E1A31F68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0DD2C-AB41-408E-9337-8DD79A079290}" type="datetimeFigureOut">
              <a:rPr lang="ru-RU" smtClean="0"/>
              <a:t>29.04.2013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F47B-1896-4F55-BE7A-298E1A31F6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0DD2C-AB41-408E-9337-8DD79A079290}" type="datetimeFigureOut">
              <a:rPr lang="ru-RU" smtClean="0"/>
              <a:t>29.04.2013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F47B-1896-4F55-BE7A-298E1A31F6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0DD2C-AB41-408E-9337-8DD79A079290}" type="datetimeFigureOut">
              <a:rPr lang="ru-RU" smtClean="0"/>
              <a:t>29.04.2013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F47B-1896-4F55-BE7A-298E1A31F6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0DD2C-AB41-408E-9337-8DD79A079290}" type="datetimeFigureOut">
              <a:rPr lang="ru-RU" smtClean="0"/>
              <a:t>29.04.2013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F47B-1896-4F55-BE7A-298E1A31F68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1A0DD2C-AB41-408E-9337-8DD79A079290}" type="datetimeFigureOut">
              <a:rPr lang="ru-RU" smtClean="0"/>
              <a:t>29.04.2013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78F47B-1896-4F55-BE7A-298E1A31F68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412"/>
            <a:ext cx="9169909" cy="687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3645024"/>
            <a:ext cx="6984776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8000" b="1" dirty="0">
                <a:ln/>
                <a:solidFill>
                  <a:schemeClr val="accent3"/>
                </a:solidFill>
                <a:latin typeface="Century Gothic" pitchFamily="34" charset="0"/>
              </a:rPr>
              <a:t>М</a:t>
            </a:r>
            <a:r>
              <a:rPr lang="ru-RU" sz="8000" b="1" dirty="0" smtClean="0">
                <a:ln/>
                <a:solidFill>
                  <a:schemeClr val="accent3"/>
                </a:solidFill>
                <a:latin typeface="Century Gothic" pitchFamily="34" charset="0"/>
              </a:rPr>
              <a:t>адагаскар</a:t>
            </a:r>
            <a:endParaRPr lang="ru-RU" sz="7200" b="1" dirty="0">
              <a:ln/>
              <a:solidFill>
                <a:schemeClr val="accent3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28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413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  <a:ea typeface="Cambria Math" pitchFamily="18" charset="0"/>
              </a:rPr>
              <a:t>1.Загальн</a:t>
            </a:r>
            <a:r>
              <a:rPr lang="uk-UA" sz="3200" dirty="0" smtClean="0">
                <a:latin typeface="Monotype Corsiva" pitchFamily="66" charset="0"/>
                <a:ea typeface="Cambria Math" pitchFamily="18" charset="0"/>
              </a:rPr>
              <a:t>і відомості</a:t>
            </a:r>
            <a:endParaRPr lang="ru-RU" sz="3200" dirty="0">
              <a:latin typeface="Monotype Corsiva" pitchFamily="66" charset="0"/>
              <a:ea typeface="Cambria Math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84775"/>
            <a:ext cx="60841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Century Gothic" pitchFamily="34" charset="0"/>
              </a:rPr>
              <a:t>О</a:t>
            </a:r>
            <a:r>
              <a:rPr lang="ru-RU" dirty="0" err="1" smtClean="0">
                <a:latin typeface="Century Gothic" pitchFamily="34" charset="0"/>
              </a:rPr>
              <a:t>фіційна</a:t>
            </a:r>
            <a:r>
              <a:rPr lang="ru-RU" dirty="0" smtClean="0">
                <a:latin typeface="Century Gothic" pitchFamily="34" charset="0"/>
              </a:rPr>
              <a:t> </a:t>
            </a:r>
            <a:r>
              <a:rPr lang="ru-RU" dirty="0" err="1" smtClean="0">
                <a:latin typeface="Century Gothic" pitchFamily="34" charset="0"/>
              </a:rPr>
              <a:t>назва</a:t>
            </a:r>
            <a:r>
              <a:rPr lang="ru-RU" dirty="0" smtClean="0">
                <a:latin typeface="Century Gothic" pitchFamily="34" charset="0"/>
              </a:rPr>
              <a:t> - Демократична </a:t>
            </a:r>
            <a:r>
              <a:rPr lang="ru-RU" dirty="0" err="1" smtClean="0">
                <a:latin typeface="Century Gothic" pitchFamily="34" charset="0"/>
              </a:rPr>
              <a:t>Республіка</a:t>
            </a:r>
            <a:r>
              <a:rPr lang="ru-RU" dirty="0" smtClean="0">
                <a:latin typeface="Century Gothic" pitchFamily="34" charset="0"/>
              </a:rPr>
              <a:t> </a:t>
            </a:r>
            <a:r>
              <a:rPr lang="ru-RU" dirty="0" err="1" smtClean="0">
                <a:latin typeface="Century Gothic" pitchFamily="34" charset="0"/>
              </a:rPr>
              <a:t>Мадаґаскар</a:t>
            </a:r>
            <a:r>
              <a:rPr lang="ru-RU" dirty="0" smtClean="0">
                <a:latin typeface="Century Gothic" pitchFamily="34" charset="0"/>
              </a:rPr>
              <a:t>. </a:t>
            </a:r>
            <a:r>
              <a:rPr lang="ru-RU" dirty="0" err="1" smtClean="0">
                <a:latin typeface="Century Gothic" pitchFamily="34" charset="0"/>
              </a:rPr>
              <a:t>Столиця</a:t>
            </a:r>
            <a:r>
              <a:rPr lang="ru-RU" dirty="0" smtClean="0">
                <a:latin typeface="Century Gothic" pitchFamily="34" charset="0"/>
              </a:rPr>
              <a:t>: </a:t>
            </a:r>
            <a:r>
              <a:rPr lang="ru-RU" dirty="0" err="1" smtClean="0">
                <a:latin typeface="Century Gothic" pitchFamily="34" charset="0"/>
              </a:rPr>
              <a:t>Антананаріву</a:t>
            </a:r>
            <a:r>
              <a:rPr lang="ru-RU" dirty="0" smtClean="0">
                <a:latin typeface="Century Gothic" pitchFamily="34" charset="0"/>
              </a:rPr>
              <a:t>. </a:t>
            </a:r>
            <a:r>
              <a:rPr lang="ru-RU" dirty="0" err="1" smtClean="0">
                <a:latin typeface="Century Gothic" pitchFamily="34" charset="0"/>
              </a:rPr>
              <a:t>Площа</a:t>
            </a:r>
            <a:r>
              <a:rPr lang="ru-RU" dirty="0" smtClean="0">
                <a:latin typeface="Century Gothic" pitchFamily="34" charset="0"/>
              </a:rPr>
              <a:t>: 587 041 км². </a:t>
            </a:r>
            <a:r>
              <a:rPr lang="ru-RU" dirty="0" err="1" smtClean="0">
                <a:latin typeface="Century Gothic" pitchFamily="34" charset="0"/>
              </a:rPr>
              <a:t>Населення</a:t>
            </a:r>
            <a:r>
              <a:rPr lang="ru-RU" dirty="0" smtClean="0">
                <a:latin typeface="Century Gothic" pitchFamily="34" charset="0"/>
              </a:rPr>
              <a:t>: 20 653 556 </a:t>
            </a:r>
            <a:r>
              <a:rPr lang="ru-RU" dirty="0" err="1" smtClean="0">
                <a:latin typeface="Century Gothic" pitchFamily="34" charset="0"/>
              </a:rPr>
              <a:t>осіб</a:t>
            </a:r>
            <a:r>
              <a:rPr lang="ru-RU" dirty="0" smtClean="0">
                <a:latin typeface="Century Gothic" pitchFamily="34" charset="0"/>
              </a:rPr>
              <a:t>. Валюта: </a:t>
            </a:r>
            <a:r>
              <a:rPr lang="ru-RU" dirty="0" err="1" smtClean="0">
                <a:latin typeface="Century Gothic" pitchFamily="34" charset="0"/>
              </a:rPr>
              <a:t>малаґасійський</a:t>
            </a:r>
            <a:r>
              <a:rPr lang="ru-RU" dirty="0" smtClean="0">
                <a:latin typeface="Century Gothic" pitchFamily="34" charset="0"/>
              </a:rPr>
              <a:t> </a:t>
            </a:r>
            <a:r>
              <a:rPr lang="ru-RU" dirty="0" err="1" smtClean="0">
                <a:latin typeface="Century Gothic" pitchFamily="34" charset="0"/>
              </a:rPr>
              <a:t>аріарі</a:t>
            </a:r>
            <a:r>
              <a:rPr lang="ru-RU" dirty="0" smtClean="0">
                <a:latin typeface="Century Gothic" pitchFamily="34" charset="0"/>
              </a:rPr>
              <a:t> (</a:t>
            </a:r>
            <a:r>
              <a:rPr lang="en-US" dirty="0" smtClean="0">
                <a:latin typeface="Century Gothic" pitchFamily="34" charset="0"/>
              </a:rPr>
              <a:t>MGA)</a:t>
            </a:r>
            <a:r>
              <a:rPr lang="uk-UA" dirty="0" smtClean="0">
                <a:latin typeface="Century Gothic" pitchFamily="34" charset="0"/>
              </a:rPr>
              <a:t>. </a:t>
            </a:r>
            <a:r>
              <a:rPr lang="ru-RU" dirty="0" err="1" smtClean="0">
                <a:latin typeface="Century Gothic" pitchFamily="34" charset="0"/>
              </a:rPr>
              <a:t>Офіційні</a:t>
            </a:r>
            <a:r>
              <a:rPr lang="ru-RU" dirty="0" smtClean="0">
                <a:latin typeface="Century Gothic" pitchFamily="34" charset="0"/>
              </a:rPr>
              <a:t> </a:t>
            </a:r>
            <a:r>
              <a:rPr lang="ru-RU" dirty="0" err="1" smtClean="0">
                <a:latin typeface="Century Gothic" pitchFamily="34" charset="0"/>
              </a:rPr>
              <a:t>мови</a:t>
            </a:r>
            <a:r>
              <a:rPr lang="ru-RU" dirty="0" smtClean="0">
                <a:latin typeface="Century Gothic" pitchFamily="34" charset="0"/>
              </a:rPr>
              <a:t>: </a:t>
            </a:r>
            <a:r>
              <a:rPr lang="ru-RU" dirty="0" err="1" smtClean="0">
                <a:latin typeface="Century Gothic" pitchFamily="34" charset="0"/>
              </a:rPr>
              <a:t>малагасійська</a:t>
            </a:r>
            <a:r>
              <a:rPr lang="ru-RU" dirty="0" smtClean="0">
                <a:latin typeface="Century Gothic" pitchFamily="34" charset="0"/>
              </a:rPr>
              <a:t>, </a:t>
            </a:r>
            <a:r>
              <a:rPr lang="ru-RU" dirty="0" err="1" smtClean="0">
                <a:latin typeface="Century Gothic" pitchFamily="34" charset="0"/>
              </a:rPr>
              <a:t>французька</a:t>
            </a:r>
            <a:r>
              <a:rPr lang="ru-RU" dirty="0" smtClean="0">
                <a:latin typeface="Century Gothic" pitchFamily="34" charset="0"/>
              </a:rPr>
              <a:t>. Мадагаскар — член </a:t>
            </a:r>
            <a:r>
              <a:rPr lang="ru-RU" dirty="0" err="1" smtClean="0">
                <a:latin typeface="Century Gothic" pitchFamily="34" charset="0"/>
              </a:rPr>
              <a:t>Африканського</a:t>
            </a:r>
            <a:r>
              <a:rPr lang="ru-RU" dirty="0" smtClean="0">
                <a:latin typeface="Century Gothic" pitchFamily="34" charset="0"/>
              </a:rPr>
              <a:t> Союзу і ООН.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20" y="2339137"/>
            <a:ext cx="3305944" cy="220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31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5253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50066" y="1891978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Monotype Corsiva" pitchFamily="66" charset="0"/>
              </a:rPr>
              <a:t>2</a:t>
            </a: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.</a:t>
            </a:r>
            <a:r>
              <a:rPr lang="uk-UA" sz="3200" dirty="0" smtClean="0">
                <a:solidFill>
                  <a:srgbClr val="FF0000"/>
                </a:solidFill>
                <a:latin typeface="Monotype Corsiva" pitchFamily="66" charset="0"/>
              </a:rPr>
              <a:t> Географічне положення</a:t>
            </a:r>
            <a:endParaRPr lang="ru-RU" sz="32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476753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itchFamily="34" charset="0"/>
              </a:rPr>
              <a:t>Мадагаскар з</a:t>
            </a:r>
            <a:r>
              <a:rPr lang="uk-UA" dirty="0" smtClean="0">
                <a:latin typeface="Century Gothic" pitchFamily="34" charset="0"/>
              </a:rPr>
              <a:t>находиться в </a:t>
            </a:r>
            <a:r>
              <a:rPr lang="ru-RU" dirty="0" err="1">
                <a:latin typeface="Century Gothic" pitchFamily="34" charset="0"/>
              </a:rPr>
              <a:t>західній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частині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Індійського</a:t>
            </a:r>
            <a:r>
              <a:rPr lang="ru-RU" dirty="0">
                <a:latin typeface="Century Gothic" pitchFamily="34" charset="0"/>
              </a:rPr>
              <a:t> океану, на </a:t>
            </a:r>
            <a:r>
              <a:rPr lang="ru-RU" dirty="0" err="1">
                <a:latin typeface="Century Gothic" pitchFamily="34" charset="0"/>
              </a:rPr>
              <a:t>острові</a:t>
            </a:r>
            <a:r>
              <a:rPr lang="ru-RU" dirty="0">
                <a:latin typeface="Century Gothic" pitchFamily="34" charset="0"/>
              </a:rPr>
              <a:t> Мадагаскар і </a:t>
            </a:r>
            <a:r>
              <a:rPr lang="ru-RU" dirty="0" err="1">
                <a:latin typeface="Century Gothic" pitchFamily="34" charset="0"/>
              </a:rPr>
              <a:t>прилеглих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дрібних</a:t>
            </a:r>
            <a:r>
              <a:rPr lang="ru-RU" dirty="0">
                <a:latin typeface="Century Gothic" pitchFamily="34" charset="0"/>
              </a:rPr>
              <a:t> островах </a:t>
            </a:r>
            <a:r>
              <a:rPr lang="ru-RU" dirty="0" err="1">
                <a:latin typeface="Century Gothic" pitchFamily="34" charset="0"/>
              </a:rPr>
              <a:t>біля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східного</a:t>
            </a:r>
            <a:r>
              <a:rPr lang="ru-RU" dirty="0">
                <a:latin typeface="Century Gothic" pitchFamily="34" charset="0"/>
              </a:rPr>
              <a:t> берега </a:t>
            </a:r>
            <a:r>
              <a:rPr lang="ru-RU" dirty="0" smtClean="0">
                <a:latin typeface="Century Gothic" pitchFamily="34" charset="0"/>
              </a:rPr>
              <a:t>Африки.  </a:t>
            </a:r>
            <a:r>
              <a:rPr lang="ru-RU" dirty="0" err="1" smtClean="0">
                <a:latin typeface="Century Gothic" pitchFamily="34" charset="0"/>
              </a:rPr>
              <a:t>Острів</a:t>
            </a:r>
            <a:r>
              <a:rPr lang="ru-RU" dirty="0">
                <a:latin typeface="Century Gothic" pitchFamily="34" charset="0"/>
              </a:rPr>
              <a:t> Мадагаскар – </a:t>
            </a:r>
            <a:r>
              <a:rPr lang="ru-RU" dirty="0" err="1">
                <a:latin typeface="Century Gothic" pitchFamily="34" charset="0"/>
              </a:rPr>
              <a:t>єдиний</a:t>
            </a:r>
            <a:r>
              <a:rPr lang="ru-RU" dirty="0">
                <a:latin typeface="Century Gothic" pitchFamily="34" charset="0"/>
              </a:rPr>
              <a:t> великий </a:t>
            </a:r>
            <a:r>
              <a:rPr lang="ru-RU" dirty="0" err="1">
                <a:latin typeface="Century Gothic" pitchFamily="34" charset="0"/>
              </a:rPr>
              <a:t>острів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біля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берегів</a:t>
            </a:r>
            <a:r>
              <a:rPr lang="ru-RU" dirty="0">
                <a:latin typeface="Century Gothic" pitchFamily="34" charset="0"/>
              </a:rPr>
              <a:t> Африки і один з </a:t>
            </a:r>
            <a:r>
              <a:rPr lang="ru-RU" dirty="0" err="1">
                <a:latin typeface="Century Gothic" pitchFamily="34" charset="0"/>
              </a:rPr>
              <a:t>найбільших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островів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Землі</a:t>
            </a:r>
            <a:r>
              <a:rPr lang="ru-RU" dirty="0">
                <a:latin typeface="Century Gothic" pitchFamily="34" charset="0"/>
              </a:rPr>
              <a:t>. На </a:t>
            </a:r>
            <a:r>
              <a:rPr lang="ru-RU" dirty="0" err="1">
                <a:latin typeface="Century Gothic" pitchFamily="34" charset="0"/>
              </a:rPr>
              <a:t>північ</a:t>
            </a:r>
            <a:r>
              <a:rPr lang="ru-RU" dirty="0">
                <a:latin typeface="Century Gothic" pitchFamily="34" charset="0"/>
              </a:rPr>
              <a:t> і </a:t>
            </a:r>
            <a:r>
              <a:rPr lang="ru-RU" dirty="0" err="1">
                <a:latin typeface="Century Gothic" pitchFamily="34" charset="0"/>
              </a:rPr>
              <a:t>схід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від</a:t>
            </a:r>
            <a:r>
              <a:rPr lang="ru-RU" dirty="0">
                <a:latin typeface="Century Gothic" pitchFamily="34" charset="0"/>
              </a:rPr>
              <a:t> Мадагаскару </a:t>
            </a:r>
            <a:r>
              <a:rPr lang="ru-RU" dirty="0" err="1">
                <a:latin typeface="Century Gothic" pitchFamily="34" charset="0"/>
              </a:rPr>
              <a:t>розташовано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безліч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дрібних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островів</a:t>
            </a:r>
            <a:r>
              <a:rPr lang="ru-RU" dirty="0">
                <a:latin typeface="Century Gothic" pitchFamily="34" charset="0"/>
              </a:rPr>
              <a:t> (</a:t>
            </a:r>
            <a:r>
              <a:rPr lang="ru-RU" dirty="0" err="1">
                <a:latin typeface="Century Gothic" pitchFamily="34" charset="0"/>
              </a:rPr>
              <a:t>Комори</a:t>
            </a:r>
            <a:r>
              <a:rPr lang="ru-RU" dirty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Маскаренські</a:t>
            </a:r>
            <a:r>
              <a:rPr lang="ru-RU" dirty="0">
                <a:latin typeface="Century Gothic" pitchFamily="34" charset="0"/>
              </a:rPr>
              <a:t> та </a:t>
            </a:r>
            <a:r>
              <a:rPr lang="ru-RU" dirty="0" err="1">
                <a:latin typeface="Century Gothic" pitchFamily="34" charset="0"/>
              </a:rPr>
              <a:t>ін</a:t>
            </a:r>
            <a:r>
              <a:rPr lang="ru-RU" dirty="0">
                <a:latin typeface="Century Gothic" pitchFamily="34" charset="0"/>
              </a:rPr>
              <a:t>.).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3" b="43973"/>
          <a:stretch/>
        </p:blipFill>
        <p:spPr bwMode="auto">
          <a:xfrm>
            <a:off x="0" y="-1"/>
            <a:ext cx="9144000" cy="191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51" y="3933990"/>
            <a:ext cx="7267098" cy="2906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59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892" y="0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rgbClr val="FF0000"/>
                </a:solidFill>
                <a:latin typeface="Monotype Corsiva" pitchFamily="66" charset="0"/>
              </a:rPr>
              <a:t>3. Природні умови та ресурси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68712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itchFamily="34" charset="0"/>
              </a:rPr>
              <a:t>Мадагаскар — </a:t>
            </a:r>
            <a:r>
              <a:rPr lang="ru-RU" dirty="0" err="1">
                <a:latin typeface="Century Gothic" pitchFamily="34" charset="0"/>
              </a:rPr>
              <a:t>гірська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країна</a:t>
            </a:r>
            <a:r>
              <a:rPr lang="ru-RU" dirty="0">
                <a:latin typeface="Century Gothic" pitchFamily="34" charset="0"/>
              </a:rPr>
              <a:t>: </a:t>
            </a:r>
            <a:r>
              <a:rPr lang="ru-RU" dirty="0" err="1">
                <a:latin typeface="Century Gothic" pitchFamily="34" charset="0"/>
              </a:rPr>
              <a:t>понад</a:t>
            </a:r>
            <a:r>
              <a:rPr lang="ru-RU" dirty="0">
                <a:latin typeface="Century Gothic" pitchFamily="34" charset="0"/>
              </a:rPr>
              <a:t> половину острова </a:t>
            </a:r>
            <a:r>
              <a:rPr lang="ru-RU" dirty="0" err="1">
                <a:latin typeface="Century Gothic" pitchFamily="34" charset="0"/>
              </a:rPr>
              <a:t>займають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гірські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хребти</a:t>
            </a:r>
            <a:r>
              <a:rPr lang="ru-RU" dirty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плоскогіря</a:t>
            </a:r>
            <a:r>
              <a:rPr lang="ru-RU" dirty="0">
                <a:latin typeface="Century Gothic" pitchFamily="34" charset="0"/>
              </a:rPr>
              <a:t> і пасма </a:t>
            </a:r>
            <a:r>
              <a:rPr lang="ru-RU" dirty="0" err="1">
                <a:latin typeface="Century Gothic" pitchFamily="34" charset="0"/>
              </a:rPr>
              <a:t>високих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горбів</a:t>
            </a:r>
            <a:r>
              <a:rPr lang="ru-RU" dirty="0">
                <a:latin typeface="Century Gothic" pitchFamily="34" charset="0"/>
              </a:rPr>
              <a:t>. </a:t>
            </a:r>
            <a:r>
              <a:rPr lang="ru-RU" dirty="0" err="1">
                <a:latin typeface="Century Gothic" pitchFamily="34" charset="0"/>
              </a:rPr>
              <a:t>Найвищі</a:t>
            </a:r>
            <a:r>
              <a:rPr lang="ru-RU" dirty="0">
                <a:latin typeface="Century Gothic" pitchFamily="34" charset="0"/>
              </a:rPr>
              <a:t> гори — </a:t>
            </a:r>
            <a:r>
              <a:rPr lang="ru-RU" dirty="0" err="1">
                <a:latin typeface="Century Gothic" pitchFamily="34" charset="0"/>
              </a:rPr>
              <a:t>Анкаратра</a:t>
            </a:r>
            <a:r>
              <a:rPr lang="ru-RU" dirty="0">
                <a:latin typeface="Century Gothic" pitchFamily="34" charset="0"/>
              </a:rPr>
              <a:t> і </a:t>
            </a:r>
            <a:r>
              <a:rPr lang="ru-RU" dirty="0" err="1">
                <a:latin typeface="Century Gothic" pitchFamily="34" charset="0"/>
              </a:rPr>
              <a:t>Царатанана</a:t>
            </a:r>
            <a:r>
              <a:rPr lang="ru-RU" dirty="0">
                <a:latin typeface="Century Gothic" pitchFamily="34" charset="0"/>
              </a:rPr>
              <a:t> — </a:t>
            </a:r>
            <a:r>
              <a:rPr lang="ru-RU" dirty="0" err="1">
                <a:latin typeface="Century Gothic" pitchFamily="34" charset="0"/>
              </a:rPr>
              <a:t>містяться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всередині</a:t>
            </a:r>
            <a:r>
              <a:rPr lang="ru-RU" dirty="0">
                <a:latin typeface="Century Gothic" pitchFamily="34" charset="0"/>
              </a:rPr>
              <a:t> і на </a:t>
            </a:r>
            <a:r>
              <a:rPr lang="ru-RU" dirty="0" err="1">
                <a:latin typeface="Century Gothic" pitchFamily="34" charset="0"/>
              </a:rPr>
              <a:t>півночі</a:t>
            </a:r>
            <a:r>
              <a:rPr lang="ru-RU" dirty="0">
                <a:latin typeface="Century Gothic" pitchFamily="34" charset="0"/>
              </a:rPr>
              <a:t> острова. </a:t>
            </a:r>
            <a:r>
              <a:rPr lang="ru-RU" dirty="0" err="1">
                <a:latin typeface="Century Gothic" pitchFamily="34" charset="0"/>
              </a:rPr>
              <a:t>Це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групи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згаслих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вулканів</a:t>
            </a:r>
            <a:r>
              <a:rPr lang="ru-RU" dirty="0">
                <a:latin typeface="Century Gothic" pitchFamily="34" charset="0"/>
              </a:rPr>
              <a:t> 2000—2500 м </a:t>
            </a:r>
            <a:r>
              <a:rPr lang="ru-RU" dirty="0" err="1">
                <a:latin typeface="Century Gothic" pitchFamily="34" charset="0"/>
              </a:rPr>
              <a:t>заввишки</a:t>
            </a:r>
            <a:r>
              <a:rPr lang="ru-RU" dirty="0">
                <a:latin typeface="Century Gothic" pitchFamily="34" charset="0"/>
              </a:rPr>
              <a:t>. </a:t>
            </a:r>
            <a:r>
              <a:rPr lang="ru-RU" dirty="0" err="1">
                <a:latin typeface="Century Gothic" pitchFamily="34" charset="0"/>
              </a:rPr>
              <a:t>Клімат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східного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узбережжя</a:t>
            </a:r>
            <a:r>
              <a:rPr lang="ru-RU" dirty="0">
                <a:latin typeface="Century Gothic" pitchFamily="34" charset="0"/>
              </a:rPr>
              <a:t> Мадагаскару є </a:t>
            </a:r>
            <a:r>
              <a:rPr lang="ru-RU" dirty="0" err="1">
                <a:latin typeface="Century Gothic" pitchFamily="34" charset="0"/>
              </a:rPr>
              <a:t>досить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вологим</a:t>
            </a:r>
            <a:r>
              <a:rPr lang="ru-RU" dirty="0">
                <a:latin typeface="Century Gothic" pitchFamily="34" charset="0"/>
              </a:rPr>
              <a:t> та жарким, на </a:t>
            </a:r>
            <a:r>
              <a:rPr lang="ru-RU" dirty="0" err="1">
                <a:latin typeface="Century Gothic" pitchFamily="34" charset="0"/>
              </a:rPr>
              <a:t>заході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спекотний</a:t>
            </a:r>
            <a:r>
              <a:rPr lang="ru-RU" dirty="0">
                <a:latin typeface="Century Gothic" pitchFamily="34" charset="0"/>
              </a:rPr>
              <a:t> та </a:t>
            </a:r>
            <a:r>
              <a:rPr lang="ru-RU" dirty="0" err="1">
                <a:latin typeface="Century Gothic" pitchFamily="34" charset="0"/>
              </a:rPr>
              <a:t>посушливий</a:t>
            </a:r>
            <a:r>
              <a:rPr lang="ru-RU" dirty="0">
                <a:latin typeface="Century Gothic" pitchFamily="34" charset="0"/>
              </a:rPr>
              <a:t>. </a:t>
            </a:r>
            <a:r>
              <a:rPr lang="ru-RU" dirty="0" err="1">
                <a:latin typeface="Century Gothic" pitchFamily="34" charset="0"/>
              </a:rPr>
              <a:t>Західний</a:t>
            </a:r>
            <a:r>
              <a:rPr lang="ru-RU" dirty="0">
                <a:latin typeface="Century Gothic" pitchFamily="34" charset="0"/>
              </a:rPr>
              <a:t> берег </a:t>
            </a:r>
            <a:r>
              <a:rPr lang="ru-RU" dirty="0" err="1">
                <a:latin typeface="Century Gothic" pitchFamily="34" charset="0"/>
              </a:rPr>
              <a:t>має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спекотніший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клімат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порівняно</a:t>
            </a:r>
            <a:r>
              <a:rPr lang="ru-RU" dirty="0">
                <a:latin typeface="Century Gothic" pitchFamily="34" charset="0"/>
              </a:rPr>
              <a:t> з </a:t>
            </a:r>
            <a:r>
              <a:rPr lang="ru-RU" dirty="0" err="1">
                <a:latin typeface="Century Gothic" pitchFamily="34" charset="0"/>
              </a:rPr>
              <a:t>східним</a:t>
            </a:r>
            <a:r>
              <a:rPr lang="ru-RU" dirty="0">
                <a:latin typeface="Century Gothic" pitchFamily="34" charset="0"/>
              </a:rPr>
              <a:t> (температура </a:t>
            </a:r>
            <a:r>
              <a:rPr lang="ru-RU" dirty="0" err="1">
                <a:latin typeface="Century Gothic" pitchFamily="34" charset="0"/>
              </a:rPr>
              <a:t>сягає</a:t>
            </a:r>
            <a:r>
              <a:rPr lang="ru-RU" dirty="0">
                <a:latin typeface="Century Gothic" pitchFamily="34" charset="0"/>
              </a:rPr>
              <a:t> +38</a:t>
            </a:r>
            <a:r>
              <a:rPr lang="en-US" dirty="0">
                <a:latin typeface="Century Gothic" pitchFamily="34" charset="0"/>
              </a:rPr>
              <a:t>º). </a:t>
            </a:r>
            <a:r>
              <a:rPr lang="ru-RU" dirty="0">
                <a:latin typeface="Century Gothic" pitchFamily="34" charset="0"/>
              </a:rPr>
              <a:t>На </a:t>
            </a:r>
            <a:r>
              <a:rPr lang="ru-RU" dirty="0" err="1">
                <a:latin typeface="Century Gothic" pitchFamily="34" charset="0"/>
              </a:rPr>
              <a:t>його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території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також</a:t>
            </a:r>
            <a:r>
              <a:rPr lang="ru-RU" dirty="0">
                <a:latin typeface="Century Gothic" pitchFamily="34" charset="0"/>
              </a:rPr>
              <a:t> з </a:t>
            </a:r>
            <a:r>
              <a:rPr lang="ru-RU" dirty="0" err="1">
                <a:latin typeface="Century Gothic" pitchFamily="34" charset="0"/>
              </a:rPr>
              <a:t>грудня</a:t>
            </a:r>
            <a:r>
              <a:rPr lang="ru-RU" dirty="0">
                <a:latin typeface="Century Gothic" pitchFamily="34" charset="0"/>
              </a:rPr>
              <a:t> до </a:t>
            </a:r>
            <a:r>
              <a:rPr lang="ru-RU" dirty="0" err="1">
                <a:latin typeface="Century Gothic" pitchFamily="34" charset="0"/>
              </a:rPr>
              <a:t>квітня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йдуть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сильні</a:t>
            </a:r>
            <a:r>
              <a:rPr lang="ru-RU" dirty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зливові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дощі</a:t>
            </a:r>
            <a:r>
              <a:rPr lang="ru-RU" dirty="0">
                <a:latin typeface="Century Gothic" pitchFamily="34" charset="0"/>
              </a:rPr>
              <a:t>, на </a:t>
            </a:r>
            <a:r>
              <a:rPr lang="ru-RU" dirty="0" err="1">
                <a:latin typeface="Century Gothic" pitchFamily="34" charset="0"/>
              </a:rPr>
              <a:t>відміну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від</a:t>
            </a:r>
            <a:r>
              <a:rPr lang="ru-RU" dirty="0">
                <a:latin typeface="Century Gothic" pitchFamily="34" charset="0"/>
              </a:rPr>
              <a:t> сухого сезону, коли вони </a:t>
            </a:r>
            <a:r>
              <a:rPr lang="ru-RU" dirty="0" err="1">
                <a:latin typeface="Century Gothic" pitchFamily="34" charset="0"/>
              </a:rPr>
              <a:t>трапляються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рідко</a:t>
            </a:r>
            <a:r>
              <a:rPr lang="ru-RU" dirty="0">
                <a:latin typeface="Century Gothic" pitchFamily="34" charset="0"/>
              </a:rPr>
              <a:t>. Усе </a:t>
            </a:r>
            <a:r>
              <a:rPr lang="ru-RU" dirty="0" err="1">
                <a:latin typeface="Century Gothic" pitchFamily="34" charset="0"/>
              </a:rPr>
              <a:t>східне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узбережжя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від</a:t>
            </a:r>
            <a:r>
              <a:rPr lang="ru-RU" dirty="0">
                <a:latin typeface="Century Gothic" pitchFamily="34" charset="0"/>
              </a:rPr>
              <a:t> моря до </a:t>
            </a:r>
            <a:r>
              <a:rPr lang="ru-RU" dirty="0" err="1">
                <a:latin typeface="Century Gothic" pitchFamily="34" charset="0"/>
              </a:rPr>
              <a:t>підніжжя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гір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зайнято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вологим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тропічним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лісом</a:t>
            </a:r>
            <a:r>
              <a:rPr lang="ru-RU" dirty="0">
                <a:latin typeface="Century Gothic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3"/>
          <a:stretch/>
        </p:blipFill>
        <p:spPr bwMode="auto">
          <a:xfrm>
            <a:off x="120040" y="3102699"/>
            <a:ext cx="4366260" cy="3755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" r="12249"/>
          <a:stretch/>
        </p:blipFill>
        <p:spPr bwMode="auto">
          <a:xfrm>
            <a:off x="4480570" y="3102701"/>
            <a:ext cx="4480560" cy="3755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15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-10264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FF0000"/>
                </a:solidFill>
                <a:latin typeface="Monotype Corsiva" pitchFamily="66" charset="0"/>
              </a:rPr>
              <a:t>4. Населення і культура</a:t>
            </a:r>
            <a:endParaRPr lang="ru-RU" sz="32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538" r="8271" b="-538"/>
          <a:stretch/>
        </p:blipFill>
        <p:spPr bwMode="auto">
          <a:xfrm>
            <a:off x="128623" y="574511"/>
            <a:ext cx="4431429" cy="3183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1265" y="3861048"/>
            <a:ext cx="84134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latin typeface="Century Gothic" pitchFamily="34" charset="0"/>
              </a:rPr>
              <a:t>Населення</a:t>
            </a:r>
            <a:r>
              <a:rPr lang="ru-RU" sz="2000" dirty="0">
                <a:latin typeface="Century Gothic" pitchFamily="34" charset="0"/>
              </a:rPr>
              <a:t> </a:t>
            </a:r>
            <a:r>
              <a:rPr lang="ru-RU" sz="2000" dirty="0" err="1">
                <a:latin typeface="Century Gothic" pitchFamily="34" charset="0"/>
              </a:rPr>
              <a:t>сформувалося</a:t>
            </a:r>
            <a:r>
              <a:rPr lang="ru-RU" sz="2000" dirty="0">
                <a:latin typeface="Century Gothic" pitchFamily="34" charset="0"/>
              </a:rPr>
              <a:t> шляхом </a:t>
            </a:r>
            <a:r>
              <a:rPr lang="ru-RU" sz="2000" dirty="0" err="1">
                <a:latin typeface="Century Gothic" pitchFamily="34" charset="0"/>
              </a:rPr>
              <a:t>численних</a:t>
            </a:r>
            <a:r>
              <a:rPr lang="ru-RU" sz="2000" dirty="0">
                <a:latin typeface="Century Gothic" pitchFamily="34" charset="0"/>
              </a:rPr>
              <a:t> </a:t>
            </a:r>
            <a:r>
              <a:rPr lang="ru-RU" sz="2000" dirty="0" err="1">
                <a:latin typeface="Century Gothic" pitchFamily="34" charset="0"/>
              </a:rPr>
              <a:t>міграцій</a:t>
            </a:r>
            <a:r>
              <a:rPr lang="ru-RU" sz="2000" dirty="0">
                <a:latin typeface="Century Gothic" pitchFamily="34" charset="0"/>
              </a:rPr>
              <a:t> </a:t>
            </a:r>
            <a:r>
              <a:rPr lang="ru-RU" sz="2000" dirty="0" err="1">
                <a:latin typeface="Century Gothic" pitchFamily="34" charset="0"/>
              </a:rPr>
              <a:t>народів</a:t>
            </a:r>
            <a:r>
              <a:rPr lang="ru-RU" sz="2000" dirty="0">
                <a:latin typeface="Century Gothic" pitchFamily="34" charset="0"/>
              </a:rPr>
              <a:t> як Африки, так і </a:t>
            </a:r>
            <a:r>
              <a:rPr lang="ru-RU" sz="2000" dirty="0" err="1">
                <a:latin typeface="Century Gothic" pitchFamily="34" charset="0"/>
              </a:rPr>
              <a:t>південно-східної</a:t>
            </a:r>
            <a:r>
              <a:rPr lang="ru-RU" sz="2000" dirty="0">
                <a:latin typeface="Century Gothic" pitchFamily="34" charset="0"/>
              </a:rPr>
              <a:t> </a:t>
            </a:r>
            <a:r>
              <a:rPr lang="ru-RU" sz="2000" dirty="0" err="1">
                <a:latin typeface="Century Gothic" pitchFamily="34" charset="0"/>
              </a:rPr>
              <a:t>Азії</a:t>
            </a:r>
            <a:r>
              <a:rPr lang="ru-RU" sz="2000" dirty="0">
                <a:latin typeface="Century Gothic" pitchFamily="34" charset="0"/>
              </a:rPr>
              <a:t>, </a:t>
            </a:r>
            <a:r>
              <a:rPr lang="ru-RU" sz="2000" dirty="0" err="1">
                <a:latin typeface="Century Gothic" pitchFamily="34" charset="0"/>
              </a:rPr>
              <a:t>діяльності</a:t>
            </a:r>
            <a:r>
              <a:rPr lang="ru-RU" sz="2000" dirty="0">
                <a:latin typeface="Century Gothic" pitchFamily="34" charset="0"/>
              </a:rPr>
              <a:t> </a:t>
            </a:r>
            <a:r>
              <a:rPr lang="ru-RU" sz="2000" dirty="0" err="1">
                <a:latin typeface="Century Gothic" pitchFamily="34" charset="0"/>
              </a:rPr>
              <a:t>європейців-колонізаторів</a:t>
            </a:r>
            <a:r>
              <a:rPr lang="ru-RU" sz="2000" dirty="0">
                <a:latin typeface="Century Gothic" pitchFamily="34" charset="0"/>
              </a:rPr>
              <a:t> та </a:t>
            </a:r>
            <a:r>
              <a:rPr lang="ru-RU" sz="2000" dirty="0" err="1">
                <a:latin typeface="Century Gothic" pitchFamily="34" charset="0"/>
              </a:rPr>
              <a:t>арабів-торгівців</a:t>
            </a:r>
            <a:r>
              <a:rPr lang="ru-RU" sz="2000" dirty="0">
                <a:latin typeface="Century Gothic" pitchFamily="34" charset="0"/>
              </a:rPr>
              <a:t>. Мадагаскар </a:t>
            </a:r>
            <a:r>
              <a:rPr lang="ru-RU" sz="2000" dirty="0" err="1">
                <a:latin typeface="Century Gothic" pitchFamily="34" charset="0"/>
              </a:rPr>
              <a:t>був</a:t>
            </a:r>
            <a:r>
              <a:rPr lang="ru-RU" sz="2000" dirty="0">
                <a:latin typeface="Century Gothic" pitchFamily="34" charset="0"/>
              </a:rPr>
              <a:t> </a:t>
            </a:r>
            <a:r>
              <a:rPr lang="ru-RU" sz="2000" dirty="0" err="1">
                <a:latin typeface="Century Gothic" pitchFamily="34" charset="0"/>
              </a:rPr>
              <a:t>джерелом</a:t>
            </a:r>
            <a:r>
              <a:rPr lang="ru-RU" sz="2000" dirty="0">
                <a:latin typeface="Century Gothic" pitchFamily="34" charset="0"/>
              </a:rPr>
              <a:t> </a:t>
            </a:r>
            <a:r>
              <a:rPr lang="ru-RU" sz="2000" dirty="0" err="1">
                <a:latin typeface="Century Gothic" pitchFamily="34" charset="0"/>
              </a:rPr>
              <a:t>постачання</a:t>
            </a:r>
            <a:r>
              <a:rPr lang="ru-RU" sz="2000" dirty="0">
                <a:latin typeface="Century Gothic" pitchFamily="34" charset="0"/>
              </a:rPr>
              <a:t> </a:t>
            </a:r>
            <a:r>
              <a:rPr lang="ru-RU" sz="2000" dirty="0" err="1">
                <a:latin typeface="Century Gothic" pitchFamily="34" charset="0"/>
              </a:rPr>
              <a:t>рабів</a:t>
            </a:r>
            <a:r>
              <a:rPr lang="ru-RU" sz="2000" dirty="0">
                <a:latin typeface="Century Gothic" pitchFamily="34" charset="0"/>
              </a:rPr>
              <a:t> для </a:t>
            </a:r>
            <a:r>
              <a:rPr lang="ru-RU" sz="2000" dirty="0" err="1" smtClean="0">
                <a:latin typeface="Century Gothic" pitchFamily="34" charset="0"/>
              </a:rPr>
              <a:t>островів</a:t>
            </a:r>
            <a:r>
              <a:rPr lang="ru-RU" sz="2000" dirty="0" smtClean="0">
                <a:latin typeface="Century Gothic" pitchFamily="34" charset="0"/>
              </a:rPr>
              <a:t> </a:t>
            </a:r>
            <a:r>
              <a:rPr lang="ru-RU" sz="2000" dirty="0" err="1" smtClean="0">
                <a:latin typeface="Century Gothic" pitchFamily="34" charset="0"/>
              </a:rPr>
              <a:t>Маврикій</a:t>
            </a:r>
            <a:r>
              <a:rPr lang="ru-RU" sz="2000" dirty="0" smtClean="0">
                <a:latin typeface="Century Gothic" pitchFamily="34" charset="0"/>
              </a:rPr>
              <a:t>, </a:t>
            </a:r>
            <a:r>
              <a:rPr lang="ru-RU" sz="2000" dirty="0" err="1" smtClean="0">
                <a:latin typeface="Century Gothic" pitchFamily="34" charset="0"/>
              </a:rPr>
              <a:t>Реюньйон</a:t>
            </a:r>
            <a:r>
              <a:rPr lang="ru-RU" sz="2000" dirty="0" smtClean="0">
                <a:latin typeface="Century Gothic" pitchFamily="34" charset="0"/>
              </a:rPr>
              <a:t>. </a:t>
            </a:r>
            <a:r>
              <a:rPr lang="ru-RU" sz="2000" dirty="0" err="1" smtClean="0">
                <a:latin typeface="Century Gothic" pitchFamily="34" charset="0"/>
              </a:rPr>
              <a:t>Кілька</a:t>
            </a:r>
            <a:r>
              <a:rPr lang="ru-RU" sz="2000" dirty="0" smtClean="0">
                <a:latin typeface="Century Gothic" pitchFamily="34" charset="0"/>
              </a:rPr>
              <a:t> </a:t>
            </a:r>
            <a:r>
              <a:rPr lang="ru-RU" sz="2000" dirty="0" err="1">
                <a:latin typeface="Century Gothic" pitchFamily="34" charset="0"/>
              </a:rPr>
              <a:t>відсотків</a:t>
            </a:r>
            <a:r>
              <a:rPr lang="ru-RU" sz="2000" dirty="0">
                <a:latin typeface="Century Gothic" pitchFamily="34" charset="0"/>
              </a:rPr>
              <a:t> </a:t>
            </a:r>
            <a:r>
              <a:rPr lang="ru-RU" sz="2000" dirty="0" err="1">
                <a:latin typeface="Century Gothic" pitchFamily="34" charset="0"/>
              </a:rPr>
              <a:t>населення</a:t>
            </a:r>
            <a:r>
              <a:rPr lang="ru-RU" sz="2000" dirty="0">
                <a:latin typeface="Century Gothic" pitchFamily="34" charset="0"/>
              </a:rPr>
              <a:t> </a:t>
            </a:r>
            <a:r>
              <a:rPr lang="ru-RU" sz="2000" dirty="0" err="1">
                <a:latin typeface="Century Gothic" pitchFamily="34" charset="0"/>
              </a:rPr>
              <a:t>становлять</a:t>
            </a:r>
            <a:r>
              <a:rPr lang="ru-RU" sz="2000" dirty="0">
                <a:latin typeface="Century Gothic" pitchFamily="34" charset="0"/>
              </a:rPr>
              <a:t> </a:t>
            </a:r>
            <a:r>
              <a:rPr lang="ru-RU" sz="2000" dirty="0" err="1">
                <a:latin typeface="Century Gothic" pitchFamily="34" charset="0"/>
              </a:rPr>
              <a:t>індійці</a:t>
            </a:r>
            <a:r>
              <a:rPr lang="ru-RU" sz="2000" dirty="0">
                <a:latin typeface="Century Gothic" pitchFamily="34" charset="0"/>
              </a:rPr>
              <a:t>, </a:t>
            </a:r>
            <a:r>
              <a:rPr lang="ru-RU" sz="2000" dirty="0" err="1">
                <a:latin typeface="Century Gothic" pitchFamily="34" charset="0"/>
              </a:rPr>
              <a:t>китайці</a:t>
            </a:r>
            <a:r>
              <a:rPr lang="ru-RU" sz="2000" dirty="0">
                <a:latin typeface="Century Gothic" pitchFamily="34" charset="0"/>
              </a:rPr>
              <a:t>, </a:t>
            </a:r>
            <a:r>
              <a:rPr lang="ru-RU" sz="2000" dirty="0" err="1">
                <a:latin typeface="Century Gothic" pitchFamily="34" charset="0"/>
              </a:rPr>
              <a:t>коморці</a:t>
            </a:r>
            <a:r>
              <a:rPr lang="ru-RU" sz="2000" dirty="0">
                <a:latin typeface="Century Gothic" pitchFamily="34" charset="0"/>
              </a:rPr>
              <a:t>, </a:t>
            </a:r>
            <a:r>
              <a:rPr lang="ru-RU" sz="2000" dirty="0" err="1">
                <a:latin typeface="Century Gothic" pitchFamily="34" charset="0"/>
              </a:rPr>
              <a:t>креоли</a:t>
            </a:r>
            <a:r>
              <a:rPr lang="ru-RU" sz="2000" dirty="0">
                <a:latin typeface="Century Gothic" pitchFamily="34" charset="0"/>
              </a:rPr>
              <a:t>, </a:t>
            </a:r>
            <a:r>
              <a:rPr lang="ru-RU" sz="2000" dirty="0" err="1">
                <a:latin typeface="Century Gothic" pitchFamily="34" charset="0"/>
              </a:rPr>
              <a:t>пакистанці</a:t>
            </a:r>
            <a:r>
              <a:rPr lang="ru-RU" sz="2000" dirty="0">
                <a:latin typeface="Century Gothic" pitchFamily="34" charset="0"/>
              </a:rPr>
              <a:t> і </a:t>
            </a:r>
            <a:r>
              <a:rPr lang="ru-RU" sz="2000" dirty="0" err="1">
                <a:latin typeface="Century Gothic" pitchFamily="34" charset="0"/>
              </a:rPr>
              <a:t>французи</a:t>
            </a:r>
            <a:r>
              <a:rPr lang="ru-RU" sz="2000" dirty="0">
                <a:latin typeface="Century Gothic" pitchFamily="34" charset="0"/>
              </a:rPr>
              <a:t>. </a:t>
            </a:r>
            <a:r>
              <a:rPr lang="ru-RU" sz="2000" dirty="0" err="1">
                <a:latin typeface="Century Gothic" pitchFamily="34" charset="0"/>
              </a:rPr>
              <a:t>Середньорічний</a:t>
            </a:r>
            <a:r>
              <a:rPr lang="ru-RU" sz="2000" dirty="0">
                <a:latin typeface="Century Gothic" pitchFamily="34" charset="0"/>
              </a:rPr>
              <a:t> </a:t>
            </a:r>
            <a:r>
              <a:rPr lang="ru-RU" sz="2000" dirty="0" err="1">
                <a:latin typeface="Century Gothic" pitchFamily="34" charset="0"/>
              </a:rPr>
              <a:t>приріст</a:t>
            </a:r>
            <a:r>
              <a:rPr lang="ru-RU" sz="2000" dirty="0">
                <a:latin typeface="Century Gothic" pitchFamily="34" charset="0"/>
              </a:rPr>
              <a:t> — 3,03%. </a:t>
            </a:r>
            <a:r>
              <a:rPr lang="ru-RU" sz="2000" dirty="0" err="1">
                <a:latin typeface="Century Gothic" pitchFamily="34" charset="0"/>
              </a:rPr>
              <a:t>Середня</a:t>
            </a:r>
            <a:r>
              <a:rPr lang="ru-RU" sz="2000" dirty="0">
                <a:latin typeface="Century Gothic" pitchFamily="34" charset="0"/>
              </a:rPr>
              <a:t> </a:t>
            </a:r>
            <a:r>
              <a:rPr lang="ru-RU" sz="2000" dirty="0" err="1">
                <a:latin typeface="Century Gothic" pitchFamily="34" charset="0"/>
              </a:rPr>
              <a:t>тривалість</a:t>
            </a:r>
            <a:r>
              <a:rPr lang="ru-RU" sz="2000" dirty="0">
                <a:latin typeface="Century Gothic" pitchFamily="34" charset="0"/>
              </a:rPr>
              <a:t> </a:t>
            </a:r>
            <a:r>
              <a:rPr lang="ru-RU" sz="2000" dirty="0" err="1">
                <a:latin typeface="Century Gothic" pitchFamily="34" charset="0"/>
              </a:rPr>
              <a:t>життя</a:t>
            </a:r>
            <a:r>
              <a:rPr lang="ru-RU" sz="2000" dirty="0">
                <a:latin typeface="Century Gothic" pitchFamily="34" charset="0"/>
              </a:rPr>
              <a:t> — </a:t>
            </a:r>
            <a:r>
              <a:rPr lang="ru-RU" sz="2000" dirty="0" smtClean="0">
                <a:latin typeface="Century Gothic" pitchFamily="34" charset="0"/>
              </a:rPr>
              <a:t>57 </a:t>
            </a:r>
            <a:r>
              <a:rPr lang="ru-RU" sz="2000" dirty="0" err="1" smtClean="0">
                <a:latin typeface="Century Gothic" pitchFamily="34" charset="0"/>
              </a:rPr>
              <a:t>років</a:t>
            </a:r>
            <a:r>
              <a:rPr lang="ru-RU" sz="2000" dirty="0">
                <a:latin typeface="Century Gothic" pitchFamily="34" charset="0"/>
              </a:rPr>
              <a:t>. 52% </a:t>
            </a:r>
            <a:r>
              <a:rPr lang="ru-RU" sz="2000" dirty="0" err="1">
                <a:latin typeface="Century Gothic" pitchFamily="34" charset="0"/>
              </a:rPr>
              <a:t>населення</a:t>
            </a:r>
            <a:r>
              <a:rPr lang="ru-RU" sz="2000" dirty="0">
                <a:latin typeface="Century Gothic" pitchFamily="34" charset="0"/>
              </a:rPr>
              <a:t> </a:t>
            </a:r>
            <a:r>
              <a:rPr lang="ru-RU" sz="2000" dirty="0" err="1">
                <a:latin typeface="Century Gothic" pitchFamily="34" charset="0"/>
              </a:rPr>
              <a:t>сповідують</a:t>
            </a:r>
            <a:r>
              <a:rPr lang="ru-RU" sz="2000" dirty="0">
                <a:latin typeface="Century Gothic" pitchFamily="34" charset="0"/>
              </a:rPr>
              <a:t> </a:t>
            </a:r>
            <a:r>
              <a:rPr lang="ru-RU" sz="2000" dirty="0" err="1">
                <a:latin typeface="Century Gothic" pitchFamily="34" charset="0"/>
              </a:rPr>
              <a:t>традиційну</a:t>
            </a:r>
            <a:r>
              <a:rPr lang="ru-RU" sz="2000" dirty="0">
                <a:latin typeface="Century Gothic" pitchFamily="34" charset="0"/>
              </a:rPr>
              <a:t> </a:t>
            </a:r>
            <a:r>
              <a:rPr lang="ru-RU" sz="2000" dirty="0" err="1">
                <a:latin typeface="Century Gothic" pitchFamily="34" charset="0"/>
              </a:rPr>
              <a:t>релігію</a:t>
            </a:r>
            <a:r>
              <a:rPr lang="ru-RU" sz="2000" dirty="0">
                <a:latin typeface="Century Gothic" pitchFamily="34" charset="0"/>
              </a:rPr>
              <a:t> (</a:t>
            </a:r>
            <a:r>
              <a:rPr lang="ru-RU" sz="2000" dirty="0" err="1">
                <a:latin typeface="Century Gothic" pitchFamily="34" charset="0"/>
              </a:rPr>
              <a:t>анімалізм</a:t>
            </a:r>
            <a:r>
              <a:rPr lang="ru-RU" sz="2000" dirty="0">
                <a:latin typeface="Century Gothic" pitchFamily="34" charset="0"/>
              </a:rPr>
              <a:t>, </a:t>
            </a:r>
            <a:r>
              <a:rPr lang="ru-RU" sz="2000" dirty="0" smtClean="0">
                <a:latin typeface="Century Gothic" pitchFamily="34" charset="0"/>
              </a:rPr>
              <a:t>фетишизм), </a:t>
            </a:r>
            <a:r>
              <a:rPr lang="ru-RU" sz="2000" dirty="0">
                <a:latin typeface="Century Gothic" pitchFamily="34" charset="0"/>
              </a:rPr>
              <a:t>41% — </a:t>
            </a:r>
            <a:r>
              <a:rPr lang="ru-RU" sz="2000" dirty="0" err="1" smtClean="0">
                <a:latin typeface="Century Gothic" pitchFamily="34" charset="0"/>
              </a:rPr>
              <a:t>християнство</a:t>
            </a:r>
            <a:r>
              <a:rPr lang="ru-RU" sz="2000" dirty="0" smtClean="0">
                <a:latin typeface="Century Gothic" pitchFamily="34" charset="0"/>
              </a:rPr>
              <a:t>, </a:t>
            </a:r>
            <a:r>
              <a:rPr lang="ru-RU" sz="2000" dirty="0">
                <a:latin typeface="Century Gothic" pitchFamily="34" charset="0"/>
              </a:rPr>
              <a:t>7% </a:t>
            </a:r>
            <a:r>
              <a:rPr lang="ru-RU" sz="2000" dirty="0" err="1">
                <a:latin typeface="Century Gothic" pitchFamily="34" charset="0"/>
              </a:rPr>
              <a:t>становлять</a:t>
            </a:r>
            <a:r>
              <a:rPr lang="ru-RU" sz="2000" dirty="0">
                <a:latin typeface="Century Gothic" pitchFamily="34" charset="0"/>
              </a:rPr>
              <a:t> </a:t>
            </a:r>
            <a:r>
              <a:rPr lang="ru-RU" sz="2000" dirty="0" err="1" smtClean="0">
                <a:latin typeface="Century Gothic" pitchFamily="34" charset="0"/>
              </a:rPr>
              <a:t>мусульмани-суніти</a:t>
            </a:r>
            <a:r>
              <a:rPr lang="ru-RU" sz="2000" dirty="0" smtClean="0">
                <a:latin typeface="Century Gothic" pitchFamily="34" charset="0"/>
              </a:rPr>
              <a:t>. </a:t>
            </a:r>
            <a:endParaRPr lang="ru-RU" sz="2000" dirty="0">
              <a:latin typeface="Century Gothic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592" y="574511"/>
            <a:ext cx="4375896" cy="3183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15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-2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rgbClr val="FF0000"/>
                </a:solidFill>
                <a:latin typeface="Monotype Corsiva" pitchFamily="66" charset="0"/>
              </a:rPr>
              <a:t>5. Господарство</a:t>
            </a:r>
            <a:endParaRPr lang="ru-RU" sz="32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31498" y="692696"/>
            <a:ext cx="451250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itchFamily="34" charset="0"/>
              </a:rPr>
              <a:t>Мадагаскар </a:t>
            </a:r>
            <a:r>
              <a:rPr lang="ru-RU" dirty="0" smtClean="0">
                <a:latin typeface="Century Gothic" pitchFamily="34" charset="0"/>
              </a:rPr>
              <a:t>—</a:t>
            </a:r>
            <a:r>
              <a:rPr lang="ru-RU" dirty="0" err="1" smtClean="0">
                <a:latin typeface="Century Gothic" pitchFamily="34" charset="0"/>
              </a:rPr>
              <a:t>аграрна</a:t>
            </a:r>
            <a:r>
              <a:rPr lang="ru-RU" dirty="0" smtClean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країна</a:t>
            </a:r>
            <a:r>
              <a:rPr lang="ru-RU" dirty="0">
                <a:latin typeface="Century Gothic" pitchFamily="34" charset="0"/>
              </a:rPr>
              <a:t>. </a:t>
            </a:r>
            <a:r>
              <a:rPr lang="ru-RU" dirty="0" err="1">
                <a:latin typeface="Century Gothic" pitchFamily="34" charset="0"/>
              </a:rPr>
              <a:t>Основні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галузі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промисловості</a:t>
            </a:r>
            <a:r>
              <a:rPr lang="ru-RU" dirty="0">
                <a:latin typeface="Century Gothic" pitchFamily="34" charset="0"/>
              </a:rPr>
              <a:t>: </a:t>
            </a:r>
            <a:r>
              <a:rPr lang="ru-RU" dirty="0" err="1">
                <a:latin typeface="Century Gothic" pitchFamily="34" charset="0"/>
              </a:rPr>
              <a:t>харчова</a:t>
            </a:r>
            <a:r>
              <a:rPr lang="ru-RU" dirty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текстильна</a:t>
            </a:r>
            <a:r>
              <a:rPr lang="ru-RU" dirty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взуттєва</a:t>
            </a:r>
            <a:r>
              <a:rPr lang="ru-RU" dirty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цементна</a:t>
            </a:r>
            <a:r>
              <a:rPr lang="ru-RU" dirty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паперова</a:t>
            </a:r>
            <a:r>
              <a:rPr lang="ru-RU" dirty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нафтова</a:t>
            </a:r>
            <a:r>
              <a:rPr lang="ru-RU" dirty="0">
                <a:latin typeface="Century Gothic" pitchFamily="34" charset="0"/>
              </a:rPr>
              <a:t>, туризм. Транспорт: </a:t>
            </a:r>
            <a:r>
              <a:rPr lang="ru-RU" dirty="0" err="1">
                <a:latin typeface="Century Gothic" pitchFamily="34" charset="0"/>
              </a:rPr>
              <a:t>залізничний</a:t>
            </a:r>
            <a:r>
              <a:rPr lang="ru-RU" dirty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автомобільний</a:t>
            </a:r>
            <a:r>
              <a:rPr lang="ru-RU" dirty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морський</a:t>
            </a:r>
            <a:r>
              <a:rPr lang="ru-RU" dirty="0">
                <a:latin typeface="Century Gothic" pitchFamily="34" charset="0"/>
              </a:rPr>
              <a:t>. У </a:t>
            </a:r>
            <a:r>
              <a:rPr lang="ru-RU" dirty="0" err="1">
                <a:latin typeface="Century Gothic" pitchFamily="34" charset="0"/>
              </a:rPr>
              <a:t>країні</a:t>
            </a:r>
            <a:r>
              <a:rPr lang="ru-RU" dirty="0">
                <a:latin typeface="Century Gothic" pitchFamily="34" charset="0"/>
              </a:rPr>
              <a:t> 18 мор. </a:t>
            </a:r>
            <a:r>
              <a:rPr lang="ru-RU" dirty="0" err="1">
                <a:latin typeface="Century Gothic" pitchFamily="34" charset="0"/>
              </a:rPr>
              <a:t>портів</a:t>
            </a:r>
            <a:r>
              <a:rPr lang="ru-RU" dirty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найбільший</a:t>
            </a:r>
            <a:r>
              <a:rPr lang="ru-RU" dirty="0">
                <a:latin typeface="Century Gothic" pitchFamily="34" charset="0"/>
              </a:rPr>
              <a:t> — </a:t>
            </a:r>
            <a:r>
              <a:rPr lang="ru-RU" dirty="0" err="1">
                <a:latin typeface="Century Gothic" pitchFamily="34" charset="0"/>
              </a:rPr>
              <a:t>Туамасіна</a:t>
            </a:r>
            <a:r>
              <a:rPr lang="ru-RU" dirty="0">
                <a:latin typeface="Century Gothic" pitchFamily="34" charset="0"/>
              </a:rPr>
              <a:t> . За </a:t>
            </a:r>
            <a:r>
              <a:rPr lang="ru-RU" dirty="0" err="1">
                <a:latin typeface="Century Gothic" pitchFamily="34" charset="0"/>
              </a:rPr>
              <a:t>показником</a:t>
            </a:r>
            <a:r>
              <a:rPr lang="ru-RU" dirty="0">
                <a:latin typeface="Century Gothic" pitchFamily="34" charset="0"/>
              </a:rPr>
              <a:t> ВВП на душу </a:t>
            </a:r>
            <a:r>
              <a:rPr lang="ru-RU" dirty="0" err="1">
                <a:latin typeface="Century Gothic" pitchFamily="34" charset="0"/>
              </a:rPr>
              <a:t>населення</a:t>
            </a:r>
            <a:r>
              <a:rPr lang="ru-RU" dirty="0">
                <a:latin typeface="Century Gothic" pitchFamily="34" charset="0"/>
              </a:rPr>
              <a:t> Мадагаскар </a:t>
            </a:r>
            <a:r>
              <a:rPr lang="ru-RU" dirty="0" err="1">
                <a:latin typeface="Century Gothic" pitchFamily="34" charset="0"/>
              </a:rPr>
              <a:t>відносять</a:t>
            </a:r>
            <a:r>
              <a:rPr lang="ru-RU" dirty="0">
                <a:latin typeface="Century Gothic" pitchFamily="34" charset="0"/>
              </a:rPr>
              <a:t> до числа </a:t>
            </a:r>
            <a:r>
              <a:rPr lang="ru-RU" dirty="0" err="1">
                <a:latin typeface="Century Gothic" pitchFamily="34" charset="0"/>
              </a:rPr>
              <a:t>найбідніших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країн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світу</a:t>
            </a:r>
            <a:r>
              <a:rPr lang="ru-RU" dirty="0">
                <a:latin typeface="Century Gothic" pitchFamily="34" charset="0"/>
              </a:rPr>
              <a:t>. </a:t>
            </a:r>
            <a:r>
              <a:rPr lang="ru-RU" dirty="0" err="1">
                <a:latin typeface="Century Gothic" pitchFamily="34" charset="0"/>
              </a:rPr>
              <a:t>Економічний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розвиток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цієї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держави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характеризувався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скромними</a:t>
            </a:r>
            <a:r>
              <a:rPr lang="ru-RU" dirty="0">
                <a:latin typeface="Century Gothic" pitchFamily="34" charset="0"/>
              </a:rPr>
              <a:t> темпами </a:t>
            </a:r>
            <a:r>
              <a:rPr lang="ru-RU" dirty="0" err="1">
                <a:latin typeface="Century Gothic" pitchFamily="34" charset="0"/>
              </a:rPr>
              <a:t>зростання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протягом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першого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десятиріччя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незалежного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розвитку</a:t>
            </a:r>
            <a:r>
              <a:rPr lang="ru-RU" dirty="0">
                <a:latin typeface="Century Gothic" pitchFamily="34" charset="0"/>
              </a:rPr>
              <a:t> (1960—1970), за </a:t>
            </a:r>
            <a:r>
              <a:rPr lang="ru-RU" dirty="0" err="1">
                <a:latin typeface="Century Gothic" pitchFamily="34" charset="0"/>
              </a:rPr>
              <a:t>яким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пішли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застій</a:t>
            </a:r>
            <a:r>
              <a:rPr lang="ru-RU" dirty="0">
                <a:latin typeface="Century Gothic" pitchFamily="34" charset="0"/>
              </a:rPr>
              <a:t> і </a:t>
            </a:r>
            <a:r>
              <a:rPr lang="ru-RU" dirty="0" err="1">
                <a:latin typeface="Century Gothic" pitchFamily="34" charset="0"/>
              </a:rPr>
              <a:t>розвал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господарства</a:t>
            </a:r>
            <a:r>
              <a:rPr lang="ru-RU" dirty="0">
                <a:latin typeface="Century Gothic" pitchFamily="34" charset="0"/>
              </a:rPr>
              <a:t>. </a:t>
            </a:r>
            <a:r>
              <a:rPr lang="ru-RU" dirty="0" err="1">
                <a:latin typeface="Century Gothic" pitchFamily="34" charset="0"/>
              </a:rPr>
              <a:t>Тільки</a:t>
            </a:r>
            <a:r>
              <a:rPr lang="ru-RU" dirty="0">
                <a:latin typeface="Century Gothic" pitchFamily="34" charset="0"/>
              </a:rPr>
              <a:t> в </a:t>
            </a:r>
            <a:r>
              <a:rPr lang="ru-RU" dirty="0" err="1">
                <a:latin typeface="Century Gothic" pitchFamily="34" charset="0"/>
              </a:rPr>
              <a:t>кінці</a:t>
            </a:r>
            <a:r>
              <a:rPr lang="ru-RU" dirty="0">
                <a:latin typeface="Century Gothic" pitchFamily="34" charset="0"/>
              </a:rPr>
              <a:t> 1990-х </a:t>
            </a:r>
            <a:r>
              <a:rPr lang="ru-RU" dirty="0" err="1">
                <a:latin typeface="Century Gothic" pitchFamily="34" charset="0"/>
              </a:rPr>
              <a:t>років</a:t>
            </a:r>
            <a:r>
              <a:rPr lang="ru-RU" dirty="0">
                <a:latin typeface="Century Gothic" pitchFamily="34" charset="0"/>
              </a:rPr>
              <a:t> МВФ і </a:t>
            </a:r>
            <a:r>
              <a:rPr lang="ru-RU" dirty="0" err="1">
                <a:latin typeface="Century Gothic" pitchFamily="34" charset="0"/>
              </a:rPr>
              <a:t>Всесвітній</a:t>
            </a:r>
            <a:r>
              <a:rPr lang="ru-RU" dirty="0">
                <a:latin typeface="Century Gothic" pitchFamily="34" charset="0"/>
              </a:rPr>
              <a:t> банк </a:t>
            </a:r>
            <a:r>
              <a:rPr lang="ru-RU" dirty="0" err="1">
                <a:latin typeface="Century Gothic" pitchFamily="34" charset="0"/>
              </a:rPr>
              <a:t>надали</a:t>
            </a:r>
            <a:r>
              <a:rPr lang="ru-RU" dirty="0">
                <a:latin typeface="Century Gothic" pitchFamily="34" charset="0"/>
              </a:rPr>
              <a:t> Мадагаскару </a:t>
            </a:r>
            <a:r>
              <a:rPr lang="ru-RU" dirty="0" err="1">
                <a:latin typeface="Century Gothic" pitchFamily="34" charset="0"/>
              </a:rPr>
              <a:t>фінансову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допомогу</a:t>
            </a:r>
            <a:r>
              <a:rPr lang="ru-RU" dirty="0" smtClean="0">
                <a:latin typeface="Century Gothic" pitchFamily="34" charset="0"/>
              </a:rPr>
              <a:t>.</a:t>
            </a:r>
          </a:p>
          <a:p>
            <a:r>
              <a:rPr lang="ru-RU" dirty="0" smtClean="0">
                <a:latin typeface="Century Gothic" pitchFamily="34" charset="0"/>
              </a:rPr>
              <a:t>ВВП </a:t>
            </a:r>
            <a:r>
              <a:rPr lang="ru-RU" dirty="0">
                <a:latin typeface="Century Gothic" pitchFamily="34" charset="0"/>
              </a:rPr>
              <a:t>на душу </a:t>
            </a:r>
            <a:r>
              <a:rPr lang="ru-RU" dirty="0" err="1">
                <a:latin typeface="Century Gothic" pitchFamily="34" charset="0"/>
              </a:rPr>
              <a:t>населення</a:t>
            </a:r>
            <a:r>
              <a:rPr lang="ru-RU" dirty="0">
                <a:latin typeface="Century Gothic" pitchFamily="34" charset="0"/>
              </a:rPr>
              <a:t> — $ </a:t>
            </a:r>
            <a:r>
              <a:rPr lang="ru-RU" dirty="0" smtClean="0">
                <a:latin typeface="Century Gothic" pitchFamily="34" charset="0"/>
              </a:rPr>
              <a:t>238, </a:t>
            </a:r>
            <a:r>
              <a:rPr lang="ru-RU" dirty="0" err="1" smtClean="0">
                <a:latin typeface="Century Gothic" pitchFamily="34" charset="0"/>
              </a:rPr>
              <a:t>загальний</a:t>
            </a:r>
            <a:r>
              <a:rPr lang="ru-RU" dirty="0">
                <a:latin typeface="Century Gothic" pitchFamily="34" charset="0"/>
              </a:rPr>
              <a:t> ВВП - $ 3,4 </a:t>
            </a:r>
            <a:r>
              <a:rPr lang="ru-RU" dirty="0" smtClean="0">
                <a:latin typeface="Century Gothic" pitchFamily="34" charset="0"/>
              </a:rPr>
              <a:t>млрд.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4773"/>
            <a:ext cx="4523995" cy="339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0"/>
          <a:stretch/>
        </p:blipFill>
        <p:spPr bwMode="auto">
          <a:xfrm>
            <a:off x="97777" y="4077072"/>
            <a:ext cx="4523994" cy="263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337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851660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FF0000"/>
                </a:solidFill>
                <a:latin typeface="Monotype Corsiva" pitchFamily="66" charset="0"/>
              </a:rPr>
              <a:t>6. Сільське господарство</a:t>
            </a:r>
            <a:endParaRPr lang="ru-RU" sz="32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6" b="10644"/>
          <a:stretch/>
        </p:blipFill>
        <p:spPr bwMode="auto">
          <a:xfrm>
            <a:off x="0" y="0"/>
            <a:ext cx="9153118" cy="185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6836" y="2486531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Century Gothic" pitchFamily="34" charset="0"/>
              </a:rPr>
              <a:t>Сільське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 smtClean="0">
                <a:latin typeface="Century Gothic" pitchFamily="34" charset="0"/>
              </a:rPr>
              <a:t>господарство,складає</a:t>
            </a:r>
            <a:r>
              <a:rPr lang="ru-RU" dirty="0" smtClean="0">
                <a:latin typeface="Century Gothic" pitchFamily="34" charset="0"/>
              </a:rPr>
              <a:t> основу </a:t>
            </a:r>
            <a:r>
              <a:rPr lang="ru-RU" dirty="0" err="1" smtClean="0">
                <a:latin typeface="Century Gothic" pitchFamily="34" charset="0"/>
              </a:rPr>
              <a:t>економіки</a:t>
            </a:r>
            <a:r>
              <a:rPr lang="ru-RU" dirty="0" smtClean="0">
                <a:latin typeface="Century Gothic" pitchFamily="34" charset="0"/>
              </a:rPr>
              <a:t>. </a:t>
            </a:r>
            <a:r>
              <a:rPr lang="ru-RU" dirty="0" err="1">
                <a:latin typeface="Century Gothic" pitchFamily="34" charset="0"/>
              </a:rPr>
              <a:t>Воно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забезпечує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майже</a:t>
            </a:r>
            <a:r>
              <a:rPr lang="ru-RU" dirty="0">
                <a:latin typeface="Century Gothic" pitchFamily="34" charset="0"/>
              </a:rPr>
              <a:t> 40 % ВВП і 70 % </a:t>
            </a:r>
            <a:r>
              <a:rPr lang="ru-RU" dirty="0" err="1">
                <a:latin typeface="Century Gothic" pitchFamily="34" charset="0"/>
              </a:rPr>
              <a:t>всіх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експортних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надходжень</a:t>
            </a:r>
            <a:r>
              <a:rPr lang="ru-RU" dirty="0">
                <a:latin typeface="Century Gothic" pitchFamily="34" charset="0"/>
              </a:rPr>
              <a:t>. </a:t>
            </a:r>
            <a:r>
              <a:rPr lang="ru-RU" dirty="0" smtClean="0">
                <a:latin typeface="Century Gothic" pitchFamily="34" charset="0"/>
              </a:rPr>
              <a:t>Половину </a:t>
            </a:r>
            <a:r>
              <a:rPr lang="ru-RU" dirty="0" err="1" smtClean="0">
                <a:latin typeface="Century Gothic" pitchFamily="34" charset="0"/>
              </a:rPr>
              <a:t>оброблюваних</a:t>
            </a:r>
            <a:r>
              <a:rPr lang="ru-RU" dirty="0" smtClean="0">
                <a:latin typeface="Century Gothic" pitchFamily="34" charset="0"/>
              </a:rPr>
              <a:t> земель (5% </a:t>
            </a:r>
            <a:r>
              <a:rPr lang="ru-RU" dirty="0" err="1" smtClean="0">
                <a:latin typeface="Century Gothic" pitchFamily="34" charset="0"/>
              </a:rPr>
              <a:t>територфї</a:t>
            </a:r>
            <a:r>
              <a:rPr lang="ru-RU" dirty="0" smtClean="0">
                <a:latin typeface="Century Gothic" pitchFamily="34" charset="0"/>
              </a:rPr>
              <a:t>) </a:t>
            </a:r>
            <a:r>
              <a:rPr lang="ru-RU" dirty="0" err="1">
                <a:latin typeface="Century Gothic" pitchFamily="34" charset="0"/>
              </a:rPr>
              <a:t>займають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посіви</a:t>
            </a:r>
            <a:r>
              <a:rPr lang="ru-RU" dirty="0">
                <a:latin typeface="Century Gothic" pitchFamily="34" charset="0"/>
              </a:rPr>
              <a:t> рису — </a:t>
            </a:r>
            <a:r>
              <a:rPr lang="ru-RU" dirty="0" err="1">
                <a:latin typeface="Century Gothic" pitchFamily="34" charset="0"/>
              </a:rPr>
              <a:t>основи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харчового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раціону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 smtClean="0">
                <a:latin typeface="Century Gothic" pitchFamily="34" charset="0"/>
              </a:rPr>
              <a:t>малагасійців</a:t>
            </a:r>
            <a:r>
              <a:rPr lang="ru-RU" dirty="0" smtClean="0">
                <a:latin typeface="Century Gothic" pitchFamily="34" charset="0"/>
              </a:rPr>
              <a:t>. </a:t>
            </a:r>
            <a:r>
              <a:rPr lang="ru-RU" dirty="0" err="1">
                <a:latin typeface="Century Gothic" pitchFamily="34" charset="0"/>
              </a:rPr>
              <a:t>Важливу</a:t>
            </a:r>
            <a:r>
              <a:rPr lang="ru-RU" dirty="0">
                <a:latin typeface="Century Gothic" pitchFamily="34" charset="0"/>
              </a:rPr>
              <a:t> роль </a:t>
            </a:r>
            <a:r>
              <a:rPr lang="ru-RU" dirty="0" err="1">
                <a:latin typeface="Century Gothic" pitchFamily="34" charset="0"/>
              </a:rPr>
              <a:t>відіграє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виробництво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експортних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smtClean="0">
                <a:latin typeface="Century Gothic" pitchFamily="34" charset="0"/>
              </a:rPr>
              <a:t>культур: </a:t>
            </a:r>
            <a:r>
              <a:rPr lang="ru-RU" dirty="0" err="1" smtClean="0">
                <a:latin typeface="Century Gothic" pitchFamily="34" charset="0"/>
              </a:rPr>
              <a:t>кава</a:t>
            </a:r>
            <a:r>
              <a:rPr lang="ru-RU" dirty="0" smtClean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ваніль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smtClean="0">
                <a:latin typeface="Century Gothic" pitchFamily="34" charset="0"/>
              </a:rPr>
              <a:t>, гвоздика, сизаль, </a:t>
            </a:r>
            <a:r>
              <a:rPr lang="ru-RU" dirty="0" err="1">
                <a:latin typeface="Century Gothic" pitchFamily="34" charset="0"/>
              </a:rPr>
              <a:t>цукрова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smtClean="0">
                <a:latin typeface="Century Gothic" pitchFamily="34" charset="0"/>
              </a:rPr>
              <a:t>тростина, тютюн. </a:t>
            </a:r>
            <a:r>
              <a:rPr lang="ru-RU" dirty="0">
                <a:latin typeface="Century Gothic" pitchFamily="34" charset="0"/>
              </a:rPr>
              <a:t>За </a:t>
            </a:r>
            <a:r>
              <a:rPr lang="ru-RU" dirty="0" err="1">
                <a:latin typeface="Century Gothic" pitchFamily="34" charset="0"/>
              </a:rPr>
              <a:t>експортом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ванілі</a:t>
            </a:r>
            <a:r>
              <a:rPr lang="ru-RU" dirty="0">
                <a:latin typeface="Century Gothic" pitchFamily="34" charset="0"/>
              </a:rPr>
              <a:t> Мадагаскар </a:t>
            </a:r>
            <a:r>
              <a:rPr lang="ru-RU" dirty="0" err="1">
                <a:latin typeface="Century Gothic" pitchFamily="34" charset="0"/>
              </a:rPr>
              <a:t>втримує</a:t>
            </a:r>
            <a:r>
              <a:rPr lang="ru-RU" dirty="0">
                <a:latin typeface="Century Gothic" pitchFamily="34" charset="0"/>
              </a:rPr>
              <a:t> 1-е </a:t>
            </a:r>
            <a:r>
              <a:rPr lang="ru-RU" dirty="0" err="1">
                <a:latin typeface="Century Gothic" pitchFamily="34" charset="0"/>
              </a:rPr>
              <a:t>місце</a:t>
            </a:r>
            <a:r>
              <a:rPr lang="ru-RU" dirty="0">
                <a:latin typeface="Century Gothic" pitchFamily="34" charset="0"/>
              </a:rPr>
              <a:t> у </a:t>
            </a:r>
            <a:r>
              <a:rPr lang="ru-RU" dirty="0" err="1">
                <a:latin typeface="Century Gothic" pitchFamily="34" charset="0"/>
              </a:rPr>
              <a:t>світі</a:t>
            </a:r>
            <a:r>
              <a:rPr lang="ru-RU" dirty="0">
                <a:latin typeface="Century Gothic" pitchFamily="34" charset="0"/>
              </a:rPr>
              <a:t>. </a:t>
            </a:r>
            <a:r>
              <a:rPr lang="ru-RU" dirty="0" err="1">
                <a:latin typeface="Century Gothic" pitchFamily="34" charset="0"/>
              </a:rPr>
              <a:t>Основні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споживчі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культури</a:t>
            </a:r>
            <a:r>
              <a:rPr lang="ru-RU" dirty="0">
                <a:latin typeface="Century Gothic" pitchFamily="34" charset="0"/>
              </a:rPr>
              <a:t> — </a:t>
            </a:r>
            <a:r>
              <a:rPr lang="ru-RU" dirty="0" smtClean="0">
                <a:latin typeface="Century Gothic" pitchFamily="34" charset="0"/>
              </a:rPr>
              <a:t>рис, </a:t>
            </a:r>
            <a:r>
              <a:rPr lang="ru-RU" dirty="0" err="1" smtClean="0">
                <a:latin typeface="Century Gothic" pitchFamily="34" charset="0"/>
              </a:rPr>
              <a:t>кукурудза</a:t>
            </a:r>
            <a:r>
              <a:rPr lang="ru-RU" dirty="0" smtClean="0">
                <a:latin typeface="Century Gothic" pitchFamily="34" charset="0"/>
              </a:rPr>
              <a:t>, </a:t>
            </a:r>
            <a:r>
              <a:rPr lang="ru-RU" dirty="0" err="1" smtClean="0">
                <a:latin typeface="Century Gothic" pitchFamily="34" charset="0"/>
              </a:rPr>
              <a:t>арахіс</a:t>
            </a:r>
            <a:r>
              <a:rPr lang="ru-RU" dirty="0" smtClean="0">
                <a:latin typeface="Century Gothic" pitchFamily="34" charset="0"/>
              </a:rPr>
              <a:t>. </a:t>
            </a:r>
            <a:r>
              <a:rPr lang="ru-RU" dirty="0" err="1" smtClean="0">
                <a:latin typeface="Century Gothic" pitchFamily="34" charset="0"/>
              </a:rPr>
              <a:t>Розвинене</a:t>
            </a:r>
            <a:r>
              <a:rPr lang="ru-RU" dirty="0" smtClean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пасовищне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тваринництво</a:t>
            </a:r>
            <a:r>
              <a:rPr lang="ru-RU" dirty="0">
                <a:latin typeface="Century Gothic" pitchFamily="34" charset="0"/>
              </a:rPr>
              <a:t>. У </a:t>
            </a:r>
            <a:r>
              <a:rPr lang="ru-RU" dirty="0" err="1">
                <a:latin typeface="Century Gothic" pitchFamily="34" charset="0"/>
              </a:rPr>
              <a:t>прибережних</a:t>
            </a:r>
            <a:r>
              <a:rPr lang="ru-RU" dirty="0">
                <a:latin typeface="Century Gothic" pitchFamily="34" charset="0"/>
              </a:rPr>
              <a:t> водах </a:t>
            </a:r>
            <a:r>
              <a:rPr lang="ru-RU" dirty="0" err="1">
                <a:latin typeface="Century Gothic" pitchFamily="34" charset="0"/>
              </a:rPr>
              <a:t>добувають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рибу</a:t>
            </a:r>
            <a:r>
              <a:rPr lang="ru-RU" dirty="0">
                <a:latin typeface="Century Gothic" pitchFamily="34" charset="0"/>
              </a:rPr>
              <a:t> і </a:t>
            </a:r>
            <a:r>
              <a:rPr lang="ru-RU" dirty="0" err="1">
                <a:latin typeface="Century Gothic" pitchFamily="34" charset="0"/>
              </a:rPr>
              <a:t>інші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морепродукти</a:t>
            </a:r>
            <a:r>
              <a:rPr lang="ru-RU" dirty="0">
                <a:latin typeface="Century Gothic" pitchFamily="34" charset="0"/>
              </a:rPr>
              <a:t>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72" b="20648"/>
          <a:stretch/>
        </p:blipFill>
        <p:spPr bwMode="auto">
          <a:xfrm>
            <a:off x="0" y="4766255"/>
            <a:ext cx="5730964" cy="2045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218" y="4497836"/>
            <a:ext cx="3484200" cy="2313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57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FF0000"/>
                </a:solidFill>
                <a:latin typeface="Monotype Corsiva" pitchFamily="66" charset="0"/>
              </a:rPr>
              <a:t>7.Промисловість</a:t>
            </a:r>
            <a:endParaRPr lang="ru-RU" sz="32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84775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Century Gothic" pitchFamily="34" charset="0"/>
              </a:rPr>
              <a:t>Промисловість</a:t>
            </a:r>
            <a:r>
              <a:rPr lang="ru-RU" dirty="0">
                <a:latin typeface="Century Gothic" pitchFamily="34" charset="0"/>
              </a:rPr>
              <a:t> Мадагаскару </a:t>
            </a:r>
            <a:r>
              <a:rPr lang="ru-RU" dirty="0" err="1">
                <a:latin typeface="Century Gothic" pitchFamily="34" charset="0"/>
              </a:rPr>
              <a:t>слабко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розвинена</a:t>
            </a:r>
            <a:r>
              <a:rPr lang="ru-RU" dirty="0">
                <a:latin typeface="Century Gothic" pitchFamily="34" charset="0"/>
              </a:rPr>
              <a:t>. У 1995 </a:t>
            </a:r>
            <a:r>
              <a:rPr lang="ru-RU" dirty="0" err="1">
                <a:latin typeface="Century Gothic" pitchFamily="34" charset="0"/>
              </a:rPr>
              <a:t>частка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промислового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виробництва</a:t>
            </a:r>
            <a:r>
              <a:rPr lang="ru-RU" dirty="0">
                <a:latin typeface="Century Gothic" pitchFamily="34" charset="0"/>
              </a:rPr>
              <a:t> становила 13 % ВВП. </a:t>
            </a:r>
            <a:r>
              <a:rPr lang="ru-RU" dirty="0" err="1">
                <a:latin typeface="Century Gothic" pitchFamily="34" charset="0"/>
              </a:rPr>
              <a:t>Переважають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дрібні</a:t>
            </a:r>
            <a:r>
              <a:rPr lang="ru-RU" dirty="0">
                <a:latin typeface="Century Gothic" pitchFamily="34" charset="0"/>
              </a:rPr>
              <a:t> і </a:t>
            </a:r>
            <a:r>
              <a:rPr lang="ru-RU" dirty="0" err="1">
                <a:latin typeface="Century Gothic" pitchFamily="34" charset="0"/>
              </a:rPr>
              <a:t>середні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підприємства</a:t>
            </a:r>
            <a:r>
              <a:rPr lang="ru-RU" dirty="0">
                <a:latin typeface="Century Gothic" pitchFamily="34" charset="0"/>
              </a:rPr>
              <a:t>, де </a:t>
            </a:r>
            <a:r>
              <a:rPr lang="ru-RU" dirty="0" err="1">
                <a:latin typeface="Century Gothic" pitchFamily="34" charset="0"/>
              </a:rPr>
              <a:t>зайнято</a:t>
            </a:r>
            <a:r>
              <a:rPr lang="ru-RU" dirty="0">
                <a:latin typeface="Century Gothic" pitchFamily="34" charset="0"/>
              </a:rPr>
              <a:t> 70 % </a:t>
            </a:r>
            <a:r>
              <a:rPr lang="ru-RU" dirty="0" err="1">
                <a:latin typeface="Century Gothic" pitchFamily="34" charset="0"/>
              </a:rPr>
              <a:t>промислових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робітників</a:t>
            </a:r>
            <a:r>
              <a:rPr lang="ru-RU" dirty="0">
                <a:latin typeface="Century Gothic" pitchFamily="34" charset="0"/>
              </a:rPr>
              <a:t>. </a:t>
            </a:r>
            <a:r>
              <a:rPr lang="ru-RU" dirty="0" err="1">
                <a:latin typeface="Century Gothic" pitchFamily="34" charset="0"/>
              </a:rPr>
              <a:t>Видобувають</a:t>
            </a:r>
            <a:r>
              <a:rPr lang="ru-RU" dirty="0">
                <a:latin typeface="Century Gothic" pitchFamily="34" charset="0"/>
              </a:rPr>
              <a:t> ряд </a:t>
            </a:r>
            <a:r>
              <a:rPr lang="ru-RU" dirty="0" err="1">
                <a:latin typeface="Century Gothic" pitchFamily="34" charset="0"/>
              </a:rPr>
              <a:t>мінералів</a:t>
            </a:r>
            <a:r>
              <a:rPr lang="ru-RU" dirty="0">
                <a:latin typeface="Century Gothic" pitchFamily="34" charset="0"/>
              </a:rPr>
              <a:t>. </a:t>
            </a:r>
            <a:r>
              <a:rPr lang="ru-RU" dirty="0" err="1">
                <a:latin typeface="Century Gothic" pitchFamily="34" charset="0"/>
              </a:rPr>
              <a:t>Обробна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промисловість</a:t>
            </a:r>
            <a:r>
              <a:rPr lang="ru-RU" dirty="0">
                <a:latin typeface="Century Gothic" pitchFamily="34" charset="0"/>
              </a:rPr>
              <a:t> представлена </a:t>
            </a:r>
            <a:r>
              <a:rPr lang="ru-RU" dirty="0" err="1">
                <a:latin typeface="Century Gothic" pitchFamily="34" charset="0"/>
              </a:rPr>
              <a:t>підприємствами</a:t>
            </a:r>
            <a:r>
              <a:rPr lang="ru-RU" dirty="0">
                <a:latin typeface="Century Gothic" pitchFamily="34" charset="0"/>
              </a:rPr>
              <a:t> з </a:t>
            </a:r>
            <a:r>
              <a:rPr lang="ru-RU" dirty="0" err="1">
                <a:latin typeface="Century Gothic" pitchFamily="34" charset="0"/>
              </a:rPr>
              <a:t>переробки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сільськогосподарської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сировини</a:t>
            </a:r>
            <a:r>
              <a:rPr lang="ru-RU" dirty="0">
                <a:latin typeface="Century Gothic" pitchFamily="34" charset="0"/>
              </a:rPr>
              <a:t>: </a:t>
            </a:r>
            <a:r>
              <a:rPr lang="ru-RU" dirty="0" err="1">
                <a:latin typeface="Century Gothic" pitchFamily="34" charset="0"/>
              </a:rPr>
              <a:t>бавовняними</a:t>
            </a:r>
            <a:r>
              <a:rPr lang="ru-RU" dirty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взуттєвими</a:t>
            </a:r>
            <a:r>
              <a:rPr lang="ru-RU" dirty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харчовими</a:t>
            </a:r>
            <a:r>
              <a:rPr lang="ru-RU" dirty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тютюновими</a:t>
            </a:r>
            <a:r>
              <a:rPr lang="ru-RU" dirty="0">
                <a:latin typeface="Century Gothic" pitchFamily="34" charset="0"/>
              </a:rPr>
              <a:t>. </a:t>
            </a:r>
            <a:r>
              <a:rPr lang="ru-RU" dirty="0" err="1">
                <a:latin typeface="Century Gothic" pitchFamily="34" charset="0"/>
              </a:rPr>
              <a:t>Крім</a:t>
            </a:r>
            <a:r>
              <a:rPr lang="ru-RU" dirty="0">
                <a:latin typeface="Century Gothic" pitchFamily="34" charset="0"/>
              </a:rPr>
              <a:t> того, є </a:t>
            </a:r>
            <a:r>
              <a:rPr lang="ru-RU" dirty="0" err="1">
                <a:latin typeface="Century Gothic" pitchFamily="34" charset="0"/>
              </a:rPr>
              <a:t>скляні</a:t>
            </a:r>
            <a:r>
              <a:rPr lang="ru-RU" dirty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цементні</a:t>
            </a:r>
            <a:r>
              <a:rPr lang="ru-RU" dirty="0">
                <a:latin typeface="Century Gothic" pitchFamily="34" charset="0"/>
              </a:rPr>
              <a:t> і </a:t>
            </a:r>
            <a:r>
              <a:rPr lang="ru-RU" dirty="0" err="1">
                <a:latin typeface="Century Gothic" pitchFamily="34" charset="0"/>
              </a:rPr>
              <a:t>паперові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комбінати</a:t>
            </a:r>
            <a:r>
              <a:rPr lang="ru-RU" dirty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нафтопереробний</a:t>
            </a:r>
            <a:r>
              <a:rPr lang="ru-RU" dirty="0">
                <a:latin typeface="Century Gothic" pitchFamily="34" charset="0"/>
              </a:rPr>
              <a:t> завод і </a:t>
            </a:r>
            <a:r>
              <a:rPr lang="ru-RU" dirty="0" err="1">
                <a:latin typeface="Century Gothic" pitchFamily="34" charset="0"/>
              </a:rPr>
              <a:t>підприємство</a:t>
            </a:r>
            <a:r>
              <a:rPr lang="ru-RU" dirty="0">
                <a:latin typeface="Century Gothic" pitchFamily="34" charset="0"/>
              </a:rPr>
              <a:t> по </a:t>
            </a:r>
            <a:r>
              <a:rPr lang="ru-RU" dirty="0" err="1">
                <a:latin typeface="Century Gothic" pitchFamily="34" charset="0"/>
              </a:rPr>
              <a:t>збиранню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автомобілів</a:t>
            </a:r>
            <a:r>
              <a:rPr lang="ru-RU" dirty="0">
                <a:latin typeface="Century Gothic" pitchFamily="34" charset="0"/>
              </a:rPr>
              <a:t>. </a:t>
            </a:r>
            <a:r>
              <a:rPr lang="ru-RU" dirty="0" err="1">
                <a:latin typeface="Century Gothic" pitchFamily="34" charset="0"/>
              </a:rPr>
              <a:t>Щорічно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виробляється</a:t>
            </a:r>
            <a:r>
              <a:rPr lang="ru-RU" dirty="0">
                <a:latin typeface="Century Gothic" pitchFamily="34" charset="0"/>
              </a:rPr>
              <a:t> 430 млн </a:t>
            </a:r>
            <a:r>
              <a:rPr lang="ru-RU" dirty="0" err="1">
                <a:latin typeface="Century Gothic" pitchFamily="34" charset="0"/>
              </a:rPr>
              <a:t>кВт·год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електроенергії</a:t>
            </a:r>
            <a:r>
              <a:rPr lang="ru-RU" dirty="0">
                <a:latin typeface="Century Gothic" pitchFamily="34" charset="0"/>
              </a:rPr>
              <a:t> на невеликих ТЕС і ГЕС.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8" y="2905655"/>
            <a:ext cx="5655296" cy="3766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984" y="2831515"/>
            <a:ext cx="3145512" cy="3840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86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0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FF0000"/>
                </a:solidFill>
                <a:latin typeface="Monotype Corsiva" pitchFamily="66" charset="0"/>
              </a:rPr>
              <a:t>8.Зовнішньоекономічні зв’язки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23220"/>
            <a:ext cx="42839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Century Gothic" pitchFamily="34" charset="0"/>
              </a:rPr>
              <a:t>Головні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статті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експорту</a:t>
            </a:r>
            <a:r>
              <a:rPr lang="ru-RU" dirty="0">
                <a:latin typeface="Century Gothic" pitchFamily="34" charset="0"/>
              </a:rPr>
              <a:t>: </a:t>
            </a:r>
            <a:r>
              <a:rPr lang="ru-RU" dirty="0" err="1">
                <a:latin typeface="Century Gothic" pitchFamily="34" charset="0"/>
              </a:rPr>
              <a:t>кава</a:t>
            </a:r>
            <a:r>
              <a:rPr lang="ru-RU" dirty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ваніль</a:t>
            </a:r>
            <a:r>
              <a:rPr lang="ru-RU" dirty="0">
                <a:latin typeface="Century Gothic" pitchFamily="34" charset="0"/>
              </a:rPr>
              <a:t>, гвоздика, креветки, </a:t>
            </a:r>
            <a:r>
              <a:rPr lang="ru-RU" dirty="0" err="1">
                <a:latin typeface="Century Gothic" pitchFamily="34" charset="0"/>
              </a:rPr>
              <a:t>хромова</a:t>
            </a:r>
            <a:r>
              <a:rPr lang="ru-RU" dirty="0">
                <a:latin typeface="Century Gothic" pitchFamily="34" charset="0"/>
              </a:rPr>
              <a:t> руда, </a:t>
            </a:r>
            <a:r>
              <a:rPr lang="ru-RU" dirty="0" err="1">
                <a:latin typeface="Century Gothic" pitchFamily="34" charset="0"/>
              </a:rPr>
              <a:t>графіт</a:t>
            </a:r>
            <a:r>
              <a:rPr lang="ru-RU" dirty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продукти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морського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промислу</a:t>
            </a:r>
            <a:r>
              <a:rPr lang="ru-RU" dirty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бавовняні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тканини</a:t>
            </a:r>
            <a:r>
              <a:rPr lang="ru-RU" dirty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нафтопродукти</a:t>
            </a:r>
            <a:r>
              <a:rPr lang="ru-RU" dirty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м'ясо</a:t>
            </a:r>
            <a:r>
              <a:rPr lang="ru-RU" dirty="0">
                <a:latin typeface="Century Gothic" pitchFamily="34" charset="0"/>
              </a:rPr>
              <a:t> і </a:t>
            </a:r>
            <a:r>
              <a:rPr lang="ru-RU" dirty="0" err="1">
                <a:latin typeface="Century Gothic" pitchFamily="34" charset="0"/>
              </a:rPr>
              <a:t>консерви</a:t>
            </a:r>
            <a:r>
              <a:rPr lang="ru-RU" dirty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цукор</a:t>
            </a:r>
            <a:r>
              <a:rPr lang="ru-RU" dirty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капський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горошок</a:t>
            </a:r>
            <a:r>
              <a:rPr lang="ru-RU" dirty="0">
                <a:latin typeface="Century Gothic" pitchFamily="34" charset="0"/>
              </a:rPr>
              <a:t>, сизаль, </a:t>
            </a:r>
            <a:r>
              <a:rPr lang="ru-RU" dirty="0" err="1">
                <a:latin typeface="Century Gothic" pitchFamily="34" charset="0"/>
              </a:rPr>
              <a:t>чорний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 smtClean="0">
                <a:latin typeface="Century Gothic" pitchFamily="34" charset="0"/>
              </a:rPr>
              <a:t>перець</a:t>
            </a:r>
            <a:r>
              <a:rPr lang="ru-RU" dirty="0">
                <a:latin typeface="Century Gothic" pitchFamily="34" charset="0"/>
              </a:rPr>
              <a:t>. </a:t>
            </a:r>
            <a:r>
              <a:rPr lang="ru-RU" dirty="0" err="1">
                <a:latin typeface="Century Gothic" pitchFamily="34" charset="0"/>
              </a:rPr>
              <a:t>Регіон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має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сприятливі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природні</a:t>
            </a:r>
            <a:r>
              <a:rPr lang="ru-RU" dirty="0">
                <a:latin typeface="Century Gothic" pitchFamily="34" charset="0"/>
              </a:rPr>
              <a:t> й культурно-</a:t>
            </a:r>
            <a:r>
              <a:rPr lang="ru-RU" dirty="0" err="1">
                <a:latin typeface="Century Gothic" pitchFamily="34" charset="0"/>
              </a:rPr>
              <a:t>історичні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ресурси</a:t>
            </a:r>
            <a:r>
              <a:rPr lang="ru-RU" dirty="0">
                <a:latin typeface="Century Gothic" pitchFamily="34" charset="0"/>
              </a:rPr>
              <a:t> для </a:t>
            </a:r>
            <a:r>
              <a:rPr lang="ru-RU" dirty="0" err="1">
                <a:latin typeface="Century Gothic" pitchFamily="34" charset="0"/>
              </a:rPr>
              <a:t>розвитку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рекреації</a:t>
            </a:r>
            <a:r>
              <a:rPr lang="ru-RU" dirty="0">
                <a:latin typeface="Century Gothic" pitchFamily="34" charset="0"/>
              </a:rPr>
              <a:t>. До списку </a:t>
            </a:r>
            <a:r>
              <a:rPr lang="ru-RU" dirty="0" err="1">
                <a:latin typeface="Century Gothic" pitchFamily="34" charset="0"/>
              </a:rPr>
              <a:t>спадщини</a:t>
            </a:r>
            <a:r>
              <a:rPr lang="ru-RU" dirty="0">
                <a:latin typeface="Century Gothic" pitchFamily="34" charset="0"/>
              </a:rPr>
              <a:t> ЮНЕСКО занесено </a:t>
            </a:r>
            <a:r>
              <a:rPr lang="ru-RU" dirty="0" err="1">
                <a:latin typeface="Century Gothic" pitchFamily="34" charset="0"/>
              </a:rPr>
              <a:t>національний</a:t>
            </a:r>
            <a:r>
              <a:rPr lang="ru-RU" dirty="0">
                <a:latin typeface="Century Gothic" pitchFamily="34" charset="0"/>
              </a:rPr>
              <a:t> парк </a:t>
            </a:r>
            <a:r>
              <a:rPr lang="ru-RU" dirty="0" err="1">
                <a:latin typeface="Century Gothic" pitchFamily="34" charset="0"/>
              </a:rPr>
              <a:t>Цінгі-дю-Бемараха</a:t>
            </a:r>
            <a:r>
              <a:rPr lang="ru-RU" dirty="0">
                <a:latin typeface="Century Gothic" pitchFamily="34" charset="0"/>
              </a:rPr>
              <a:t>, </a:t>
            </a:r>
            <a:r>
              <a:rPr lang="ru-RU" dirty="0" err="1">
                <a:latin typeface="Century Gothic" pitchFamily="34" charset="0"/>
              </a:rPr>
              <a:t>королівський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>
                <a:latin typeface="Century Gothic" pitchFamily="34" charset="0"/>
              </a:rPr>
              <a:t>пагорб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err="1" smtClean="0">
                <a:latin typeface="Century Gothic" pitchFamily="34" charset="0"/>
              </a:rPr>
              <a:t>Амбохіманга</a:t>
            </a:r>
            <a:r>
              <a:rPr lang="ru-RU" dirty="0" smtClean="0">
                <a:latin typeface="Century Gothic" pitchFamily="34" charset="0"/>
              </a:rPr>
              <a:t> у </a:t>
            </a:r>
            <a:r>
              <a:rPr lang="ru-RU" dirty="0" err="1" smtClean="0">
                <a:latin typeface="Century Gothic" pitchFamily="34" charset="0"/>
              </a:rPr>
              <a:t>Мадагаскарі</a:t>
            </a:r>
            <a:r>
              <a:rPr lang="ru-RU" dirty="0" smtClean="0">
                <a:latin typeface="Century Gothic" pitchFamily="34" charset="0"/>
              </a:rPr>
              <a:t>.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0" y="424158"/>
            <a:ext cx="473295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0" y="3625614"/>
            <a:ext cx="4732952" cy="315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40" y="4435186"/>
            <a:ext cx="3842792" cy="2347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003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146</TotalTime>
  <Words>661</Words>
  <Application>Microsoft Office PowerPoint</Application>
  <PresentationFormat>Экран (4:3)</PresentationFormat>
  <Paragraphs>18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14</cp:revision>
  <dcterms:created xsi:type="dcterms:W3CDTF">2013-04-28T11:38:11Z</dcterms:created>
  <dcterms:modified xsi:type="dcterms:W3CDTF">2013-04-28T21:26:44Z</dcterms:modified>
</cp:coreProperties>
</file>