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1"/>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660"/>
  </p:normalViewPr>
  <p:slideViewPr>
    <p:cSldViewPr>
      <p:cViewPr varScale="1">
        <p:scale>
          <a:sx n="48" d="100"/>
          <a:sy n="48" d="100"/>
        </p:scale>
        <p:origin x="-475"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0627D-D278-4DC7-B58E-8FAA1F63DD75}" type="datetimeFigureOut">
              <a:rPr lang="ru-RU" smtClean="0"/>
              <a:pPr/>
              <a:t>14.04.2012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27C64-D2C7-44BA-8AF5-3DA2F45526E0}" type="slidenum">
              <a:rPr lang="ru-RU" smtClean="0"/>
              <a:pPr/>
              <a:t>‹#›</a:t>
            </a:fld>
            <a:endParaRPr lang="ru-RU"/>
          </a:p>
        </p:txBody>
      </p:sp>
    </p:spTree>
    <p:extLst>
      <p:ext uri="{BB962C8B-B14F-4D97-AF65-F5344CB8AC3E}">
        <p14:creationId xmlns:p14="http://schemas.microsoft.com/office/powerpoint/2010/main" val="1876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527C64-D2C7-44BA-8AF5-3DA2F45526E0}"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9FECE36-54D0-40A3-9F36-BE65EAC2372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9FECE36-54D0-40A3-9F36-BE65EAC2372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9FECE36-54D0-40A3-9F36-BE65EAC2372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9FECE36-54D0-40A3-9F36-BE65EAC2372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E5A7738-5E03-4CAE-9626-B39DCBD655A3}" type="datetimeFigureOut">
              <a:rPr lang="ru-RU" smtClean="0"/>
              <a:pPr/>
              <a:t>14.04.2012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9FECE36-54D0-40A3-9F36-BE65EAC2372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E5A7738-5E03-4CAE-9626-B39DCBD655A3}" type="datetimeFigureOut">
              <a:rPr lang="ru-RU" smtClean="0"/>
              <a:pPr/>
              <a:t>14.04.2012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9FECE36-54D0-40A3-9F36-BE65EAC2372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a/ad/Olympic_ring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upload.wikimedia.org/wikipedia/commons/3/31/Athens_1896_report_cove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en.wikipedia.org/wiki/File:Baron_Pierre_de_Coubertin.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ile:Beijing_2008_Olympics_logo.sv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n.wikipedia.org/wiki/File:Vancouver_2010_logo.sv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n.wikipedia.org/wiki/File:Sochi_2014_Olympics_logo.sv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Paavo_Nurmi_sytytt%C3%A4%C3%A4_olympiatulen_195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3/35/Olympic-flag-Victoria.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en/d/d9/Beijingolympicsmedals.jpg"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upload.wikimedia.org/wikipedia/commons/8/87/Birdsclosing.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b/bc/CyclingTeamPursuitBeijing2008.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upload.wikimedia.org/wikipedia/commons/e/e3/Olympic_flame_at_opening_ceremony.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57166"/>
            <a:ext cx="8329642" cy="1857388"/>
          </a:xfrm>
        </p:spPr>
        <p:txBody>
          <a:bodyPr>
            <a:normAutofit/>
          </a:bodyPr>
          <a:lstStyle/>
          <a:p>
            <a:r>
              <a:rPr lang="en-US" sz="7200" dirty="0" smtClean="0">
                <a:latin typeface="Bauhaus 93" pitchFamily="82" charset="0"/>
              </a:rPr>
              <a:t>Olympic Games</a:t>
            </a:r>
            <a:endParaRPr lang="ru-RU" sz="7200"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File:Olympic rings.svg">
            <a:hlinkClick r:id="rId3"/>
          </p:cNvPr>
          <p:cNvPicPr/>
          <p:nvPr/>
        </p:nvPicPr>
        <p:blipFill>
          <a:blip r:embed="rId4"/>
          <a:srcRect/>
          <a:stretch>
            <a:fillRect/>
          </a:stretch>
        </p:blipFill>
        <p:spPr bwMode="auto">
          <a:xfrm>
            <a:off x="1571604" y="3214686"/>
            <a:ext cx="5940425" cy="2881106"/>
          </a:xfrm>
          <a:prstGeom prst="rect">
            <a:avLst/>
          </a:prstGeom>
          <a:noFill/>
          <a:ln w="9525">
            <a:noFill/>
            <a:miter lim="800000"/>
            <a:headEnd/>
            <a:tailEnd/>
          </a:ln>
        </p:spPr>
      </p:pic>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400" decel="100000"/>
                                        <p:tgtEl>
                                          <p:spTgt spid="2"/>
                                        </p:tgtEl>
                                      </p:cBhvr>
                                    </p:animEffect>
                                    <p:anim calcmode="lin" valueType="num">
                                      <p:cBhvr>
                                        <p:cTn id="8" dur="2400" decel="100000" fill="hold"/>
                                        <p:tgtEl>
                                          <p:spTgt spid="2"/>
                                        </p:tgtEl>
                                        <p:attrNameLst>
                                          <p:attrName>style.rotation</p:attrName>
                                        </p:attrNameLst>
                                      </p:cBhvr>
                                      <p:tavLst>
                                        <p:tav tm="0">
                                          <p:val>
                                            <p:fltVal val="-90"/>
                                          </p:val>
                                        </p:tav>
                                        <p:tav tm="100000">
                                          <p:val>
                                            <p:fltVal val="0"/>
                                          </p:val>
                                        </p:tav>
                                      </p:tavLst>
                                    </p:anim>
                                    <p:anim calcmode="lin" valueType="num">
                                      <p:cBhvr>
                                        <p:cTn id="9" dur="2400" decel="100000" fill="hold"/>
                                        <p:tgtEl>
                                          <p:spTgt spid="2"/>
                                        </p:tgtEl>
                                        <p:attrNameLst>
                                          <p:attrName>ppt_x</p:attrName>
                                        </p:attrNameLst>
                                      </p:cBhvr>
                                      <p:tavLst>
                                        <p:tav tm="0">
                                          <p:val>
                                            <p:strVal val="#ppt_x+0.4"/>
                                          </p:val>
                                        </p:tav>
                                        <p:tav tm="100000">
                                          <p:val>
                                            <p:strVal val="#ppt_x-0.05"/>
                                          </p:val>
                                        </p:tav>
                                      </p:tavLst>
                                    </p:anim>
                                    <p:anim calcmode="lin" valueType="num">
                                      <p:cBhvr>
                                        <p:cTn id="10" dur="2400" decel="100000" fill="hold"/>
                                        <p:tgtEl>
                                          <p:spTgt spid="2"/>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30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buFont typeface="Arial" pitchFamily="34" charset="0"/>
              <a:buChar char="•"/>
            </a:pPr>
            <a:r>
              <a:rPr lang="en-US" sz="3600" dirty="0" smtClean="0">
                <a:solidFill>
                  <a:schemeClr val="bg1"/>
                </a:solidFill>
                <a:latin typeface="Tahoma" pitchFamily="34" charset="0"/>
                <a:cs typeface="Tahoma" pitchFamily="34" charset="0"/>
              </a:rPr>
              <a:t>The Olympic Games have a very long history. They began in ancient Greece.</a:t>
            </a:r>
            <a:endParaRPr lang="ru-RU" sz="3600" dirty="0">
              <a:solidFill>
                <a:schemeClr val="bg1"/>
              </a:solidFill>
              <a:latin typeface="Tahoma" pitchFamily="34" charset="0"/>
              <a:cs typeface="Tahoma" pitchFamily="34" charset="0"/>
            </a:endParaRPr>
          </a:p>
        </p:txBody>
      </p:sp>
      <p:pic>
        <p:nvPicPr>
          <p:cNvPr id="5" name="Содержимое 4" descr="Файл:Athens 1896 report cover.jpg">
            <a:hlinkClick r:id="rId4"/>
          </p:cNvPr>
          <p:cNvPicPr>
            <a:picLocks noGrp="1"/>
          </p:cNvPicPr>
          <p:nvPr>
            <p:ph idx="1"/>
          </p:nvPr>
        </p:nvPicPr>
        <p:blipFill>
          <a:blip r:embed="rId5"/>
          <a:srcRect/>
          <a:stretch>
            <a:fillRect/>
          </a:stretch>
        </p:blipFill>
        <p:spPr bwMode="auto">
          <a:xfrm>
            <a:off x="1643042" y="1500174"/>
            <a:ext cx="3471974" cy="4800600"/>
          </a:xfrm>
          <a:prstGeom prst="rect">
            <a:avLst/>
          </a:prstGeom>
          <a:noFill/>
          <a:ln w="9525">
            <a:noFill/>
            <a:miter lim="800000"/>
            <a:headEnd/>
            <a:tailEnd/>
          </a:ln>
        </p:spPr>
      </p:pic>
      <p:pic>
        <p:nvPicPr>
          <p:cNvPr id="6" name="Рисунок 5" descr="http://olympic-museum.de/index/kranz.jpg"/>
          <p:cNvPicPr/>
          <p:nvPr/>
        </p:nvPicPr>
        <p:blipFill>
          <a:blip r:embed="rId6"/>
          <a:srcRect/>
          <a:stretch>
            <a:fillRect/>
          </a:stretch>
        </p:blipFill>
        <p:spPr bwMode="auto">
          <a:xfrm>
            <a:off x="6000760" y="1857364"/>
            <a:ext cx="2357454" cy="2071702"/>
          </a:xfrm>
          <a:prstGeom prst="rect">
            <a:avLst/>
          </a:prstGeom>
          <a:noFill/>
          <a:ln w="9525">
            <a:noFill/>
            <a:miter lim="800000"/>
            <a:headEnd/>
            <a:tailEnd/>
          </a:ln>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480"/>
                            </p:stCondLst>
                            <p:childTnLst>
                              <p:par>
                                <p:cTn id="11" presetID="3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800" decel="100000"/>
                                        <p:tgtEl>
                                          <p:spTgt spid="5"/>
                                        </p:tgtEl>
                                      </p:cBhvr>
                                    </p:animEffect>
                                    <p:anim calcmode="lin" valueType="num">
                                      <p:cBhvr>
                                        <p:cTn id="14" dur="800" decel="100000" fill="hold"/>
                                        <p:tgtEl>
                                          <p:spTgt spid="5"/>
                                        </p:tgtEl>
                                        <p:attrNameLst>
                                          <p:attrName>style.rotation</p:attrName>
                                        </p:attrNameLst>
                                      </p:cBhvr>
                                      <p:tavLst>
                                        <p:tav tm="0">
                                          <p:val>
                                            <p:fltVal val="-90"/>
                                          </p:val>
                                        </p:tav>
                                        <p:tav tm="100000">
                                          <p:val>
                                            <p:fltVal val="0"/>
                                          </p:val>
                                        </p:tav>
                                      </p:tavLst>
                                    </p:anim>
                                    <p:anim calcmode="lin" valueType="num">
                                      <p:cBhvr>
                                        <p:cTn id="15" dur="800" decel="100000" fill="hold"/>
                                        <p:tgtEl>
                                          <p:spTgt spid="5"/>
                                        </p:tgtEl>
                                        <p:attrNameLst>
                                          <p:attrName>ppt_x</p:attrName>
                                        </p:attrNameLst>
                                      </p:cBhvr>
                                      <p:tavLst>
                                        <p:tav tm="0">
                                          <p:val>
                                            <p:strVal val="#ppt_x+0.4"/>
                                          </p:val>
                                        </p:tav>
                                        <p:tav tm="100000">
                                          <p:val>
                                            <p:strVal val="#ppt_x-0.05"/>
                                          </p:val>
                                        </p:tav>
                                      </p:tavLst>
                                    </p:anim>
                                    <p:anim calcmode="lin" valueType="num">
                                      <p:cBhvr>
                                        <p:cTn id="16" dur="800" decel="100000" fill="hold"/>
                                        <p:tgtEl>
                                          <p:spTgt spid="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9" fill="hold">
                            <p:stCondLst>
                              <p:cond delay="3480"/>
                            </p:stCondLst>
                            <p:childTnLst>
                              <p:par>
                                <p:cTn id="20" presetID="3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fontScale="90000"/>
          </a:bodyPr>
          <a:lstStyle/>
          <a:p>
            <a:r>
              <a:rPr lang="en-US" sz="3200" dirty="0" smtClean="0">
                <a:solidFill>
                  <a:schemeClr val="bg1"/>
                </a:solidFill>
                <a:latin typeface="Berlin Sans FB Demi" pitchFamily="34" charset="0"/>
              </a:rPr>
              <a:t>The International Olympic Committee was founded in 1894 on the initiative of a French nobleman, Baron Pierre de Coubertin.</a:t>
            </a:r>
            <a:r>
              <a:rPr lang="ru-RU" sz="3200" dirty="0" smtClean="0"/>
              <a:t/>
            </a:r>
            <a:br>
              <a:rPr lang="ru-RU" sz="3200" dirty="0" smtClean="0"/>
            </a:br>
            <a:endParaRPr lang="ru-RU" sz="3200" dirty="0">
              <a:latin typeface="Tahoma" pitchFamily="34" charset="0"/>
              <a:cs typeface="Tahoma" pitchFamily="34" charset="0"/>
            </a:endParaRPr>
          </a:p>
        </p:txBody>
      </p:sp>
      <p:pic>
        <p:nvPicPr>
          <p:cNvPr id="6" name="Содержимое 5" descr="http://upload.wikimedia.org/wikipedia/commons/thumb/e/ef/Baron_Pierre_de_Coubertin.jpg/180px-Baron_Pierre_de_Coubertin.jpg">
            <a:hlinkClick r:id="rId4" tooltip="&quot;Baron Pierre de Coubertin&quot;"/>
          </p:cNvPr>
          <p:cNvPicPr>
            <a:picLocks noGrp="1"/>
          </p:cNvPicPr>
          <p:nvPr>
            <p:ph idx="1"/>
          </p:nvPr>
        </p:nvPicPr>
        <p:blipFill>
          <a:blip r:embed="rId5"/>
          <a:srcRect/>
          <a:stretch>
            <a:fillRect/>
          </a:stretch>
        </p:blipFill>
        <p:spPr bwMode="auto">
          <a:xfrm>
            <a:off x="1714480" y="1500174"/>
            <a:ext cx="3676035" cy="4857784"/>
          </a:xfrm>
          <a:prstGeom prst="rect">
            <a:avLst/>
          </a:prstGeom>
          <a:noFill/>
          <a:ln w="9525">
            <a:noFill/>
            <a:miter lim="800000"/>
            <a:headEnd/>
            <a:tailEnd/>
          </a:ln>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4200"/>
                            </p:stCondLst>
                            <p:childTnLst>
                              <p:par>
                                <p:cTn id="11" presetID="3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800" decel="100000"/>
                                        <p:tgtEl>
                                          <p:spTgt spid="6"/>
                                        </p:tgtEl>
                                      </p:cBhvr>
                                    </p:animEffect>
                                    <p:anim calcmode="lin" valueType="num">
                                      <p:cBhvr>
                                        <p:cTn id="14" dur="800" decel="100000" fill="hold"/>
                                        <p:tgtEl>
                                          <p:spTgt spid="6"/>
                                        </p:tgtEl>
                                        <p:attrNameLst>
                                          <p:attrName>style.rotation</p:attrName>
                                        </p:attrNameLst>
                                      </p:cBhvr>
                                      <p:tavLst>
                                        <p:tav tm="0">
                                          <p:val>
                                            <p:fltVal val="-90"/>
                                          </p:val>
                                        </p:tav>
                                        <p:tav tm="100000">
                                          <p:val>
                                            <p:fltVal val="0"/>
                                          </p:val>
                                        </p:tav>
                                      </p:tavLst>
                                    </p:anim>
                                    <p:anim calcmode="lin" valueType="num">
                                      <p:cBhvr>
                                        <p:cTn id="15" dur="800" decel="100000" fill="hold"/>
                                        <p:tgtEl>
                                          <p:spTgt spid="6"/>
                                        </p:tgtEl>
                                        <p:attrNameLst>
                                          <p:attrName>ppt_x</p:attrName>
                                        </p:attrNameLst>
                                      </p:cBhvr>
                                      <p:tavLst>
                                        <p:tav tm="0">
                                          <p:val>
                                            <p:strVal val="#ppt_x+0.4"/>
                                          </p:val>
                                        </p:tav>
                                        <p:tav tm="100000">
                                          <p:val>
                                            <p:strVal val="#ppt_x-0.05"/>
                                          </p:val>
                                        </p:tav>
                                      </p:tavLst>
                                    </p:anim>
                                    <p:anim calcmode="lin" valueType="num">
                                      <p:cBhvr>
                                        <p:cTn id="16" dur="800" decel="100000" fill="hold"/>
                                        <p:tgtEl>
                                          <p:spTgt spid="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bg1"/>
                </a:solidFill>
                <a:latin typeface="Berlin Sans FB Demi" pitchFamily="34" charset="0"/>
              </a:rPr>
              <a:t>The modern Olympics feature the traditional Summer and the Winter</a:t>
            </a:r>
            <a:r>
              <a:rPr lang="en-US" u="sng" dirty="0" smtClean="0">
                <a:solidFill>
                  <a:schemeClr val="bg1"/>
                </a:solidFill>
                <a:latin typeface="Berlin Sans FB Demi" pitchFamily="34" charset="0"/>
              </a:rPr>
              <a:t> </a:t>
            </a:r>
            <a:r>
              <a:rPr lang="en-US" dirty="0" smtClean="0">
                <a:solidFill>
                  <a:schemeClr val="bg1"/>
                </a:solidFill>
                <a:latin typeface="Berlin Sans FB Demi" pitchFamily="34" charset="0"/>
              </a:rPr>
              <a:t>Games</a:t>
            </a:r>
            <a:endParaRPr lang="ru-RU" dirty="0">
              <a:solidFill>
                <a:schemeClr val="bg1"/>
              </a:solidFill>
            </a:endParaRPr>
          </a:p>
        </p:txBody>
      </p:sp>
      <p:sp>
        <p:nvSpPr>
          <p:cNvPr id="3" name="Содержимое 2"/>
          <p:cNvSpPr>
            <a:spLocks noGrp="1"/>
          </p:cNvSpPr>
          <p:nvPr>
            <p:ph idx="1"/>
          </p:nvPr>
        </p:nvSpPr>
        <p:spPr>
          <a:xfrm>
            <a:off x="1645920" y="1428736"/>
            <a:ext cx="7498080" cy="4800600"/>
          </a:xfrm>
        </p:spPr>
        <p:txBody>
          <a:bodyPr>
            <a:normAutofit fontScale="92500" lnSpcReduction="20000"/>
          </a:bodyPr>
          <a:lstStyle/>
          <a:p>
            <a:pPr>
              <a:buNone/>
            </a:pPr>
            <a:endParaRPr lang="en-US" dirty="0" smtClean="0"/>
          </a:p>
          <a:p>
            <a:pPr>
              <a:buNone/>
            </a:pPr>
            <a:r>
              <a:rPr lang="en-US" b="1" dirty="0" smtClean="0">
                <a:solidFill>
                  <a:schemeClr val="bg1"/>
                </a:solidFill>
                <a:latin typeface="Berlin Sans FB Demi" pitchFamily="34" charset="0"/>
              </a:rPr>
              <a:t>Currently, the Olympic Games program consists of </a:t>
            </a:r>
          </a:p>
          <a:p>
            <a:r>
              <a:rPr lang="en-US" b="1" dirty="0" smtClean="0">
                <a:solidFill>
                  <a:schemeClr val="bg1"/>
                </a:solidFill>
                <a:latin typeface="Berlin Sans FB Demi" pitchFamily="34" charset="0"/>
              </a:rPr>
              <a:t>33 sports, </a:t>
            </a:r>
          </a:p>
          <a:p>
            <a:r>
              <a:rPr lang="en-US" b="1" dirty="0" smtClean="0">
                <a:solidFill>
                  <a:schemeClr val="bg1"/>
                </a:solidFill>
                <a:latin typeface="Berlin Sans FB Demi" pitchFamily="34" charset="0"/>
              </a:rPr>
              <a:t>52 disciplines </a:t>
            </a:r>
          </a:p>
          <a:p>
            <a:r>
              <a:rPr lang="en-US" b="1" dirty="0" smtClean="0">
                <a:solidFill>
                  <a:schemeClr val="bg1"/>
                </a:solidFill>
                <a:latin typeface="Berlin Sans FB Demi" pitchFamily="34" charset="0"/>
              </a:rPr>
              <a:t>and nearly 400 events. </a:t>
            </a:r>
          </a:p>
          <a:p>
            <a:pPr>
              <a:buNone/>
            </a:pPr>
            <a:r>
              <a:rPr lang="en-US" b="1" dirty="0" smtClean="0">
                <a:solidFill>
                  <a:schemeClr val="bg1"/>
                </a:solidFill>
                <a:latin typeface="Berlin Sans FB Demi" pitchFamily="34" charset="0"/>
              </a:rPr>
              <a:t>The Summer Olympics program includes </a:t>
            </a:r>
          </a:p>
          <a:p>
            <a:r>
              <a:rPr lang="en-US" b="1" dirty="0" smtClean="0">
                <a:solidFill>
                  <a:schemeClr val="bg1"/>
                </a:solidFill>
                <a:latin typeface="Berlin Sans FB Demi" pitchFamily="34" charset="0"/>
              </a:rPr>
              <a:t>26 sports with 36 disciplines, </a:t>
            </a:r>
          </a:p>
          <a:p>
            <a:pPr>
              <a:buNone/>
            </a:pPr>
            <a:r>
              <a:rPr lang="en-US" b="1" dirty="0" smtClean="0">
                <a:solidFill>
                  <a:schemeClr val="bg1"/>
                </a:solidFill>
                <a:latin typeface="Berlin Sans FB Demi" pitchFamily="34" charset="0"/>
              </a:rPr>
              <a:t>while the Winter Olympics program is comprised of </a:t>
            </a:r>
          </a:p>
          <a:p>
            <a:r>
              <a:rPr lang="en-US" b="1" dirty="0" smtClean="0">
                <a:solidFill>
                  <a:schemeClr val="bg1"/>
                </a:solidFill>
                <a:latin typeface="Berlin Sans FB Demi" pitchFamily="34" charset="0"/>
              </a:rPr>
              <a:t>7 sports with 15 disciplines.</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480"/>
                            </p:stCondLst>
                            <p:childTnLst>
                              <p:par>
                                <p:cTn id="11" presetID="39" presetClass="entr" presetSubtype="0" accel="10000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480"/>
                            </p:stCondLst>
                            <p:childTnLst>
                              <p:par>
                                <p:cTn id="18" presetID="39" presetClass="entr" presetSubtype="0" accel="10000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448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548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6480"/>
                            </p:stCondLst>
                            <p:childTnLst>
                              <p:par>
                                <p:cTn id="39" presetID="39" presetClass="entr" presetSubtype="0" accel="10000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1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1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7480"/>
                            </p:stCondLst>
                            <p:childTnLst>
                              <p:par>
                                <p:cTn id="46" presetID="39" presetClass="entr" presetSubtype="0" accel="10000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1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1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2" fill="hold">
                            <p:stCondLst>
                              <p:cond delay="8480"/>
                            </p:stCondLst>
                            <p:childTnLst>
                              <p:par>
                                <p:cTn id="53" presetID="39" presetClass="entr" presetSubtype="0" accel="10000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10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10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9" fill="hold">
                            <p:stCondLst>
                              <p:cond delay="9480"/>
                            </p:stCondLst>
                            <p:childTnLst>
                              <p:par>
                                <p:cTn id="60" presetID="39" presetClass="entr" presetSubtype="0" accel="100000" fill="hold" grpId="0" nodeType="after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10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10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200" dirty="0" smtClean="0">
                <a:solidFill>
                  <a:schemeClr val="bg1"/>
                </a:solidFill>
                <a:latin typeface="Berlin Sans FB Demi" pitchFamily="34" charset="0"/>
              </a:rPr>
              <a:t>Russia joined the Olympic movement in 1952. In 1980 Moscow hosted the 22</a:t>
            </a:r>
            <a:r>
              <a:rPr lang="en-US" sz="3200" baseline="30000" dirty="0" smtClean="0">
                <a:solidFill>
                  <a:schemeClr val="bg1"/>
                </a:solidFill>
                <a:latin typeface="Berlin Sans FB Demi" pitchFamily="34" charset="0"/>
              </a:rPr>
              <a:t>nd</a:t>
            </a:r>
            <a:r>
              <a:rPr lang="en-US" sz="3200" dirty="0" smtClean="0">
                <a:solidFill>
                  <a:schemeClr val="bg1"/>
                </a:solidFill>
                <a:latin typeface="Berlin Sans FB Demi" pitchFamily="34" charset="0"/>
              </a:rPr>
              <a:t> Olympic Games.</a:t>
            </a:r>
            <a:endParaRPr lang="ru-RU" sz="3200" dirty="0">
              <a:solidFill>
                <a:schemeClr val="bg1"/>
              </a:solidFill>
            </a:endParaRPr>
          </a:p>
        </p:txBody>
      </p:sp>
      <p:pic>
        <p:nvPicPr>
          <p:cNvPr id="4" name="Содержимое 3" descr="http://olympic-museum.de/mascot/mascot1980_15.jpg"/>
          <p:cNvPicPr>
            <a:picLocks noGrp="1"/>
          </p:cNvPicPr>
          <p:nvPr>
            <p:ph idx="1"/>
          </p:nvPr>
        </p:nvPicPr>
        <p:blipFill>
          <a:blip r:embed="rId3"/>
          <a:srcRect/>
          <a:stretch>
            <a:fillRect/>
          </a:stretch>
        </p:blipFill>
        <p:spPr bwMode="auto">
          <a:xfrm>
            <a:off x="214282" y="1571612"/>
            <a:ext cx="3429024" cy="4214842"/>
          </a:xfrm>
          <a:prstGeom prst="rect">
            <a:avLst/>
          </a:prstGeom>
          <a:noFill/>
          <a:ln w="9525">
            <a:noFill/>
            <a:miter lim="800000"/>
            <a:headEnd/>
            <a:tailEnd/>
          </a:ln>
        </p:spPr>
      </p:pic>
      <p:pic>
        <p:nvPicPr>
          <p:cNvPr id="5" name="Рисунок 4" descr="http://olympic-museum.de/mascot/mascot80_8.jpg"/>
          <p:cNvPicPr/>
          <p:nvPr/>
        </p:nvPicPr>
        <p:blipFill>
          <a:blip r:embed="rId4"/>
          <a:srcRect/>
          <a:stretch>
            <a:fillRect/>
          </a:stretch>
        </p:blipFill>
        <p:spPr bwMode="auto">
          <a:xfrm>
            <a:off x="3357554" y="2357430"/>
            <a:ext cx="2143125" cy="2143125"/>
          </a:xfrm>
          <a:prstGeom prst="rect">
            <a:avLst/>
          </a:prstGeom>
          <a:noFill/>
          <a:ln w="9525">
            <a:noFill/>
            <a:miter lim="800000"/>
            <a:headEnd/>
            <a:tailEnd/>
          </a:ln>
        </p:spPr>
      </p:pic>
      <p:pic>
        <p:nvPicPr>
          <p:cNvPr id="9" name="Рисунок 8" descr="http://olympic-museum.de/torches/tor80_3.JPG"/>
          <p:cNvPicPr/>
          <p:nvPr/>
        </p:nvPicPr>
        <p:blipFill>
          <a:blip r:embed="rId5"/>
          <a:srcRect/>
          <a:stretch>
            <a:fillRect/>
          </a:stretch>
        </p:blipFill>
        <p:spPr bwMode="auto">
          <a:xfrm>
            <a:off x="5786446" y="1214422"/>
            <a:ext cx="3067050" cy="4286280"/>
          </a:xfrm>
          <a:prstGeom prst="rect">
            <a:avLst/>
          </a:prstGeom>
          <a:noFill/>
          <a:ln w="9525">
            <a:noFill/>
            <a:miter lim="800000"/>
            <a:headEnd/>
            <a:tailEnd/>
          </a:ln>
        </p:spPr>
      </p:pic>
      <p:pic>
        <p:nvPicPr>
          <p:cNvPr id="10" name="Рисунок 9" descr="http://olympic-museum.de/torches/torchrelaymed1980.jpg"/>
          <p:cNvPicPr/>
          <p:nvPr/>
        </p:nvPicPr>
        <p:blipFill>
          <a:blip r:embed="rId6"/>
          <a:srcRect/>
          <a:stretch>
            <a:fillRect/>
          </a:stretch>
        </p:blipFill>
        <p:spPr bwMode="auto">
          <a:xfrm>
            <a:off x="3214678" y="4786322"/>
            <a:ext cx="3800475"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3040"/>
                            </p:stCondLst>
                            <p:childTnLst>
                              <p:par>
                                <p:cTn id="11" presetID="3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9" fill="hold">
                            <p:stCondLst>
                              <p:cond delay="4040"/>
                            </p:stCondLst>
                            <p:childTnLst>
                              <p:par>
                                <p:cTn id="20" presetID="3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8" fill="hold">
                            <p:stCondLst>
                              <p:cond delay="5040"/>
                            </p:stCondLst>
                            <p:childTnLst>
                              <p:par>
                                <p:cTn id="29" presetID="3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7" fill="hold">
                            <p:stCondLst>
                              <p:cond delay="6040"/>
                            </p:stCondLst>
                            <p:childTnLst>
                              <p:par>
                                <p:cTn id="38" presetID="3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800" decel="100000"/>
                                        <p:tgtEl>
                                          <p:spTgt spid="10"/>
                                        </p:tgtEl>
                                      </p:cBhvr>
                                    </p:animEffect>
                                    <p:anim calcmode="lin" valueType="num">
                                      <p:cBhvr>
                                        <p:cTn id="41" dur="800" decel="100000" fill="hold"/>
                                        <p:tgtEl>
                                          <p:spTgt spid="10"/>
                                        </p:tgtEl>
                                        <p:attrNameLst>
                                          <p:attrName>style.rotation</p:attrName>
                                        </p:attrNameLst>
                                      </p:cBhvr>
                                      <p:tavLst>
                                        <p:tav tm="0">
                                          <p:val>
                                            <p:fltVal val="-90"/>
                                          </p:val>
                                        </p:tav>
                                        <p:tav tm="100000">
                                          <p:val>
                                            <p:fltVal val="0"/>
                                          </p:val>
                                        </p:tav>
                                      </p:tavLst>
                                    </p:anim>
                                    <p:anim calcmode="lin" valueType="num">
                                      <p:cBhvr>
                                        <p:cTn id="42" dur="800" decel="100000" fill="hold"/>
                                        <p:tgtEl>
                                          <p:spTgt spid="10"/>
                                        </p:tgtEl>
                                        <p:attrNameLst>
                                          <p:attrName>ppt_x</p:attrName>
                                        </p:attrNameLst>
                                      </p:cBhvr>
                                      <p:tavLst>
                                        <p:tav tm="0">
                                          <p:val>
                                            <p:strVal val="#ppt_x+0.4"/>
                                          </p:val>
                                        </p:tav>
                                        <p:tav tm="100000">
                                          <p:val>
                                            <p:strVal val="#ppt_x-0.05"/>
                                          </p:val>
                                        </p:tav>
                                      </p:tavLst>
                                    </p:anim>
                                    <p:anim calcmode="lin" valueType="num">
                                      <p:cBhvr>
                                        <p:cTn id="43" dur="800" decel="100000" fill="hold"/>
                                        <p:tgtEl>
                                          <p:spTgt spid="10"/>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200" dirty="0" smtClean="0">
                <a:solidFill>
                  <a:schemeClr val="bg2">
                    <a:lumMod val="25000"/>
                  </a:schemeClr>
                </a:solidFill>
                <a:latin typeface="Berlin Sans FB Demi" pitchFamily="34" charset="0"/>
              </a:rPr>
              <a:t>The </a:t>
            </a:r>
            <a:r>
              <a:rPr lang="en-US" sz="3200" b="1" dirty="0" smtClean="0">
                <a:solidFill>
                  <a:schemeClr val="bg2">
                    <a:lumMod val="25000"/>
                  </a:schemeClr>
                </a:solidFill>
                <a:latin typeface="Berlin Sans FB Demi" pitchFamily="34" charset="0"/>
              </a:rPr>
              <a:t>2008 Summer Olympic Games </a:t>
            </a:r>
            <a:r>
              <a:rPr lang="en-US" sz="3200" dirty="0" smtClean="0">
                <a:solidFill>
                  <a:schemeClr val="bg2">
                    <a:lumMod val="25000"/>
                  </a:schemeClr>
                </a:solidFill>
                <a:latin typeface="Berlin Sans FB Demi" pitchFamily="34" charset="0"/>
              </a:rPr>
              <a:t>was a major international multi-sport event that took place in Beijing, China in August  2008. </a:t>
            </a:r>
            <a:r>
              <a:rPr lang="ru-RU" sz="3200" dirty="0" smtClean="0">
                <a:solidFill>
                  <a:schemeClr val="bg2">
                    <a:lumMod val="25000"/>
                  </a:schemeClr>
                </a:solidFill>
              </a:rPr>
              <a:t/>
            </a:r>
            <a:br>
              <a:rPr lang="ru-RU" sz="3200" dirty="0" smtClean="0">
                <a:solidFill>
                  <a:schemeClr val="bg2">
                    <a:lumMod val="25000"/>
                  </a:schemeClr>
                </a:solidFill>
              </a:rPr>
            </a:br>
            <a:endParaRPr lang="ru-RU" sz="3200" dirty="0">
              <a:solidFill>
                <a:schemeClr val="bg2">
                  <a:lumMod val="25000"/>
                </a:schemeClr>
              </a:solidFill>
            </a:endParaRPr>
          </a:p>
        </p:txBody>
      </p:sp>
      <p:pic>
        <p:nvPicPr>
          <p:cNvPr id="4" name="Содержимое 3" descr="Official logo of the 2008 Summer Olympic Games">
            <a:hlinkClick r:id="rId2" tooltip="&quot;Official logo of the 2008 Summer Olympic Games&quot;"/>
          </p:cNvPr>
          <p:cNvPicPr>
            <a:picLocks noGrp="1"/>
          </p:cNvPicPr>
          <p:nvPr>
            <p:ph idx="1"/>
          </p:nvPr>
        </p:nvPicPr>
        <p:blipFill>
          <a:blip r:embed="rId3"/>
          <a:srcRect/>
          <a:stretch>
            <a:fillRect/>
          </a:stretch>
        </p:blipFill>
        <p:spPr bwMode="auto">
          <a:xfrm>
            <a:off x="428596" y="1643050"/>
            <a:ext cx="3857652" cy="4643470"/>
          </a:xfrm>
          <a:prstGeom prst="rect">
            <a:avLst/>
          </a:prstGeom>
          <a:noFill/>
          <a:ln w="9525">
            <a:noFill/>
            <a:miter lim="800000"/>
            <a:headEnd/>
            <a:tailEnd/>
          </a:ln>
        </p:spPr>
      </p:pic>
      <p:pic>
        <p:nvPicPr>
          <p:cNvPr id="5" name="Рисунок 4" descr="http://olympic-museum.de/mascot/U348P6T12D1874807F44DT20051111210406%5b1%5d.jpg"/>
          <p:cNvPicPr/>
          <p:nvPr/>
        </p:nvPicPr>
        <p:blipFill>
          <a:blip r:embed="rId4"/>
          <a:srcRect/>
          <a:stretch>
            <a:fillRect/>
          </a:stretch>
        </p:blipFill>
        <p:spPr bwMode="auto">
          <a:xfrm>
            <a:off x="4572000" y="2714620"/>
            <a:ext cx="4310088" cy="36718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par>
                          <p:cTn id="11" fill="hold">
                            <p:stCondLst>
                              <p:cond delay="20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2000"/>
                                        <p:tgtEl>
                                          <p:spTgt spid="4"/>
                                        </p:tgtEl>
                                      </p:cBhvr>
                                    </p:animEffect>
                                  </p:childTnLst>
                                </p:cTn>
                              </p:par>
                            </p:childTnLst>
                          </p:cTn>
                        </p:par>
                        <p:par>
                          <p:cTn id="15" fill="hold">
                            <p:stCondLst>
                              <p:cond delay="4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latin typeface="Berlin Sans FB Demi" pitchFamily="34" charset="0"/>
              </a:rPr>
              <a:t>A total of 10,500 athletes competed in 302 events in 28 sports. Russian sportsmen won 72 medals: 23 gold, 21 silver, 28 bronze and took the 3</a:t>
            </a:r>
            <a:r>
              <a:rPr lang="en-US" sz="2800" baseline="30000" dirty="0" smtClean="0">
                <a:latin typeface="Berlin Sans FB Demi" pitchFamily="34" charset="0"/>
              </a:rPr>
              <a:t>rd</a:t>
            </a:r>
            <a:r>
              <a:rPr lang="en-US" sz="2800" dirty="0" smtClean="0">
                <a:latin typeface="Berlin Sans FB Demi" pitchFamily="34" charset="0"/>
              </a:rPr>
              <a:t> rank after China </a:t>
            </a:r>
            <a:r>
              <a:rPr lang="en-US" sz="2800" smtClean="0">
                <a:latin typeface="Berlin Sans FB Demi" pitchFamily="34" charset="0"/>
              </a:rPr>
              <a:t>and the USA.</a:t>
            </a:r>
            <a:endParaRPr lang="ru-RU" sz="2800" b="1" dirty="0"/>
          </a:p>
        </p:txBody>
      </p:sp>
      <p:pic>
        <p:nvPicPr>
          <p:cNvPr id="4" name="Содержимое 3" descr="Photos: Opalev of Russia wins Men's Canoe Single (C1) 500m gold"/>
          <p:cNvPicPr>
            <a:picLocks noGrp="1"/>
          </p:cNvPicPr>
          <p:nvPr>
            <p:ph idx="1"/>
          </p:nvPr>
        </p:nvPicPr>
        <p:blipFill>
          <a:blip r:embed="rId2"/>
          <a:srcRect/>
          <a:stretch>
            <a:fillRect/>
          </a:stretch>
        </p:blipFill>
        <p:spPr bwMode="auto">
          <a:xfrm>
            <a:off x="2803524" y="1857364"/>
            <a:ext cx="5054623" cy="3857651"/>
          </a:xfrm>
          <a:prstGeom prst="rect">
            <a:avLst/>
          </a:prstGeom>
          <a:ln w="88900" cap="sq" cmpd="thickThin">
            <a:solidFill>
              <a:srgbClr val="000000"/>
            </a:solidFill>
            <a:prstDash val="solid"/>
            <a:miter lim="800000"/>
          </a:ln>
          <a:effectLst>
            <a:innerShdw blurRad="76200">
              <a:srgbClr val="000000"/>
            </a:innerShdw>
          </a:effectLst>
        </p:spPr>
      </p:pic>
      <p:pic>
        <p:nvPicPr>
          <p:cNvPr id="5" name="Рисунок 4" descr="Photos: Opalev of Russia wins Men's Canoe Single (C1) 500m gold"/>
          <p:cNvPicPr/>
          <p:nvPr/>
        </p:nvPicPr>
        <p:blipFill>
          <a:blip r:embed="rId3"/>
          <a:srcRect/>
          <a:stretch>
            <a:fillRect/>
          </a:stretch>
        </p:blipFill>
        <p:spPr bwMode="auto">
          <a:xfrm>
            <a:off x="2643174" y="1843087"/>
            <a:ext cx="5214974" cy="3871929"/>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descr="Photos: Russia wins Fencing Women's Foil Team gold"/>
          <p:cNvPicPr/>
          <p:nvPr/>
        </p:nvPicPr>
        <p:blipFill>
          <a:blip r:embed="rId4"/>
          <a:srcRect/>
          <a:stretch>
            <a:fillRect/>
          </a:stretch>
        </p:blipFill>
        <p:spPr bwMode="auto">
          <a:xfrm>
            <a:off x="2643174" y="1804987"/>
            <a:ext cx="5286412" cy="3910029"/>
          </a:xfrm>
          <a:prstGeom prst="rect">
            <a:avLst/>
          </a:prstGeom>
          <a:ln w="88900" cap="sq" cmpd="thickThin">
            <a:solidFill>
              <a:srgbClr val="000000"/>
            </a:solidFill>
            <a:prstDash val="solid"/>
            <a:miter lim="800000"/>
          </a:ln>
          <a:effectLst>
            <a:innerShdw blurRad="76200">
              <a:srgbClr val="000000"/>
            </a:innerShdw>
          </a:effectLst>
        </p:spPr>
      </p:pic>
      <p:pic>
        <p:nvPicPr>
          <p:cNvPr id="7" name="Рисунок 6" descr="Photos: Russia wins Synchronized Swimming Team gold"/>
          <p:cNvPicPr/>
          <p:nvPr/>
        </p:nvPicPr>
        <p:blipFill>
          <a:blip r:embed="rId5"/>
          <a:srcRect/>
          <a:stretch>
            <a:fillRect/>
          </a:stretch>
        </p:blipFill>
        <p:spPr bwMode="auto">
          <a:xfrm>
            <a:off x="2786050" y="1857364"/>
            <a:ext cx="5143536" cy="3857652"/>
          </a:xfrm>
          <a:prstGeom prst="rect">
            <a:avLst/>
          </a:prstGeom>
          <a:ln w="88900" cap="sq" cmpd="thickThin">
            <a:solidFill>
              <a:srgbClr val="000000"/>
            </a:solidFill>
            <a:prstDash val="solid"/>
            <a:miter lim="800000"/>
          </a:ln>
          <a:effectLst>
            <a:innerShdw blurRad="76200">
              <a:srgbClr val="000000"/>
            </a:innerShdw>
          </a:effectLst>
        </p:spPr>
      </p:pic>
      <p:pic>
        <p:nvPicPr>
          <p:cNvPr id="8" name="Рисунок 7" descr="Photos: Russian Dementieva wins Women's Singles Tennis gold"/>
          <p:cNvPicPr/>
          <p:nvPr/>
        </p:nvPicPr>
        <p:blipFill>
          <a:blip r:embed="rId6"/>
          <a:srcRect/>
          <a:stretch>
            <a:fillRect/>
          </a:stretch>
        </p:blipFill>
        <p:spPr bwMode="auto">
          <a:xfrm>
            <a:off x="2643174" y="1857364"/>
            <a:ext cx="5286412" cy="3800491"/>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descr="Photos: Russian Larisa Ilchenko wins Women's 10km Marathon Swimming Olympic gold"/>
          <p:cNvPicPr/>
          <p:nvPr/>
        </p:nvPicPr>
        <p:blipFill>
          <a:blip r:embed="rId7"/>
          <a:srcRect/>
          <a:stretch>
            <a:fillRect/>
          </a:stretch>
        </p:blipFill>
        <p:spPr bwMode="auto">
          <a:xfrm>
            <a:off x="2643174" y="1866900"/>
            <a:ext cx="5286412" cy="3776678"/>
          </a:xfrm>
          <a:prstGeom prst="rect">
            <a:avLst/>
          </a:prstGeom>
          <a:ln w="88900" cap="sq" cmpd="thickThin">
            <a:solidFill>
              <a:srgbClr val="000000"/>
            </a:solidFill>
            <a:prstDash val="solid"/>
            <a:miter lim="800000"/>
          </a:ln>
          <a:effectLst>
            <a:innerShdw blurRad="76200">
              <a:srgbClr val="000000"/>
            </a:innerShdw>
          </a:effectLst>
        </p:spPr>
      </p:pic>
      <p:pic>
        <p:nvPicPr>
          <p:cNvPr id="10" name="Рисунок 9" descr="Photos: Moiseev of Russia takes back-to-back Modern Pentathlon Olympic gold"/>
          <p:cNvPicPr/>
          <p:nvPr/>
        </p:nvPicPr>
        <p:blipFill>
          <a:blip r:embed="rId8"/>
          <a:srcRect/>
          <a:stretch>
            <a:fillRect/>
          </a:stretch>
        </p:blipFill>
        <p:spPr bwMode="auto">
          <a:xfrm>
            <a:off x="214282" y="1866900"/>
            <a:ext cx="3810000" cy="49911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par>
                          <p:cTn id="11" fill="hold">
                            <p:stCondLst>
                              <p:cond delay="2000"/>
                            </p:stCondLst>
                            <p:childTnLst>
                              <p:par>
                                <p:cTn id="12" presetID="19"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7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ppt_x</p:attrName>
                                        </p:attrNameLst>
                                      </p:cBhvr>
                                      <p:tavLst>
                                        <p:tav tm="0">
                                          <p:val>
                                            <p:strVal val="#ppt_x-.2"/>
                                          </p:val>
                                        </p:tav>
                                        <p:tav tm="100000">
                                          <p:val>
                                            <p:strVal val="#ppt_x"/>
                                          </p:val>
                                        </p:tav>
                                      </p:tavLst>
                                    </p:anim>
                                    <p:anim calcmode="lin" valueType="num">
                                      <p:cBhvr>
                                        <p:cTn id="20"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3000"/>
                                        <p:tgtEl>
                                          <p:spTgt spid="5"/>
                                        </p:tgtEl>
                                      </p:cBhvr>
                                    </p:animEffect>
                                  </p:childTnLst>
                                </p:cTn>
                              </p:par>
                            </p:childTnLst>
                          </p:cTn>
                        </p:par>
                        <p:par>
                          <p:cTn id="22" fill="hold">
                            <p:stCondLst>
                              <p:cond delay="10000"/>
                            </p:stCondLst>
                            <p:childTnLst>
                              <p:par>
                                <p:cTn id="23" presetID="1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0" fill="hold"/>
                                        <p:tgtEl>
                                          <p:spTgt spid="6"/>
                                        </p:tgtEl>
                                        <p:attrNameLst>
                                          <p:attrName>ppt_w</p:attrName>
                                        </p:attrNameLst>
                                      </p:cBhvr>
                                      <p:tavLst>
                                        <p:tav tm="0">
                                          <p:val>
                                            <p:fltVal val="0"/>
                                          </p:val>
                                        </p:tav>
                                        <p:tav tm="100000">
                                          <p:val>
                                            <p:strVal val="#ppt_w"/>
                                          </p:val>
                                        </p:tav>
                                      </p:tavLst>
                                    </p:anim>
                                    <p:anim calcmode="lin" valueType="num">
                                      <p:cBhvr>
                                        <p:cTn id="26" dur="3000" fill="hold"/>
                                        <p:tgtEl>
                                          <p:spTgt spid="6"/>
                                        </p:tgtEl>
                                        <p:attrNameLst>
                                          <p:attrName>ppt_h</p:attrName>
                                        </p:attrNameLst>
                                      </p:cBhvr>
                                      <p:tavLst>
                                        <p:tav tm="0">
                                          <p:val>
                                            <p:fltVal val="0"/>
                                          </p:val>
                                        </p:tav>
                                        <p:tav tm="100000">
                                          <p:val>
                                            <p:strVal val="#ppt_h"/>
                                          </p:val>
                                        </p:tav>
                                      </p:tavLst>
                                    </p:anim>
                                    <p:anim calcmode="lin" valueType="num">
                                      <p:cBhvr>
                                        <p:cTn id="27"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3000"/>
                            </p:stCondLst>
                            <p:childTnLst>
                              <p:par>
                                <p:cTn id="30" presetID="48" presetClass="entr" presetSubtype="0" accel="5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3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3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4" dur="3000" fill="hold"/>
                                        <p:tgtEl>
                                          <p:spTgt spid="7"/>
                                        </p:tgtEl>
                                        <p:attrNameLst>
                                          <p:attrName>ppt_y</p:attrName>
                                        </p:attrNameLst>
                                      </p:cBhvr>
                                      <p:tavLst>
                                        <p:tav tm="0">
                                          <p:val>
                                            <p:strVal val="#ppt_y"/>
                                          </p:val>
                                        </p:tav>
                                        <p:tav tm="100000">
                                          <p:val>
                                            <p:strVal val="#ppt_y"/>
                                          </p:val>
                                        </p:tav>
                                      </p:tavLst>
                                    </p:anim>
                                    <p:animEffect transition="in" filter="fade">
                                      <p:cBhvr>
                                        <p:cTn id="35" dur="3000"/>
                                        <p:tgtEl>
                                          <p:spTgt spid="7"/>
                                        </p:tgtEl>
                                      </p:cBhvr>
                                    </p:animEffect>
                                  </p:childTnLst>
                                </p:cTn>
                              </p:par>
                            </p:childTnLst>
                          </p:cTn>
                        </p:par>
                        <p:par>
                          <p:cTn id="36" fill="hold">
                            <p:stCondLst>
                              <p:cond delay="160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3000"/>
                                        <p:tgtEl>
                                          <p:spTgt spid="8"/>
                                        </p:tgtEl>
                                      </p:cBhvr>
                                    </p:animEffect>
                                  </p:childTnLst>
                                </p:cTn>
                              </p:par>
                            </p:childTnLst>
                          </p:cTn>
                        </p:par>
                        <p:par>
                          <p:cTn id="40" fill="hold">
                            <p:stCondLst>
                              <p:cond delay="19000"/>
                            </p:stCondLst>
                            <p:childTnLst>
                              <p:par>
                                <p:cTn id="41" presetID="35"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3000"/>
                                        <p:tgtEl>
                                          <p:spTgt spid="9"/>
                                        </p:tgtEl>
                                      </p:cBhvr>
                                    </p:animEffect>
                                    <p:anim calcmode="lin" valueType="num">
                                      <p:cBhvr>
                                        <p:cTn id="44" dur="3000" fill="hold"/>
                                        <p:tgtEl>
                                          <p:spTgt spid="9"/>
                                        </p:tgtEl>
                                        <p:attrNameLst>
                                          <p:attrName>style.rotation</p:attrName>
                                        </p:attrNameLst>
                                      </p:cBhvr>
                                      <p:tavLst>
                                        <p:tav tm="0">
                                          <p:val>
                                            <p:fltVal val="720"/>
                                          </p:val>
                                        </p:tav>
                                        <p:tav tm="100000">
                                          <p:val>
                                            <p:fltVal val="0"/>
                                          </p:val>
                                        </p:tav>
                                      </p:tavLst>
                                    </p:anim>
                                    <p:anim calcmode="lin" valueType="num">
                                      <p:cBhvr>
                                        <p:cTn id="45" dur="3000" fill="hold"/>
                                        <p:tgtEl>
                                          <p:spTgt spid="9"/>
                                        </p:tgtEl>
                                        <p:attrNameLst>
                                          <p:attrName>ppt_h</p:attrName>
                                        </p:attrNameLst>
                                      </p:cBhvr>
                                      <p:tavLst>
                                        <p:tav tm="0">
                                          <p:val>
                                            <p:fltVal val="0"/>
                                          </p:val>
                                        </p:tav>
                                        <p:tav tm="100000">
                                          <p:val>
                                            <p:strVal val="#ppt_h"/>
                                          </p:val>
                                        </p:tav>
                                      </p:tavLst>
                                    </p:anim>
                                    <p:anim calcmode="lin" valueType="num">
                                      <p:cBhvr>
                                        <p:cTn id="46" dur="3000" fill="hold"/>
                                        <p:tgtEl>
                                          <p:spTgt spid="9"/>
                                        </p:tgtEl>
                                        <p:attrNameLst>
                                          <p:attrName>ppt_w</p:attrName>
                                        </p:attrNameLst>
                                      </p:cBhvr>
                                      <p:tavLst>
                                        <p:tav tm="0">
                                          <p:val>
                                            <p:fltVal val="0"/>
                                          </p:val>
                                        </p:tav>
                                        <p:tav tm="100000">
                                          <p:val>
                                            <p:strVal val="#ppt_w"/>
                                          </p:val>
                                        </p:tav>
                                      </p:tavLst>
                                    </p:anim>
                                  </p:childTnLst>
                                </p:cTn>
                              </p:par>
                            </p:childTnLst>
                          </p:cTn>
                        </p:par>
                        <p:par>
                          <p:cTn id="47" fill="hold">
                            <p:stCondLst>
                              <p:cond delay="22000"/>
                            </p:stCondLst>
                            <p:childTnLst>
                              <p:par>
                                <p:cTn id="48" presetID="15"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3000" fill="hold"/>
                                        <p:tgtEl>
                                          <p:spTgt spid="10"/>
                                        </p:tgtEl>
                                        <p:attrNameLst>
                                          <p:attrName>ppt_w</p:attrName>
                                        </p:attrNameLst>
                                      </p:cBhvr>
                                      <p:tavLst>
                                        <p:tav tm="0">
                                          <p:val>
                                            <p:fltVal val="0"/>
                                          </p:val>
                                        </p:tav>
                                        <p:tav tm="100000">
                                          <p:val>
                                            <p:strVal val="#ppt_w"/>
                                          </p:val>
                                        </p:tav>
                                      </p:tavLst>
                                    </p:anim>
                                    <p:anim calcmode="lin" valueType="num">
                                      <p:cBhvr>
                                        <p:cTn id="51" dur="3000" fill="hold"/>
                                        <p:tgtEl>
                                          <p:spTgt spid="10"/>
                                        </p:tgtEl>
                                        <p:attrNameLst>
                                          <p:attrName>ppt_h</p:attrName>
                                        </p:attrNameLst>
                                      </p:cBhvr>
                                      <p:tavLst>
                                        <p:tav tm="0">
                                          <p:val>
                                            <p:fltVal val="0"/>
                                          </p:val>
                                        </p:tav>
                                        <p:tav tm="100000">
                                          <p:val>
                                            <p:strVal val="#ppt_h"/>
                                          </p:val>
                                        </p:tav>
                                      </p:tavLst>
                                    </p:anim>
                                    <p:anim calcmode="lin" valueType="num">
                                      <p:cBhvr>
                                        <p:cTn id="52" dur="3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3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714356"/>
            <a:ext cx="7498080" cy="703282"/>
          </a:xfrm>
        </p:spPr>
        <p:txBody>
          <a:bodyPr>
            <a:normAutofit fontScale="90000"/>
          </a:bodyPr>
          <a:lstStyle/>
          <a:p>
            <a:r>
              <a:rPr lang="en-US" sz="3100" dirty="0" smtClean="0">
                <a:latin typeface="Berlin Sans FB Demi" pitchFamily="34" charset="0"/>
              </a:rPr>
              <a:t>The </a:t>
            </a:r>
            <a:r>
              <a:rPr lang="en-US" sz="3100" b="1" dirty="0" smtClean="0">
                <a:latin typeface="Berlin Sans FB Demi" pitchFamily="34" charset="0"/>
              </a:rPr>
              <a:t>2010 Winter Olympics</a:t>
            </a:r>
            <a:r>
              <a:rPr lang="en-US" sz="3100" dirty="0" smtClean="0">
                <a:latin typeface="Berlin Sans FB Demi" pitchFamily="34" charset="0"/>
              </a:rPr>
              <a:t>, officially known as the 21st Winter Olympics</a:t>
            </a:r>
            <a:r>
              <a:rPr lang="en-US" sz="3100" smtClean="0">
                <a:latin typeface="Berlin Sans FB Demi" pitchFamily="34" charset="0"/>
              </a:rPr>
              <a:t>, </a:t>
            </a:r>
            <a:r>
              <a:rPr lang="en-US" sz="3100" smtClean="0">
                <a:latin typeface="Berlin Sans FB Demi" pitchFamily="34" charset="0"/>
              </a:rPr>
              <a:t>were held </a:t>
            </a:r>
            <a:r>
              <a:rPr lang="en-US" sz="3100" dirty="0" smtClean="0">
                <a:latin typeface="Berlin Sans FB Demi" pitchFamily="34" charset="0"/>
              </a:rPr>
              <a:t>in February 12-28, 2010, in Vancouver, British Columbia, Canada. </a:t>
            </a:r>
            <a:r>
              <a:rPr lang="ru-RU" dirty="0" smtClean="0"/>
              <a:t/>
            </a:r>
            <a:br>
              <a:rPr lang="ru-RU" dirty="0" smtClean="0"/>
            </a:br>
            <a:endParaRPr lang="ru-RU" dirty="0"/>
          </a:p>
        </p:txBody>
      </p:sp>
      <p:pic>
        <p:nvPicPr>
          <p:cNvPr id="4" name="Содержимое 3" descr="2010 Winter Olympics logo">
            <a:hlinkClick r:id="rId2" tooltip="&quot;2010 Winter Olympics logo&quot;"/>
          </p:cNvPr>
          <p:cNvPicPr>
            <a:picLocks noGrp="1"/>
          </p:cNvPicPr>
          <p:nvPr>
            <p:ph idx="1"/>
          </p:nvPr>
        </p:nvPicPr>
        <p:blipFill>
          <a:blip r:embed="rId3"/>
          <a:srcRect/>
          <a:stretch>
            <a:fillRect/>
          </a:stretch>
        </p:blipFill>
        <p:spPr bwMode="auto">
          <a:xfrm>
            <a:off x="3071802" y="2071678"/>
            <a:ext cx="3065473" cy="37862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67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1000" autoRev="1" fill="hold">
                                          <p:stCondLst>
                                            <p:cond delay="0"/>
                                          </p:stCondLst>
                                        </p:cTn>
                                        <p:tgtEl>
                                          <p:spTgt spid="4"/>
                                        </p:tgtEl>
                                        <p:attrNameLst>
                                          <p:attrName>ppt_w</p:attrName>
                                        </p:attrNameLst>
                                      </p:cBhvr>
                                    </p:anim>
                                    <p:anim by="(#ppt_w*0.50)" calcmode="lin" valueType="num">
                                      <p:cBhvr>
                                        <p:cTn id="15" dur="1000" decel="50000" autoRev="1" fill="hold">
                                          <p:stCondLst>
                                            <p:cond delay="0"/>
                                          </p:stCondLst>
                                        </p:cTn>
                                        <p:tgtEl>
                                          <p:spTgt spid="4"/>
                                        </p:tgtEl>
                                        <p:attrNameLst>
                                          <p:attrName>ppt_x</p:attrName>
                                        </p:attrNameLst>
                                      </p:cBhvr>
                                    </p:anim>
                                    <p:anim from="(-#ppt_h/2)" to="(#ppt_y)" calcmode="lin" valueType="num">
                                      <p:cBhvr>
                                        <p:cTn id="16" dur="2000" fill="hold">
                                          <p:stCondLst>
                                            <p:cond delay="0"/>
                                          </p:stCondLst>
                                        </p:cTn>
                                        <p:tgtEl>
                                          <p:spTgt spid="4"/>
                                        </p:tgtEl>
                                        <p:attrNameLst>
                                          <p:attrName>ppt_y</p:attrName>
                                        </p:attrNameLst>
                                      </p:cBhvr>
                                    </p:anim>
                                    <p:animRot by="21600000">
                                      <p:cBhvr>
                                        <p:cTn id="17"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154230"/>
          </a:xfrm>
        </p:spPr>
        <p:txBody>
          <a:bodyPr>
            <a:noAutofit/>
          </a:bodyPr>
          <a:lstStyle/>
          <a:p>
            <a:r>
              <a:rPr lang="en-US" sz="2800" dirty="0" smtClean="0">
                <a:latin typeface="Berlin Sans FB Demi" pitchFamily="34" charset="0"/>
              </a:rPr>
              <a:t>The </a:t>
            </a:r>
            <a:r>
              <a:rPr lang="en-US" sz="2800" b="1" dirty="0" smtClean="0">
                <a:latin typeface="Berlin Sans FB Demi" pitchFamily="34" charset="0"/>
              </a:rPr>
              <a:t>2014 Winter Olympics</a:t>
            </a:r>
            <a:r>
              <a:rPr lang="en-US" sz="2800" dirty="0" smtClean="0">
                <a:latin typeface="Berlin Sans FB Demi" pitchFamily="34" charset="0"/>
              </a:rPr>
              <a:t>, officially known as the </a:t>
            </a:r>
            <a:r>
              <a:rPr lang="en-US" sz="2800" b="1" dirty="0" smtClean="0">
                <a:latin typeface="Berlin Sans FB Demi" pitchFamily="34" charset="0"/>
              </a:rPr>
              <a:t>XXII Olympic Winter Games</a:t>
            </a:r>
            <a:r>
              <a:rPr lang="en-US" sz="2800" dirty="0" smtClean="0">
                <a:latin typeface="Berlin Sans FB Demi" pitchFamily="34" charset="0"/>
              </a:rPr>
              <a:t>, is an international winter multiple sports event that will be celebrated in February 2014. This will be the first time that the Russian Federation will host the Winter Olympics</a:t>
            </a:r>
            <a:endParaRPr lang="ru-RU" sz="2800" dirty="0"/>
          </a:p>
        </p:txBody>
      </p:sp>
      <p:pic>
        <p:nvPicPr>
          <p:cNvPr id="4" name="Содержимое 3" descr="Sochi 2014 Olympic bid logo">
            <a:hlinkClick r:id="rId2" tooltip="&quot;Sochi 2014 Olympic bid logo&quot;"/>
          </p:cNvPr>
          <p:cNvPicPr>
            <a:picLocks noGrp="1"/>
          </p:cNvPicPr>
          <p:nvPr>
            <p:ph idx="1"/>
          </p:nvPr>
        </p:nvPicPr>
        <p:blipFill>
          <a:blip r:embed="rId3"/>
          <a:srcRect/>
          <a:stretch>
            <a:fillRect/>
          </a:stretch>
        </p:blipFill>
        <p:spPr bwMode="auto">
          <a:xfrm>
            <a:off x="4357686" y="2714620"/>
            <a:ext cx="2143140" cy="3714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solidFill>
                  <a:schemeClr val="tx1"/>
                </a:solidFill>
                <a:latin typeface="Berlin Sans FB Demi" pitchFamily="34" charset="0"/>
              </a:rPr>
              <a:t>Answer the questions:</a:t>
            </a:r>
            <a:endParaRPr lang="ru-RU" sz="3600" dirty="0">
              <a:solidFill>
                <a:schemeClr val="tx1"/>
              </a:solidFill>
            </a:endParaRPr>
          </a:p>
        </p:txBody>
      </p:sp>
      <p:sp>
        <p:nvSpPr>
          <p:cNvPr id="3" name="Содержимое 2"/>
          <p:cNvSpPr>
            <a:spLocks noGrp="1"/>
          </p:cNvSpPr>
          <p:nvPr>
            <p:ph idx="1"/>
          </p:nvPr>
        </p:nvSpPr>
        <p:spPr/>
        <p:txBody>
          <a:bodyPr/>
          <a:lstStyle/>
          <a:p>
            <a:r>
              <a:rPr lang="en-US" dirty="0" smtClean="0">
                <a:latin typeface="Berlin Sans FB Demi" pitchFamily="34" charset="0"/>
              </a:rPr>
              <a:t>When did the Olympic Games begin?</a:t>
            </a:r>
          </a:p>
          <a:p>
            <a:r>
              <a:rPr lang="en-US" dirty="0" smtClean="0">
                <a:latin typeface="Berlin Sans FB Demi" pitchFamily="34" charset="0"/>
              </a:rPr>
              <a:t>Who renewed the Olympic Games?</a:t>
            </a:r>
          </a:p>
          <a:p>
            <a:r>
              <a:rPr lang="en-US" dirty="0" smtClean="0">
                <a:latin typeface="Berlin Sans FB Demi" pitchFamily="34" charset="0"/>
              </a:rPr>
              <a:t>When did Russia joined the Olympic movement?</a:t>
            </a:r>
          </a:p>
          <a:p>
            <a:r>
              <a:rPr lang="en-US" dirty="0" smtClean="0">
                <a:latin typeface="Berlin Sans FB Demi" pitchFamily="34" charset="0"/>
              </a:rPr>
              <a:t>Where were the latest Summer Olympics held?</a:t>
            </a:r>
          </a:p>
          <a:p>
            <a:r>
              <a:rPr lang="en-US" dirty="0" smtClean="0">
                <a:latin typeface="Berlin Sans FB Demi" pitchFamily="34" charset="0"/>
              </a:rPr>
              <a:t>Where will be next Olympic Games held?</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latin typeface="Tahoma" pitchFamily="34" charset="0"/>
                <a:cs typeface="Tahoma" pitchFamily="34" charset="0"/>
              </a:rPr>
              <a:t>1. There are … ways to keep fit. (vary)</a:t>
            </a:r>
            <a:br>
              <a:rPr lang="en-US" sz="3200" dirty="0" smtClean="0">
                <a:latin typeface="Tahoma" pitchFamily="34" charset="0"/>
                <a:cs typeface="Tahoma" pitchFamily="34" charset="0"/>
              </a:rPr>
            </a:br>
            <a:endParaRPr lang="ru-RU" sz="3600" dirty="0">
              <a:solidFill>
                <a:srgbClr val="C00000"/>
              </a:solidFill>
              <a:latin typeface="Tahoma" pitchFamily="34" charset="0"/>
              <a:cs typeface="Tahoma" pitchFamily="34" charset="0"/>
            </a:endParaRPr>
          </a:p>
        </p:txBody>
      </p:sp>
      <p:sp>
        <p:nvSpPr>
          <p:cNvPr id="3" name="Содержимое 2"/>
          <p:cNvSpPr>
            <a:spLocks noGrp="1"/>
          </p:cNvSpPr>
          <p:nvPr>
            <p:ph idx="1"/>
          </p:nvPr>
        </p:nvSpPr>
        <p:spPr/>
        <p:txBody>
          <a:bodyPr/>
          <a:lstStyle/>
          <a:p>
            <a:pPr>
              <a:buNone/>
            </a:pPr>
            <a:r>
              <a:rPr lang="en-US" dirty="0" smtClean="0">
                <a:latin typeface="Tahoma" pitchFamily="34" charset="0"/>
                <a:cs typeface="Tahoma" pitchFamily="34" charset="0"/>
              </a:rPr>
              <a:t>2. You can visit a … club. (fit)</a:t>
            </a:r>
          </a:p>
          <a:p>
            <a:pPr>
              <a:buNone/>
            </a:pPr>
            <a:r>
              <a:rPr lang="en-US" dirty="0" smtClean="0">
                <a:latin typeface="Tahoma" pitchFamily="34" charset="0"/>
                <a:cs typeface="Tahoma" pitchFamily="34" charset="0"/>
              </a:rPr>
              <a:t>3. Some kinds of sport are really … . (danger)</a:t>
            </a:r>
          </a:p>
          <a:p>
            <a:pPr>
              <a:buNone/>
            </a:pPr>
            <a:r>
              <a:rPr lang="en-US" dirty="0" smtClean="0">
                <a:latin typeface="Tahoma" pitchFamily="34" charset="0"/>
                <a:cs typeface="Tahoma" pitchFamily="34" charset="0"/>
              </a:rPr>
              <a:t>4. Physical … can be good for your body. (active)</a:t>
            </a:r>
          </a:p>
          <a:p>
            <a:pPr>
              <a:buNone/>
            </a:pPr>
            <a:r>
              <a:rPr lang="en-US" dirty="0" smtClean="0">
                <a:latin typeface="Tahoma" pitchFamily="34" charset="0"/>
                <a:cs typeface="Tahoma" pitchFamily="34" charset="0"/>
              </a:rPr>
              <a:t>5. You should be … active to stay … .</a:t>
            </a:r>
          </a:p>
          <a:p>
            <a:pPr>
              <a:buNone/>
            </a:pPr>
            <a:r>
              <a:rPr lang="en-US" dirty="0" smtClean="0">
                <a:latin typeface="Tahoma" pitchFamily="34" charset="0"/>
                <a:cs typeface="Tahoma" pitchFamily="34" charset="0"/>
              </a:rPr>
              <a:t>    ( physical, health)</a:t>
            </a:r>
            <a:endParaRPr lang="ru-RU"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par>
                          <p:cTn id="38" fill="hold">
                            <p:stCondLst>
                              <p:cond delay="1000"/>
                            </p:stCondLst>
                            <p:childTnLst>
                              <p:par>
                                <p:cTn id="39" presetID="29"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Broadway" pitchFamily="82" charset="0"/>
              </a:rPr>
              <a:t>THE OLYMPIC FLAME</a:t>
            </a:r>
            <a:endParaRPr lang="ru-RU" dirty="0"/>
          </a:p>
        </p:txBody>
      </p:sp>
      <p:pic>
        <p:nvPicPr>
          <p:cNvPr id="6" name="Содержимое 5" descr="http://upload.wikimedia.org/wikipedia/commons/thumb/a/a2/Paavo_Nurmi_sytytt%C3%A4%C3%A4_olympiatulen_1952.jpg/180px-Paavo_Nurmi_sytytt%C3%A4%C3%A4_olympiatulen_1952.jpg">
            <a:hlinkClick r:id="rId2" tooltip="&quot;Paavo Nurmi lighting the cauldron of the 1952 Summer Olympics&quot;"/>
          </p:cNvPr>
          <p:cNvPicPr>
            <a:picLocks noGrp="1"/>
          </p:cNvPicPr>
          <p:nvPr>
            <p:ph idx="1"/>
          </p:nvPr>
        </p:nvPicPr>
        <p:blipFill>
          <a:blip r:embed="rId3"/>
          <a:stretch>
            <a:fillRect/>
          </a:stretch>
        </p:blipFill>
        <p:spPr bwMode="auto">
          <a:xfrm>
            <a:off x="2500298" y="1428736"/>
            <a:ext cx="3929090" cy="46434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par>
                          <p:cTn id="8" fill="hold">
                            <p:stCondLst>
                              <p:cond delay="3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3000"/>
                                        <p:tgtEl>
                                          <p:spTgt spid="6"/>
                                        </p:tgtEl>
                                      </p:cBhvr>
                                    </p:animEffect>
                                  </p:childTnLst>
                                </p:cTn>
                              </p:par>
                            </p:childTnLst>
                          </p:cTn>
                        </p:par>
                        <p:par>
                          <p:cTn id="12" fill="hold">
                            <p:stCondLst>
                              <p:cond delay="6000"/>
                            </p:stCondLst>
                            <p:childTnLst>
                              <p:par>
                                <p:cTn id="13" presetID="2" presetClass="exit" presetSubtype="4" fill="hold" nodeType="afterEffect">
                                  <p:stCondLst>
                                    <p:cond delay="0"/>
                                  </p:stCondLst>
                                  <p:childTnLst>
                                    <p:anim calcmode="lin" valueType="num">
                                      <p:cBhvr additive="base">
                                        <p:cTn id="14" dur="3000"/>
                                        <p:tgtEl>
                                          <p:spTgt spid="6"/>
                                        </p:tgtEl>
                                        <p:attrNameLst>
                                          <p:attrName>ppt_x</p:attrName>
                                        </p:attrNameLst>
                                      </p:cBhvr>
                                      <p:tavLst>
                                        <p:tav tm="0">
                                          <p:val>
                                            <p:strVal val="ppt_x"/>
                                          </p:val>
                                        </p:tav>
                                        <p:tav tm="100000">
                                          <p:val>
                                            <p:strVal val="ppt_x"/>
                                          </p:val>
                                        </p:tav>
                                      </p:tavLst>
                                    </p:anim>
                                    <p:anim calcmode="lin" valueType="num">
                                      <p:cBhvr additive="base">
                                        <p:cTn id="15" dur="3000"/>
                                        <p:tgtEl>
                                          <p:spTgt spid="6"/>
                                        </p:tgtEl>
                                        <p:attrNameLst>
                                          <p:attrName>ppt_y</p:attrName>
                                        </p:attrNameLst>
                                      </p:cBhvr>
                                      <p:tavLst>
                                        <p:tav tm="0">
                                          <p:val>
                                            <p:strVal val="ppt_y"/>
                                          </p:val>
                                        </p:tav>
                                        <p:tav tm="100000">
                                          <p:val>
                                            <p:strVal val="1+ppt_h/2"/>
                                          </p:val>
                                        </p:tav>
                                      </p:tavLst>
                                    </p:anim>
                                    <p:set>
                                      <p:cBhvr>
                                        <p:cTn id="16" dur="1" fill="hold">
                                          <p:stCondLst>
                                            <p:cond delay="2999"/>
                                          </p:stCondLst>
                                        </p:cTn>
                                        <p:tgtEl>
                                          <p:spTgt spid="6"/>
                                        </p:tgtEl>
                                        <p:attrNameLst>
                                          <p:attrName>style.visibility</p:attrName>
                                        </p:attrNameLst>
                                      </p:cBhvr>
                                      <p:to>
                                        <p:strVal val="hidden"/>
                                      </p:to>
                                    </p:set>
                                  </p:childTnLst>
                                </p:cTn>
                              </p:par>
                            </p:childTnLst>
                          </p:cTn>
                        </p:par>
                        <p:par>
                          <p:cTn id="17" fill="hold">
                            <p:stCondLst>
                              <p:cond delay="9000"/>
                            </p:stCondLst>
                            <p:childTnLst>
                              <p:par>
                                <p:cTn id="18" presetID="5" presetClass="exit" presetSubtype="10" fill="hold" grpId="1" nodeType="afterEffect">
                                  <p:stCondLst>
                                    <p:cond delay="0"/>
                                  </p:stCondLst>
                                  <p:childTnLst>
                                    <p:animEffect transition="out" filter="checkerboard(across)">
                                      <p:cBhvr>
                                        <p:cTn id="19" dur="1000"/>
                                        <p:tgtEl>
                                          <p:spTgt spid="2"/>
                                        </p:tgtEl>
                                      </p:cBhvr>
                                    </p:animEffect>
                                    <p:set>
                                      <p:cBhvr>
                                        <p:cTn id="2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Broadway" pitchFamily="82" charset="0"/>
              </a:rPr>
              <a:t>THE OLYMPIC FLAG</a:t>
            </a:r>
            <a:endParaRPr lang="ru-RU" b="1" dirty="0"/>
          </a:p>
        </p:txBody>
      </p:sp>
      <p:pic>
        <p:nvPicPr>
          <p:cNvPr id="8" name="Содержимое 7" descr="File:Olympic-flag-Victoria.jpg">
            <a:hlinkClick r:id="rId2"/>
          </p:cNvPr>
          <p:cNvPicPr>
            <a:picLocks noGrp="1"/>
          </p:cNvPicPr>
          <p:nvPr>
            <p:ph idx="1"/>
          </p:nvPr>
        </p:nvPicPr>
        <p:blipFill>
          <a:blip r:embed="rId3"/>
          <a:stretch>
            <a:fillRect/>
          </a:stretch>
        </p:blipFill>
        <p:spPr bwMode="auto">
          <a:xfrm>
            <a:off x="2467908" y="1447800"/>
            <a:ext cx="5433734" cy="480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3000"/>
                                        <p:tgtEl>
                                          <p:spTgt spid="8"/>
                                        </p:tgtEl>
                                      </p:cBhvr>
                                    </p:animEffect>
                                  </p:childTnLst>
                                </p:cTn>
                              </p:par>
                            </p:childTnLst>
                          </p:cTn>
                        </p:par>
                        <p:par>
                          <p:cTn id="13" fill="hold">
                            <p:stCondLst>
                              <p:cond delay="3000"/>
                            </p:stCondLst>
                            <p:childTnLst>
                              <p:par>
                                <p:cTn id="14" presetID="15" presetClass="exit" presetSubtype="0" fill="hold" nodeType="afterEffect">
                                  <p:stCondLst>
                                    <p:cond delay="0"/>
                                  </p:stCondLst>
                                  <p:childTnLst>
                                    <p:anim calcmode="lin" valueType="num">
                                      <p:cBhvr>
                                        <p:cTn id="15" dur="3000"/>
                                        <p:tgtEl>
                                          <p:spTgt spid="8"/>
                                        </p:tgtEl>
                                        <p:attrNameLst>
                                          <p:attrName>ppt_w</p:attrName>
                                        </p:attrNameLst>
                                      </p:cBhvr>
                                      <p:tavLst>
                                        <p:tav tm="0">
                                          <p:val>
                                            <p:strVal val="ppt_w"/>
                                          </p:val>
                                        </p:tav>
                                        <p:tav tm="100000">
                                          <p:val>
                                            <p:fltVal val="0"/>
                                          </p:val>
                                        </p:tav>
                                      </p:tavLst>
                                    </p:anim>
                                    <p:anim calcmode="lin" valueType="num">
                                      <p:cBhvr>
                                        <p:cTn id="16" dur="3000"/>
                                        <p:tgtEl>
                                          <p:spTgt spid="8"/>
                                        </p:tgtEl>
                                        <p:attrNameLst>
                                          <p:attrName>ppt_h</p:attrName>
                                        </p:attrNameLst>
                                      </p:cBhvr>
                                      <p:tavLst>
                                        <p:tav tm="0">
                                          <p:val>
                                            <p:strVal val="ppt_h"/>
                                          </p:val>
                                        </p:tav>
                                        <p:tav tm="100000">
                                          <p:val>
                                            <p:fltVal val="0"/>
                                          </p:val>
                                        </p:tav>
                                      </p:tavLst>
                                    </p:anim>
                                    <p:anim calcmode="lin" valueType="num">
                                      <p:cBhvr>
                                        <p:cTn id="17" dur="3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 dur="3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 dur="1" fill="hold">
                                          <p:stCondLst>
                                            <p:cond delay="2999"/>
                                          </p:stCondLst>
                                        </p:cTn>
                                        <p:tgtEl>
                                          <p:spTgt spid="8"/>
                                        </p:tgtEl>
                                        <p:attrNameLst>
                                          <p:attrName>style.visibility</p:attrName>
                                        </p:attrNameLst>
                                      </p:cBhvr>
                                      <p:to>
                                        <p:strVal val="hidden"/>
                                      </p:to>
                                    </p:set>
                                  </p:childTnLst>
                                </p:cTn>
                              </p:par>
                            </p:childTnLst>
                          </p:cTn>
                        </p:par>
                        <p:par>
                          <p:cTn id="20" fill="hold">
                            <p:stCondLst>
                              <p:cond delay="6000"/>
                            </p:stCondLst>
                            <p:childTnLst>
                              <p:par>
                                <p:cTn id="21" presetID="5" presetClass="exit" presetSubtype="10" fill="hold" grpId="1" nodeType="afterEffect">
                                  <p:stCondLst>
                                    <p:cond delay="0"/>
                                  </p:stCondLst>
                                  <p:childTnLst>
                                    <p:animEffect transition="out" filter="checkerboard(across)">
                                      <p:cBhvr>
                                        <p:cTn id="22" dur="1000"/>
                                        <p:tgtEl>
                                          <p:spTgt spid="2"/>
                                        </p:tgtEl>
                                      </p:cBhvr>
                                    </p:animEffect>
                                    <p:set>
                                      <p:cBhvr>
                                        <p:cTn id="2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le:Beijingolympicsmedals.jpg">
            <a:hlinkClick r:id="rId2"/>
          </p:cNvPr>
          <p:cNvPicPr/>
          <p:nvPr/>
        </p:nvPicPr>
        <p:blipFill>
          <a:blip r:embed="rId3"/>
          <a:srcRect/>
          <a:stretch>
            <a:fillRect/>
          </a:stretch>
        </p:blipFill>
        <p:spPr bwMode="auto">
          <a:xfrm>
            <a:off x="357158" y="714356"/>
            <a:ext cx="3929090" cy="4572032"/>
          </a:xfrm>
          <a:prstGeom prst="rect">
            <a:avLst/>
          </a:prstGeom>
          <a:ln w="88900" cap="sq" cmpd="thickThin">
            <a:solidFill>
              <a:srgbClr val="000000"/>
            </a:solidFill>
            <a:prstDash val="solid"/>
            <a:miter lim="800000"/>
          </a:ln>
          <a:effectLst>
            <a:innerShdw blurRad="76200">
              <a:srgbClr val="000000"/>
            </a:innerShdw>
          </a:effectLst>
        </p:spPr>
      </p:pic>
      <p:pic>
        <p:nvPicPr>
          <p:cNvPr id="3" name="Рисунок 2" descr="File:Birdsclosing.jpg">
            <a:hlinkClick r:id="rId4"/>
          </p:cNvPr>
          <p:cNvPicPr/>
          <p:nvPr/>
        </p:nvPicPr>
        <p:blipFill>
          <a:blip r:embed="rId5"/>
          <a:srcRect/>
          <a:stretch>
            <a:fillRect/>
          </a:stretch>
        </p:blipFill>
        <p:spPr bwMode="auto">
          <a:xfrm>
            <a:off x="4500562" y="2857496"/>
            <a:ext cx="4429156" cy="35719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ppt_x"/>
                                          </p:val>
                                        </p:tav>
                                        <p:tav tm="100000">
                                          <p:val>
                                            <p:strVal val="#ppt_x"/>
                                          </p:val>
                                        </p:tav>
                                      </p:tavLst>
                                    </p:anim>
                                    <p:anim calcmode="lin" valueType="num">
                                      <p:cBhvr additive="base">
                                        <p:cTn id="13" dur="3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55" presetClass="exit" presetSubtype="0" fill="hold" nodeType="afterEffect">
                                  <p:stCondLst>
                                    <p:cond delay="0"/>
                                  </p:stCondLst>
                                  <p:childTnLst>
                                    <p:anim calcmode="lin" valueType="num">
                                      <p:cBhvr>
                                        <p:cTn id="16" dur="3000"/>
                                        <p:tgtEl>
                                          <p:spTgt spid="3"/>
                                        </p:tgtEl>
                                        <p:attrNameLst>
                                          <p:attrName>ppt_w</p:attrName>
                                        </p:attrNameLst>
                                      </p:cBhvr>
                                      <p:tavLst>
                                        <p:tav tm="0">
                                          <p:val>
                                            <p:strVal val="ppt_w"/>
                                          </p:val>
                                        </p:tav>
                                        <p:tav tm="100000">
                                          <p:val>
                                            <p:strVal val="ppt_w*0.70"/>
                                          </p:val>
                                        </p:tav>
                                      </p:tavLst>
                                    </p:anim>
                                    <p:anim calcmode="lin" valueType="num">
                                      <p:cBhvr>
                                        <p:cTn id="17" dur="3000"/>
                                        <p:tgtEl>
                                          <p:spTgt spid="3"/>
                                        </p:tgtEl>
                                        <p:attrNameLst>
                                          <p:attrName>ppt_h</p:attrName>
                                        </p:attrNameLst>
                                      </p:cBhvr>
                                      <p:tavLst>
                                        <p:tav tm="0">
                                          <p:val>
                                            <p:strVal val="ppt_h"/>
                                          </p:val>
                                        </p:tav>
                                        <p:tav tm="100000">
                                          <p:val>
                                            <p:strVal val="ppt_h"/>
                                          </p:val>
                                        </p:tav>
                                      </p:tavLst>
                                    </p:anim>
                                    <p:animEffect transition="out" filter="fade">
                                      <p:cBhvr>
                                        <p:cTn id="18" dur="3000"/>
                                        <p:tgtEl>
                                          <p:spTgt spid="3"/>
                                        </p:tgtEl>
                                      </p:cBhvr>
                                    </p:animEffect>
                                    <p:set>
                                      <p:cBhvr>
                                        <p:cTn id="19" dur="1" fill="hold">
                                          <p:stCondLst>
                                            <p:cond delay="2999"/>
                                          </p:stCondLst>
                                        </p:cTn>
                                        <p:tgtEl>
                                          <p:spTgt spid="3"/>
                                        </p:tgtEl>
                                        <p:attrNameLst>
                                          <p:attrName>style.visibility</p:attrName>
                                        </p:attrNameLst>
                                      </p:cBhvr>
                                      <p:to>
                                        <p:strVal val="hidden"/>
                                      </p:to>
                                    </p:set>
                                  </p:childTnLst>
                                </p:cTn>
                              </p:par>
                            </p:childTnLst>
                          </p:cTn>
                        </p:par>
                        <p:par>
                          <p:cTn id="20" fill="hold">
                            <p:stCondLst>
                              <p:cond delay="6000"/>
                            </p:stCondLst>
                            <p:childTnLst>
                              <p:par>
                                <p:cTn id="21" presetID="54" presetClass="exit" presetSubtype="0" decel="100000" fill="hold" nodeType="afterEffect">
                                  <p:stCondLst>
                                    <p:cond delay="0"/>
                                  </p:stCondLst>
                                  <p:childTnLst>
                                    <p:anim calcmode="lin" valueType="num">
                                      <p:cBhvr>
                                        <p:cTn id="22" dur="3000"/>
                                        <p:tgtEl>
                                          <p:spTgt spid="2"/>
                                        </p:tgtEl>
                                        <p:attrNameLst>
                                          <p:attrName>ppt_w</p:attrName>
                                        </p:attrNameLst>
                                      </p:cBhvr>
                                      <p:tavLst>
                                        <p:tav tm="0">
                                          <p:val>
                                            <p:strVal val="ppt_w"/>
                                          </p:val>
                                        </p:tav>
                                        <p:tav tm="100000">
                                          <p:val>
                                            <p:strVal val="ppt_w*0.05"/>
                                          </p:val>
                                        </p:tav>
                                      </p:tavLst>
                                    </p:anim>
                                    <p:anim calcmode="lin" valueType="num">
                                      <p:cBhvr>
                                        <p:cTn id="23" dur="3000"/>
                                        <p:tgtEl>
                                          <p:spTgt spid="2"/>
                                        </p:tgtEl>
                                        <p:attrNameLst>
                                          <p:attrName>ppt_h</p:attrName>
                                        </p:attrNameLst>
                                      </p:cBhvr>
                                      <p:tavLst>
                                        <p:tav tm="0">
                                          <p:val>
                                            <p:strVal val="ppt_h"/>
                                          </p:val>
                                        </p:tav>
                                        <p:tav tm="100000">
                                          <p:val>
                                            <p:strVal val="ppt_h"/>
                                          </p:val>
                                        </p:tav>
                                      </p:tavLst>
                                    </p:anim>
                                    <p:anim calcmode="lin" valueType="num">
                                      <p:cBhvr>
                                        <p:cTn id="24" dur="3000"/>
                                        <p:tgtEl>
                                          <p:spTgt spid="2"/>
                                        </p:tgtEl>
                                        <p:attrNameLst>
                                          <p:attrName>ppt_x</p:attrName>
                                        </p:attrNameLst>
                                      </p:cBhvr>
                                      <p:tavLst>
                                        <p:tav tm="0">
                                          <p:val>
                                            <p:strVal val="ppt_x"/>
                                          </p:val>
                                        </p:tav>
                                        <p:tav tm="100000">
                                          <p:val>
                                            <p:strVal val="ppt_x-.2"/>
                                          </p:val>
                                        </p:tav>
                                      </p:tavLst>
                                    </p:anim>
                                    <p:anim calcmode="lin" valueType="num">
                                      <p:cBhvr>
                                        <p:cTn id="25" dur="3000"/>
                                        <p:tgtEl>
                                          <p:spTgt spid="2"/>
                                        </p:tgtEl>
                                        <p:attrNameLst>
                                          <p:attrName>ppt_y</p:attrName>
                                        </p:attrNameLst>
                                      </p:cBhvr>
                                      <p:tavLst>
                                        <p:tav tm="0">
                                          <p:val>
                                            <p:strVal val="ppt_y"/>
                                          </p:val>
                                        </p:tav>
                                        <p:tav tm="100000">
                                          <p:val>
                                            <p:strVal val="ppt_y"/>
                                          </p:val>
                                        </p:tav>
                                      </p:tavLst>
                                    </p:anim>
                                    <p:animEffect transition="out" filter="fade">
                                      <p:cBhvr>
                                        <p:cTn id="26" dur="3000"/>
                                        <p:tgtEl>
                                          <p:spTgt spid="2"/>
                                        </p:tgtEl>
                                      </p:cBhvr>
                                    </p:animEffect>
                                    <p:set>
                                      <p:cBhvr>
                                        <p:cTn id="2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le:CyclingTeamPursuitBeijing2008.jpg">
            <a:hlinkClick r:id="rId2"/>
          </p:cNvPr>
          <p:cNvPicPr/>
          <p:nvPr/>
        </p:nvPicPr>
        <p:blipFill>
          <a:blip r:embed="rId3"/>
          <a:srcRect/>
          <a:stretch>
            <a:fillRect/>
          </a:stretch>
        </p:blipFill>
        <p:spPr bwMode="auto">
          <a:xfrm>
            <a:off x="285721" y="214291"/>
            <a:ext cx="4357717" cy="4357717"/>
          </a:xfrm>
          <a:prstGeom prst="rect">
            <a:avLst/>
          </a:prstGeom>
          <a:ln w="88900" cap="sq" cmpd="thickThin">
            <a:solidFill>
              <a:srgbClr val="000000"/>
            </a:solidFill>
            <a:prstDash val="solid"/>
            <a:miter lim="800000"/>
          </a:ln>
          <a:effectLst>
            <a:innerShdw blurRad="76200">
              <a:srgbClr val="000000"/>
            </a:innerShdw>
          </a:effectLst>
        </p:spPr>
      </p:pic>
      <p:pic>
        <p:nvPicPr>
          <p:cNvPr id="3" name="Рисунок 2" descr="File:Olympic flame at opening ceremony.jpg">
            <a:hlinkClick r:id="rId4"/>
          </p:cNvPr>
          <p:cNvPicPr/>
          <p:nvPr/>
        </p:nvPicPr>
        <p:blipFill>
          <a:blip r:embed="rId5"/>
          <a:srcRect/>
          <a:stretch>
            <a:fillRect/>
          </a:stretch>
        </p:blipFill>
        <p:spPr bwMode="auto">
          <a:xfrm>
            <a:off x="4857752" y="2714620"/>
            <a:ext cx="4286248" cy="389021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400" decel="100000"/>
                                        <p:tgtEl>
                                          <p:spTgt spid="2"/>
                                        </p:tgtEl>
                                      </p:cBhvr>
                                    </p:animEffect>
                                    <p:anim calcmode="lin" valueType="num">
                                      <p:cBhvr>
                                        <p:cTn id="8" dur="2400" decel="100000" fill="hold"/>
                                        <p:tgtEl>
                                          <p:spTgt spid="2"/>
                                        </p:tgtEl>
                                        <p:attrNameLst>
                                          <p:attrName>style.rotation</p:attrName>
                                        </p:attrNameLst>
                                      </p:cBhvr>
                                      <p:tavLst>
                                        <p:tav tm="0">
                                          <p:val>
                                            <p:fltVal val="-90"/>
                                          </p:val>
                                        </p:tav>
                                        <p:tav tm="100000">
                                          <p:val>
                                            <p:fltVal val="0"/>
                                          </p:val>
                                        </p:tav>
                                      </p:tavLst>
                                    </p:anim>
                                    <p:anim calcmode="lin" valueType="num">
                                      <p:cBhvr>
                                        <p:cTn id="9" dur="2400" decel="100000" fill="hold"/>
                                        <p:tgtEl>
                                          <p:spTgt spid="2"/>
                                        </p:tgtEl>
                                        <p:attrNameLst>
                                          <p:attrName>ppt_x</p:attrName>
                                        </p:attrNameLst>
                                      </p:cBhvr>
                                      <p:tavLst>
                                        <p:tav tm="0">
                                          <p:val>
                                            <p:strVal val="#ppt_x+0.4"/>
                                          </p:val>
                                        </p:tav>
                                        <p:tav tm="100000">
                                          <p:val>
                                            <p:strVal val="#ppt_x-0.05"/>
                                          </p:val>
                                        </p:tav>
                                      </p:tavLst>
                                    </p:anim>
                                    <p:anim calcmode="lin" valueType="num">
                                      <p:cBhvr>
                                        <p:cTn id="10" dur="2400" decel="100000" fill="hold"/>
                                        <p:tgtEl>
                                          <p:spTgt spid="2"/>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71604" y="274638"/>
            <a:ext cx="7572396" cy="1225536"/>
          </a:xfrm>
        </p:spPr>
        <p:txBody>
          <a:bodyPr>
            <a:normAutofit fontScale="90000"/>
          </a:bodyPr>
          <a:lstStyle/>
          <a:p>
            <a:pPr>
              <a:buFont typeface="Arial" pitchFamily="34" charset="0"/>
              <a:buChar char="•"/>
            </a:pPr>
            <a:r>
              <a:rPr lang="en-US" sz="4000" dirty="0" smtClean="0">
                <a:latin typeface="Cooper Black" pitchFamily="18" charset="0"/>
              </a:rPr>
              <a:t>The Ancient Games were first held in</a:t>
            </a:r>
            <a:r>
              <a:rPr lang="en-US" sz="2400" dirty="0" smtClean="0"/>
              <a:t/>
            </a:r>
            <a:br>
              <a:rPr lang="en-US" sz="2400" dirty="0" smtClean="0"/>
            </a:br>
            <a:endParaRPr lang="ru-RU" sz="2400" dirty="0"/>
          </a:p>
        </p:txBody>
      </p:sp>
      <p:sp>
        <p:nvSpPr>
          <p:cNvPr id="3" name="Содержимое 2"/>
          <p:cNvSpPr>
            <a:spLocks noGrp="1"/>
          </p:cNvSpPr>
          <p:nvPr>
            <p:ph idx="4294967295"/>
          </p:nvPr>
        </p:nvSpPr>
        <p:spPr>
          <a:xfrm>
            <a:off x="1644650" y="1447800"/>
            <a:ext cx="7499350" cy="4800600"/>
          </a:xfrm>
        </p:spPr>
        <p:txBody>
          <a:bodyPr/>
          <a:lstStyle/>
          <a:p>
            <a:pPr>
              <a:buNone/>
            </a:pPr>
            <a:r>
              <a:rPr lang="en-US" dirty="0" smtClean="0">
                <a:latin typeface="Cooper Black" pitchFamily="18" charset="0"/>
              </a:rPr>
              <a:t>1) Italy                   3) Greece</a:t>
            </a:r>
          </a:p>
          <a:p>
            <a:pPr>
              <a:buNone/>
            </a:pPr>
            <a:r>
              <a:rPr lang="en-US" dirty="0" smtClean="0">
                <a:latin typeface="Cooper Black" pitchFamily="18" charset="0"/>
              </a:rPr>
              <a:t>2) Germany          4) Spain</a:t>
            </a:r>
          </a:p>
          <a:p>
            <a:pPr>
              <a:buNone/>
            </a:pPr>
            <a:endParaRPr lang="en-US" dirty="0" smtClean="0">
              <a:latin typeface="Cooper Black" pitchFamily="18" charset="0"/>
            </a:endParaRPr>
          </a:p>
          <a:p>
            <a:pPr>
              <a:buNone/>
            </a:pPr>
            <a:endParaRPr lang="en-US" dirty="0" smtClean="0">
              <a:latin typeface="Cooper Black" pitchFamily="18" charset="0"/>
            </a:endParaRPr>
          </a:p>
          <a:p>
            <a:r>
              <a:rPr lang="en-US" sz="3600" dirty="0" smtClean="0">
                <a:latin typeface="Cooper Black" pitchFamily="18" charset="0"/>
              </a:rPr>
              <a:t>The first of the Modern Olympic Games were held in</a:t>
            </a:r>
          </a:p>
          <a:p>
            <a:pPr marL="596646" indent="-514350">
              <a:buNone/>
            </a:pPr>
            <a:r>
              <a:rPr lang="en-US" dirty="0" smtClean="0">
                <a:latin typeface="Cooper Black" pitchFamily="18" charset="0"/>
              </a:rPr>
              <a:t>1) London              3) Rome</a:t>
            </a:r>
          </a:p>
          <a:p>
            <a:pPr marL="596646" indent="-514350">
              <a:buNone/>
            </a:pPr>
            <a:r>
              <a:rPr lang="en-US" dirty="0" smtClean="0">
                <a:latin typeface="Cooper Black" pitchFamily="18" charset="0"/>
              </a:rPr>
              <a:t>2) Barcelona          4) Athens</a:t>
            </a:r>
            <a:endParaRPr lang="ru-RU"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3000"/>
                                        <p:tgtEl>
                                          <p:spTgt spid="3">
                                            <p:txEl>
                                              <p:pRg st="0" end="0"/>
                                            </p:txEl>
                                          </p:spTgt>
                                        </p:tgtEl>
                                      </p:cBhvr>
                                    </p:animEffect>
                                  </p:childTnLst>
                                </p:cTn>
                              </p:par>
                            </p:childTnLst>
                          </p:cTn>
                        </p:par>
                        <p:par>
                          <p:cTn id="13" fill="hold">
                            <p:stCondLst>
                              <p:cond delay="5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3000"/>
                                        <p:tgtEl>
                                          <p:spTgt spid="3">
                                            <p:txEl>
                                              <p:pRg st="1" end="1"/>
                                            </p:txEl>
                                          </p:spTgt>
                                        </p:tgtEl>
                                      </p:cBhvr>
                                    </p:animEffect>
                                  </p:childTnLst>
                                </p:cTn>
                              </p:par>
                            </p:childTnLst>
                          </p:cTn>
                        </p:par>
                        <p:par>
                          <p:cTn id="17" fill="hold">
                            <p:stCondLst>
                              <p:cond delay="8000"/>
                            </p:stCondLst>
                            <p:childTnLst>
                              <p:par>
                                <p:cTn id="18" presetID="12" presetClass="entr" presetSubtype="4"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3000"/>
                                        <p:tgtEl>
                                          <p:spTgt spid="3">
                                            <p:txEl>
                                              <p:pRg st="4" end="4"/>
                                            </p:txEl>
                                          </p:spTgt>
                                        </p:tgtEl>
                                      </p:cBhvr>
                                    </p:animEffect>
                                  </p:childTnLst>
                                </p:cTn>
                              </p:par>
                            </p:childTnLst>
                          </p:cTn>
                        </p:par>
                        <p:par>
                          <p:cTn id="21" fill="hold">
                            <p:stCondLst>
                              <p:cond delay="11000"/>
                            </p:stCondLst>
                            <p:childTnLst>
                              <p:par>
                                <p:cTn id="22" presetID="12" presetClass="entr" presetSubtype="4"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3000"/>
                                        <p:tgtEl>
                                          <p:spTgt spid="3">
                                            <p:txEl>
                                              <p:pRg st="5" end="5"/>
                                            </p:txEl>
                                          </p:spTgt>
                                        </p:tgtEl>
                                      </p:cBhvr>
                                    </p:animEffect>
                                  </p:childTnLst>
                                </p:cTn>
                              </p:par>
                            </p:childTnLst>
                          </p:cTn>
                        </p:par>
                        <p:par>
                          <p:cTn id="25" fill="hold">
                            <p:stCondLst>
                              <p:cond delay="14000"/>
                            </p:stCondLst>
                            <p:childTnLst>
                              <p:par>
                                <p:cTn id="26" presetID="12" presetClass="entr" presetSubtype="4"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buFont typeface="Arial" pitchFamily="34" charset="0"/>
              <a:buChar char="•"/>
            </a:pPr>
            <a:r>
              <a:rPr lang="en-US" sz="3600" dirty="0" smtClean="0">
                <a:latin typeface="Cooper Black" pitchFamily="18" charset="0"/>
              </a:rPr>
              <a:t>The first of the Modern Olympic Games were held in</a:t>
            </a:r>
            <a:endParaRPr lang="ru-RU" sz="3600" dirty="0"/>
          </a:p>
        </p:txBody>
      </p:sp>
      <p:sp>
        <p:nvSpPr>
          <p:cNvPr id="3" name="Содержимое 2"/>
          <p:cNvSpPr>
            <a:spLocks noGrp="1"/>
          </p:cNvSpPr>
          <p:nvPr>
            <p:ph idx="1"/>
          </p:nvPr>
        </p:nvSpPr>
        <p:spPr/>
        <p:txBody>
          <a:bodyPr/>
          <a:lstStyle/>
          <a:p>
            <a:pPr marL="596646" indent="-514350">
              <a:buNone/>
            </a:pPr>
            <a:r>
              <a:rPr lang="en-US" dirty="0" smtClean="0">
                <a:latin typeface="Cooper Black" pitchFamily="18" charset="0"/>
              </a:rPr>
              <a:t>1) 1876                   3) 1906</a:t>
            </a:r>
          </a:p>
          <a:p>
            <a:pPr marL="596646" indent="-514350">
              <a:buNone/>
            </a:pPr>
            <a:r>
              <a:rPr lang="en-US" dirty="0" smtClean="0">
                <a:latin typeface="Cooper Black" pitchFamily="18" charset="0"/>
              </a:rPr>
              <a:t>2) 1896                   4) 1916</a:t>
            </a:r>
          </a:p>
          <a:p>
            <a:pPr marL="596646" indent="-514350">
              <a:buNone/>
            </a:pPr>
            <a:endParaRPr lang="en-US" dirty="0" smtClean="0">
              <a:latin typeface="Cooper Black" pitchFamily="18" charset="0"/>
            </a:endParaRPr>
          </a:p>
          <a:p>
            <a:pPr marL="596646" indent="-514350"/>
            <a:r>
              <a:rPr lang="en-US" sz="3600" dirty="0" smtClean="0">
                <a:latin typeface="Cooper Black" pitchFamily="18" charset="0"/>
              </a:rPr>
              <a:t>The Olympic Games are held every </a:t>
            </a:r>
          </a:p>
          <a:p>
            <a:pPr marL="596646" indent="-514350">
              <a:buNone/>
            </a:pPr>
            <a:r>
              <a:rPr lang="en-US" dirty="0" smtClean="0">
                <a:latin typeface="Cooper Black" pitchFamily="18" charset="0"/>
              </a:rPr>
              <a:t>1) 2 years                3) 6 years</a:t>
            </a:r>
          </a:p>
          <a:p>
            <a:pPr marL="596646" indent="-514350">
              <a:buNone/>
            </a:pPr>
            <a:r>
              <a:rPr lang="en-US" dirty="0" smtClean="0">
                <a:latin typeface="Cooper Black" pitchFamily="18" charset="0"/>
              </a:rPr>
              <a:t>2) 4 years                4) 8 years</a:t>
            </a:r>
            <a:endParaRPr lang="ru-RU" b="1" dirty="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buFont typeface="Arial" pitchFamily="34" charset="0"/>
              <a:buChar char="•"/>
            </a:pPr>
            <a:r>
              <a:rPr lang="en-US" sz="3600" dirty="0" smtClean="0">
                <a:latin typeface="Cooper Black" pitchFamily="18" charset="0"/>
              </a:rPr>
              <a:t>The Olympic symbol is </a:t>
            </a:r>
            <a:br>
              <a:rPr lang="en-US" sz="3600" dirty="0" smtClean="0">
                <a:latin typeface="Cooper Black" pitchFamily="18" charset="0"/>
              </a:rPr>
            </a:br>
            <a:endParaRPr lang="ru-RU" sz="3600" dirty="0"/>
          </a:p>
        </p:txBody>
      </p:sp>
      <p:sp>
        <p:nvSpPr>
          <p:cNvPr id="3" name="Содержимое 2"/>
          <p:cNvSpPr>
            <a:spLocks noGrp="1"/>
          </p:cNvSpPr>
          <p:nvPr>
            <p:ph idx="1"/>
          </p:nvPr>
        </p:nvSpPr>
        <p:spPr/>
        <p:txBody>
          <a:bodyPr/>
          <a:lstStyle/>
          <a:p>
            <a:pPr marL="596646" indent="-514350">
              <a:buNone/>
            </a:pPr>
            <a:r>
              <a:rPr lang="en-US" dirty="0" smtClean="0">
                <a:latin typeface="Cooper Black" pitchFamily="18" charset="0"/>
              </a:rPr>
              <a:t>1) 4 interlaced squares</a:t>
            </a:r>
          </a:p>
          <a:p>
            <a:pPr marL="596646" indent="-514350">
              <a:buNone/>
            </a:pPr>
            <a:r>
              <a:rPr lang="en-US" dirty="0" smtClean="0">
                <a:latin typeface="Cooper Black" pitchFamily="18" charset="0"/>
              </a:rPr>
              <a:t>2) 5 interlaced rings</a:t>
            </a:r>
          </a:p>
          <a:p>
            <a:pPr marL="596646" indent="-514350">
              <a:buNone/>
            </a:pPr>
            <a:r>
              <a:rPr lang="en-US" dirty="0" smtClean="0">
                <a:latin typeface="Cooper Black" pitchFamily="18" charset="0"/>
              </a:rPr>
              <a:t>3) 3 blue stars</a:t>
            </a:r>
          </a:p>
          <a:p>
            <a:pPr marL="596646" indent="-514350">
              <a:buNone/>
            </a:pPr>
            <a:endParaRPr lang="en-US" dirty="0" smtClean="0">
              <a:latin typeface="Cooper Black" pitchFamily="18" charset="0"/>
            </a:endParaRPr>
          </a:p>
          <a:p>
            <a:pPr marL="596646" indent="-514350"/>
            <a:r>
              <a:rPr lang="en-US" dirty="0" smtClean="0">
                <a:latin typeface="Cooper Black" pitchFamily="18" charset="0"/>
              </a:rPr>
              <a:t>The 1980 Summer Olympics were held in </a:t>
            </a:r>
          </a:p>
          <a:p>
            <a:pPr marL="596646" indent="-514350">
              <a:buNone/>
            </a:pPr>
            <a:r>
              <a:rPr lang="en-US" dirty="0" smtClean="0">
                <a:latin typeface="Cooper Black" pitchFamily="18" charset="0"/>
              </a:rPr>
              <a:t>1) Los Angeles         3) Moscow</a:t>
            </a:r>
          </a:p>
          <a:p>
            <a:pPr marL="596646" indent="-514350">
              <a:buNone/>
            </a:pPr>
            <a:r>
              <a:rPr lang="en-US" dirty="0" smtClean="0">
                <a:latin typeface="Cooper Black" pitchFamily="18" charset="0"/>
              </a:rPr>
              <a:t>2) Montreal              4) Atlanta</a:t>
            </a:r>
            <a:endParaRPr lang="ru-RU"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buFont typeface="Arial" pitchFamily="34" charset="0"/>
              <a:buChar char="•"/>
            </a:pPr>
            <a:r>
              <a:rPr lang="en-US" sz="3600" dirty="0" smtClean="0">
                <a:latin typeface="Cooper Black" pitchFamily="18" charset="0"/>
              </a:rPr>
              <a:t>The 2008 Summer Olympic Games were held in</a:t>
            </a:r>
            <a:endParaRPr lang="ru-RU" sz="3600" dirty="0"/>
          </a:p>
        </p:txBody>
      </p:sp>
      <p:sp>
        <p:nvSpPr>
          <p:cNvPr id="3" name="Содержимое 2"/>
          <p:cNvSpPr>
            <a:spLocks noGrp="1"/>
          </p:cNvSpPr>
          <p:nvPr>
            <p:ph idx="1"/>
          </p:nvPr>
        </p:nvSpPr>
        <p:spPr/>
        <p:txBody>
          <a:bodyPr>
            <a:normAutofit/>
          </a:bodyPr>
          <a:lstStyle/>
          <a:p>
            <a:pPr marL="596646" indent="-514350">
              <a:buNone/>
            </a:pPr>
            <a:r>
              <a:rPr lang="en-US" dirty="0" smtClean="0">
                <a:latin typeface="Cooper Black" pitchFamily="18" charset="0"/>
              </a:rPr>
              <a:t>1) London          3) Salt Lake City</a:t>
            </a:r>
          </a:p>
          <a:p>
            <a:pPr marL="596646" indent="-514350">
              <a:buNone/>
            </a:pPr>
            <a:r>
              <a:rPr lang="en-US" dirty="0" smtClean="0">
                <a:latin typeface="Cooper Black" pitchFamily="18" charset="0"/>
              </a:rPr>
              <a:t>2) Sydney          4) Beijing</a:t>
            </a:r>
          </a:p>
          <a:p>
            <a:pPr marL="596646" indent="-514350">
              <a:buNone/>
            </a:pPr>
            <a:endParaRPr lang="en-US" dirty="0" smtClean="0">
              <a:latin typeface="Cooper Black" pitchFamily="18" charset="0"/>
            </a:endParaRPr>
          </a:p>
          <a:p>
            <a:pPr marL="596646" indent="-514350"/>
            <a:r>
              <a:rPr lang="en-US" sz="3600" dirty="0" smtClean="0">
                <a:latin typeface="Cooper Black" pitchFamily="18" charset="0"/>
              </a:rPr>
              <a:t>The 2010 Winter Olympic Games will be held in </a:t>
            </a:r>
          </a:p>
          <a:p>
            <a:pPr marL="825246" indent="-742950">
              <a:buNone/>
            </a:pPr>
            <a:r>
              <a:rPr lang="en-US" dirty="0" smtClean="0">
                <a:latin typeface="Cooper Black" pitchFamily="18" charset="0"/>
              </a:rPr>
              <a:t>1) Canada           3) Russia</a:t>
            </a:r>
          </a:p>
          <a:p>
            <a:pPr marL="825246" indent="-742950">
              <a:buNone/>
            </a:pPr>
            <a:r>
              <a:rPr lang="en-US" dirty="0" smtClean="0">
                <a:latin typeface="Cooper Black" pitchFamily="18" charset="0"/>
              </a:rPr>
              <a:t>2) The UK            4) the USA</a:t>
            </a:r>
            <a:endParaRPr lang="ru-RU" dirty="0"/>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Olympic Games are an international multi</Template>
  <TotalTime>256</TotalTime>
  <Words>528</Words>
  <Application>Microsoft Office PowerPoint</Application>
  <PresentationFormat>Экран (4:3)</PresentationFormat>
  <Paragraphs>63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Olympic Games</vt:lpstr>
      <vt:lpstr>THE OLYMPIC FLAME</vt:lpstr>
      <vt:lpstr>THE OLYMPIC FLAG</vt:lpstr>
      <vt:lpstr>Презентация PowerPoint</vt:lpstr>
      <vt:lpstr>Презентация PowerPoint</vt:lpstr>
      <vt:lpstr>The Ancient Games were first held in </vt:lpstr>
      <vt:lpstr>The first of the Modern Olympic Games were held in</vt:lpstr>
      <vt:lpstr>The Olympic symbol is  </vt:lpstr>
      <vt:lpstr>The 2008 Summer Olympic Games were held in</vt:lpstr>
      <vt:lpstr>The Olympic Games have a very long history. They began in ancient Greece.</vt:lpstr>
      <vt:lpstr>The International Olympic Committee was founded in 1894 on the initiative of a French nobleman, Baron Pierre de Coubertin. </vt:lpstr>
      <vt:lpstr>The modern Olympics feature the traditional Summer and the Winter Games</vt:lpstr>
      <vt:lpstr>Russia joined the Olympic movement in 1952. In 1980 Moscow hosted the 22nd Olympic Games.</vt:lpstr>
      <vt:lpstr>The 2008 Summer Olympic Games was a major international multi-sport event that took place in Beijing, China in August  2008.  </vt:lpstr>
      <vt:lpstr>A total of 10,500 athletes competed in 302 events in 28 sports. Russian sportsmen won 72 medals: 23 gold, 21 silver, 28 bronze and took the 3rd rank after China and the USA.</vt:lpstr>
      <vt:lpstr>The 2010 Winter Olympics, officially known as the 21st Winter Olympics, were held in February 12-28, 2010, in Vancouver, British Columbia, Canada.  </vt:lpstr>
      <vt:lpstr>The 2014 Winter Olympics, officially known as the XXII Olympic Winter Games, is an international winter multiple sports event that will be celebrated in February 2014. This will be the first time that the Russian Federation will host the Winter Olympics</vt:lpstr>
      <vt:lpstr>Answer the questions:</vt:lpstr>
      <vt:lpstr>1. There are … ways to keep fit. (vary)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Games</dc:title>
  <dc:creator>Formoza</dc:creator>
  <cp:lastModifiedBy>*</cp:lastModifiedBy>
  <cp:revision>39</cp:revision>
  <dcterms:created xsi:type="dcterms:W3CDTF">2009-02-21T15:15:25Z</dcterms:created>
  <dcterms:modified xsi:type="dcterms:W3CDTF">2012-04-14T07:30:51Z</dcterms:modified>
</cp:coreProperties>
</file>