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91B61EC2-E98A-4D72-A617-40E4B1C5848E}" type="datetimeFigureOut">
              <a:rPr lang="uk-UA" smtClean="0"/>
              <a:t>16.10.2014</a:t>
            </a:fld>
            <a:endParaRPr lang="uk-U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1CE9D85-1EEF-49A1-BBE1-D05EF4FC6447}" type="slidenum">
              <a:rPr lang="uk-UA" smtClean="0"/>
              <a:t>‹#›</a:t>
            </a:fld>
            <a:endParaRPr lang="uk-UA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61EC2-E98A-4D72-A617-40E4B1C5848E}" type="datetimeFigureOut">
              <a:rPr lang="uk-UA" smtClean="0"/>
              <a:t>16.10.2014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E9D85-1EEF-49A1-BBE1-D05EF4FC644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61EC2-E98A-4D72-A617-40E4B1C5848E}" type="datetimeFigureOut">
              <a:rPr lang="uk-UA" smtClean="0"/>
              <a:t>16.10.2014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E9D85-1EEF-49A1-BBE1-D05EF4FC644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61EC2-E98A-4D72-A617-40E4B1C5848E}" type="datetimeFigureOut">
              <a:rPr lang="uk-UA" smtClean="0"/>
              <a:t>16.10.2014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E9D85-1EEF-49A1-BBE1-D05EF4FC644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61EC2-E98A-4D72-A617-40E4B1C5848E}" type="datetimeFigureOut">
              <a:rPr lang="uk-UA" smtClean="0"/>
              <a:t>16.10.2014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E9D85-1EEF-49A1-BBE1-D05EF4FC644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61EC2-E98A-4D72-A617-40E4B1C5848E}" type="datetimeFigureOut">
              <a:rPr lang="uk-UA" smtClean="0"/>
              <a:t>16.10.2014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E9D85-1EEF-49A1-BBE1-D05EF4FC6447}" type="slidenum">
              <a:rPr lang="uk-UA" smtClean="0"/>
              <a:t>‹#›</a:t>
            </a:fld>
            <a:endParaRPr lang="uk-U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61EC2-E98A-4D72-A617-40E4B1C5848E}" type="datetimeFigureOut">
              <a:rPr lang="uk-UA" smtClean="0"/>
              <a:t>16.10.2014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E9D85-1EEF-49A1-BBE1-D05EF4FC644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61EC2-E98A-4D72-A617-40E4B1C5848E}" type="datetimeFigureOut">
              <a:rPr lang="uk-UA" smtClean="0"/>
              <a:t>16.10.2014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E9D85-1EEF-49A1-BBE1-D05EF4FC644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61EC2-E98A-4D72-A617-40E4B1C5848E}" type="datetimeFigureOut">
              <a:rPr lang="uk-UA" smtClean="0"/>
              <a:t>16.10.2014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E9D85-1EEF-49A1-BBE1-D05EF4FC644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61EC2-E98A-4D72-A617-40E4B1C5848E}" type="datetimeFigureOut">
              <a:rPr lang="uk-UA" smtClean="0"/>
              <a:t>16.10.2014</a:t>
            </a:fld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E9D85-1EEF-49A1-BBE1-D05EF4FC6447}" type="slidenum">
              <a:rPr lang="uk-UA" smtClean="0"/>
              <a:t>‹#›</a:t>
            </a:fld>
            <a:endParaRPr lang="uk-UA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61EC2-E98A-4D72-A617-40E4B1C5848E}" type="datetimeFigureOut">
              <a:rPr lang="uk-UA" smtClean="0"/>
              <a:t>16.10.2014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E9D85-1EEF-49A1-BBE1-D05EF4FC644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91B61EC2-E98A-4D72-A617-40E4B1C5848E}" type="datetimeFigureOut">
              <a:rPr lang="uk-UA" smtClean="0"/>
              <a:t>16.10.2014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1CE9D85-1EEF-49A1-BBE1-D05EF4FC6447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uk-UA" sz="4000" dirty="0"/>
              <a:t>Вплив транспорту на довкілля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6404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490" y="2124944"/>
            <a:ext cx="72126" cy="45719"/>
          </a:xfrm>
        </p:spPr>
        <p:txBody>
          <a:bodyPr>
            <a:normAutofit fontScale="90000"/>
          </a:bodyPr>
          <a:lstStyle/>
          <a:p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2" y="836712"/>
            <a:ext cx="6777317" cy="4995917"/>
          </a:xfrm>
        </p:spPr>
        <p:txBody>
          <a:bodyPr>
            <a:normAutofit/>
          </a:bodyPr>
          <a:lstStyle/>
          <a:p>
            <a:r>
              <a:rPr lang="uk-UA" dirty="0"/>
              <a:t>Суть проблеми, яка постала перед людством на сучасній стадії його еволюції, полягає саме в тому, що люди не встигають адаптувати свою культуру відповідно до тих змін, котрі самі ж вони і вносять у цей світ, і джерела цієї кризи — всередині, а не поза людською істотою, котра розглядається й як індивідуальність, і як колектив. Вирішення цих проблем залежить насамперед від людини, її внутрішньої сутності. (А. </a:t>
            </a:r>
            <a:r>
              <a:rPr lang="uk-UA" dirty="0" err="1"/>
              <a:t>Печчеї</a:t>
            </a:r>
            <a:r>
              <a:rPr lang="uk-UA" dirty="0"/>
              <a:t>, італійський учений, засновник і перший президент Римського клубу).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625" y="147637"/>
            <a:ext cx="4476750" cy="656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06542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490" y="980728"/>
            <a:ext cx="7024744" cy="1440160"/>
          </a:xfrm>
        </p:spPr>
        <p:txBody>
          <a:bodyPr>
            <a:normAutofit fontScale="90000"/>
          </a:bodyPr>
          <a:lstStyle/>
          <a:p>
            <a:r>
              <a:rPr lang="uk-UA" b="1" dirty="0"/>
              <a:t>Екологія автомобільного транспорту</a:t>
            </a:r>
            <a:br>
              <a:rPr lang="uk-UA" b="1" dirty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2" y="1844824"/>
            <a:ext cx="6777317" cy="4464496"/>
          </a:xfrm>
        </p:spPr>
        <p:txBody>
          <a:bodyPr>
            <a:normAutofit lnSpcReduction="10000"/>
          </a:bodyPr>
          <a:lstStyle/>
          <a:p>
            <a:r>
              <a:rPr lang="uk-UA" dirty="0"/>
              <a:t>Усі види сучасного транспорту завдають великої шкоди біосфері, але найбільш небезпечний для неї – автомобільний транспорт. Сьогодні у світі приблизно 600 млн. автомобілів. У середньому кожний з них викидає в добу 3,5 – 4 кг чадних газів, значну кількість оксидів азоту, сірки, сажу. </a:t>
            </a:r>
            <a:r>
              <a:rPr lang="ru-RU" dirty="0"/>
              <a:t> "</a:t>
            </a:r>
            <a:r>
              <a:rPr lang="ru-RU" dirty="0" err="1"/>
              <a:t>Внесок</a:t>
            </a:r>
            <a:r>
              <a:rPr lang="ru-RU" dirty="0"/>
              <a:t>" </a:t>
            </a:r>
            <a:r>
              <a:rPr lang="ru-RU" dirty="0" err="1"/>
              <a:t>автомобільного</a:t>
            </a:r>
            <a:r>
              <a:rPr lang="ru-RU" dirty="0"/>
              <a:t> транспорту в </a:t>
            </a:r>
            <a:r>
              <a:rPr lang="ru-RU" dirty="0" err="1"/>
              <a:t>забруднення</a:t>
            </a:r>
            <a:r>
              <a:rPr lang="ru-RU" dirty="0"/>
              <a:t> </a:t>
            </a:r>
            <a:r>
              <a:rPr lang="ru-RU" dirty="0" err="1"/>
              <a:t>атмосфери</a:t>
            </a:r>
            <a:r>
              <a:rPr lang="ru-RU" dirty="0"/>
              <a:t> </a:t>
            </a:r>
            <a:r>
              <a:rPr lang="ru-RU" dirty="0" err="1"/>
              <a:t>складає</a:t>
            </a:r>
            <a:r>
              <a:rPr lang="ru-RU" dirty="0"/>
              <a:t> </a:t>
            </a:r>
            <a:r>
              <a:rPr lang="ru-RU" dirty="0" err="1"/>
              <a:t>сьогодні</a:t>
            </a:r>
            <a:r>
              <a:rPr lang="ru-RU" dirty="0"/>
              <a:t> в </a:t>
            </a:r>
            <a:r>
              <a:rPr lang="ru-RU" dirty="0" err="1"/>
              <a:t>більшості</a:t>
            </a:r>
            <a:r>
              <a:rPr lang="ru-RU" dirty="0"/>
              <a:t> </a:t>
            </a:r>
            <a:r>
              <a:rPr lang="ru-RU" dirty="0" err="1"/>
              <a:t>міст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не </a:t>
            </a:r>
            <a:r>
              <a:rPr lang="ru-RU" dirty="0" err="1"/>
              <a:t>менше</a:t>
            </a:r>
            <a:r>
              <a:rPr lang="ru-RU" dirty="0"/>
              <a:t> 30%. 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124744"/>
            <a:ext cx="6168685" cy="4626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84937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393224"/>
          </a:xfrm>
        </p:spPr>
        <p:txBody>
          <a:bodyPr>
            <a:normAutofit fontScale="90000"/>
          </a:bodyPr>
          <a:lstStyle/>
          <a:p>
            <a:r>
              <a:rPr lang="ru-RU" dirty="0" err="1"/>
              <a:t>Н</a:t>
            </a:r>
            <a:r>
              <a:rPr lang="ru-RU" dirty="0" err="1" smtClean="0"/>
              <a:t>егативні</a:t>
            </a:r>
            <a:r>
              <a:rPr lang="ru-RU" dirty="0" smtClean="0"/>
              <a:t> </a:t>
            </a:r>
            <a:r>
              <a:rPr lang="ru-RU" dirty="0" err="1"/>
              <a:t>впливи</a:t>
            </a:r>
            <a:r>
              <a:rPr lang="ru-RU" dirty="0"/>
              <a:t> </a:t>
            </a:r>
            <a:r>
              <a:rPr lang="ru-RU" dirty="0" err="1"/>
              <a:t>автомобілів</a:t>
            </a:r>
            <a:r>
              <a:rPr lang="ru-RU" dirty="0"/>
              <a:t> на </a:t>
            </a:r>
            <a:r>
              <a:rPr lang="ru-RU" dirty="0" err="1"/>
              <a:t>навколишнє</a:t>
            </a:r>
            <a:r>
              <a:rPr lang="ru-RU" dirty="0"/>
              <a:t> </a:t>
            </a:r>
            <a:r>
              <a:rPr lang="ru-RU" dirty="0" err="1"/>
              <a:t>середовище</a:t>
            </a:r>
            <a:r>
              <a:rPr lang="ru-RU" dirty="0"/>
              <a:t/>
            </a:r>
            <a:br>
              <a:rPr lang="ru-RU" dirty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772816"/>
            <a:ext cx="7704856" cy="4608512"/>
          </a:xfrm>
        </p:spPr>
        <p:txBody>
          <a:bodyPr/>
          <a:lstStyle/>
          <a:p>
            <a:pPr marL="68580" indent="0">
              <a:buNone/>
            </a:pPr>
            <a:r>
              <a:rPr lang="ru-RU" dirty="0"/>
              <a:t>- </a:t>
            </a:r>
            <a:r>
              <a:rPr lang="ru-RU" dirty="0" err="1"/>
              <a:t>висока</a:t>
            </a:r>
            <a:r>
              <a:rPr lang="ru-RU" dirty="0"/>
              <a:t> ресурсно-</a:t>
            </a:r>
            <a:r>
              <a:rPr lang="ru-RU" dirty="0" err="1"/>
              <a:t>сировинна</a:t>
            </a:r>
            <a:r>
              <a:rPr lang="ru-RU" dirty="0"/>
              <a:t> й </a:t>
            </a:r>
            <a:r>
              <a:rPr lang="ru-RU" dirty="0" err="1"/>
              <a:t>енергетична</a:t>
            </a:r>
            <a:r>
              <a:rPr lang="ru-RU" dirty="0"/>
              <a:t> </a:t>
            </a:r>
            <a:r>
              <a:rPr lang="ru-RU" dirty="0" err="1"/>
              <a:t>ємність</a:t>
            </a:r>
            <a:r>
              <a:rPr lang="ru-RU" dirty="0"/>
              <a:t> </a:t>
            </a:r>
            <a:r>
              <a:rPr lang="ru-RU" dirty="0" err="1"/>
              <a:t>автомобільної</a:t>
            </a:r>
            <a:r>
              <a:rPr lang="ru-RU" dirty="0"/>
              <a:t> </a:t>
            </a:r>
            <a:r>
              <a:rPr lang="ru-RU" dirty="0" err="1"/>
              <a:t>промисловості</a:t>
            </a:r>
            <a:r>
              <a:rPr lang="ru-RU" dirty="0" smtClean="0"/>
              <a:t>;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/>
              <a:t>- </a:t>
            </a:r>
            <a:r>
              <a:rPr lang="ru-RU" dirty="0" err="1"/>
              <a:t>витрата</a:t>
            </a:r>
            <a:r>
              <a:rPr lang="ru-RU" dirty="0"/>
              <a:t> </a:t>
            </a:r>
            <a:r>
              <a:rPr lang="ru-RU" dirty="0" err="1"/>
              <a:t>палива</a:t>
            </a:r>
            <a:r>
              <a:rPr lang="ru-RU" dirty="0"/>
              <a:t> і </a:t>
            </a:r>
            <a:r>
              <a:rPr lang="ru-RU" dirty="0" err="1"/>
              <a:t>повітря</a:t>
            </a:r>
            <a:r>
              <a:rPr lang="ru-RU" dirty="0"/>
              <a:t>, </a:t>
            </a:r>
            <a:r>
              <a:rPr lang="ru-RU" dirty="0" err="1"/>
              <a:t>виділення</a:t>
            </a:r>
            <a:r>
              <a:rPr lang="ru-RU" dirty="0"/>
              <a:t> </a:t>
            </a:r>
            <a:r>
              <a:rPr lang="ru-RU" dirty="0" err="1"/>
              <a:t>шкідливих</a:t>
            </a:r>
            <a:r>
              <a:rPr lang="ru-RU" dirty="0"/>
              <a:t> </a:t>
            </a:r>
            <a:r>
              <a:rPr lang="ru-RU" dirty="0" err="1"/>
              <a:t>вихлопних</a:t>
            </a:r>
            <a:r>
              <a:rPr lang="ru-RU" dirty="0"/>
              <a:t> </a:t>
            </a:r>
            <a:r>
              <a:rPr lang="ru-RU" dirty="0" err="1"/>
              <a:t>газів</a:t>
            </a:r>
            <a:r>
              <a:rPr lang="ru-RU" dirty="0"/>
              <a:t>;</a:t>
            </a:r>
          </a:p>
          <a:p>
            <a:pPr marL="68580" indent="0">
              <a:buNone/>
            </a:pPr>
            <a:r>
              <a:rPr lang="ru-RU" dirty="0"/>
              <a:t>- </a:t>
            </a:r>
            <a:r>
              <a:rPr lang="ru-RU" dirty="0" err="1"/>
              <a:t>матеріальні</a:t>
            </a:r>
            <a:r>
              <a:rPr lang="ru-RU" dirty="0"/>
              <a:t>, </a:t>
            </a:r>
            <a:r>
              <a:rPr lang="ru-RU" dirty="0" err="1"/>
              <a:t>людські</a:t>
            </a:r>
            <a:r>
              <a:rPr lang="ru-RU" dirty="0"/>
              <a:t> </a:t>
            </a:r>
            <a:r>
              <a:rPr lang="ru-RU" dirty="0" err="1"/>
              <a:t>втрати</a:t>
            </a:r>
            <a:r>
              <a:rPr lang="ru-RU" dirty="0"/>
              <a:t> і </a:t>
            </a:r>
            <a:r>
              <a:rPr lang="ru-RU" dirty="0" err="1"/>
              <a:t>втрати</a:t>
            </a:r>
            <a:r>
              <a:rPr lang="ru-RU" dirty="0"/>
              <a:t> </a:t>
            </a:r>
            <a:r>
              <a:rPr lang="ru-RU" dirty="0" err="1"/>
              <a:t>тваринного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 в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транспортних</a:t>
            </a:r>
            <a:r>
              <a:rPr lang="ru-RU" dirty="0"/>
              <a:t> </a:t>
            </a:r>
            <a:r>
              <a:rPr lang="ru-RU" dirty="0" err="1" smtClean="0"/>
              <a:t>аварій</a:t>
            </a:r>
            <a:r>
              <a:rPr lang="en-US" dirty="0" smtClean="0"/>
              <a:t>;</a:t>
            </a:r>
            <a:br>
              <a:rPr lang="en-US" dirty="0" smtClean="0"/>
            </a:br>
            <a:r>
              <a:rPr lang="ru-RU" dirty="0"/>
              <a:t>- </a:t>
            </a:r>
            <a:r>
              <a:rPr lang="ru-RU" dirty="0" err="1"/>
              <a:t>викиди</a:t>
            </a:r>
            <a:r>
              <a:rPr lang="ru-RU" dirty="0"/>
              <a:t> </a:t>
            </a:r>
            <a:r>
              <a:rPr lang="ru-RU" dirty="0" err="1"/>
              <a:t>продуктів</a:t>
            </a:r>
            <a:r>
              <a:rPr lang="ru-RU" dirty="0"/>
              <a:t> </a:t>
            </a:r>
            <a:r>
              <a:rPr lang="ru-RU" dirty="0" err="1"/>
              <a:t>випробувань</a:t>
            </a:r>
            <a:r>
              <a:rPr lang="ru-RU" dirty="0"/>
              <a:t> шин і </a:t>
            </a:r>
            <a:r>
              <a:rPr lang="ru-RU" dirty="0" err="1"/>
              <a:t>гальм</a:t>
            </a:r>
            <a:r>
              <a:rPr lang="ru-RU" dirty="0"/>
              <a:t>;</a:t>
            </a:r>
          </a:p>
          <a:p>
            <a:pPr marL="68580" indent="0">
              <a:buNone/>
            </a:pPr>
            <a:r>
              <a:rPr lang="ru-RU" dirty="0"/>
              <a:t>- </a:t>
            </a:r>
            <a:r>
              <a:rPr lang="ru-RU" dirty="0" err="1"/>
              <a:t>власне</a:t>
            </a:r>
            <a:r>
              <a:rPr lang="ru-RU" dirty="0"/>
              <a:t> </a:t>
            </a:r>
            <a:r>
              <a:rPr lang="ru-RU" dirty="0" err="1"/>
              <a:t>негативний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 на </a:t>
            </a:r>
            <a:r>
              <a:rPr lang="ru-RU" dirty="0" err="1"/>
              <a:t>навколишнє</a:t>
            </a:r>
            <a:r>
              <a:rPr lang="ru-RU" dirty="0"/>
              <a:t> </a:t>
            </a:r>
            <a:r>
              <a:rPr lang="ru-RU" dirty="0" err="1"/>
              <a:t>середовище</a:t>
            </a:r>
            <a:r>
              <a:rPr lang="ru-RU" dirty="0"/>
              <a:t> </a:t>
            </a:r>
            <a:r>
              <a:rPr lang="ru-RU" dirty="0" err="1"/>
              <a:t>автомобільної</a:t>
            </a:r>
            <a:r>
              <a:rPr lang="ru-RU" dirty="0"/>
              <a:t> </a:t>
            </a:r>
            <a:r>
              <a:rPr lang="ru-RU" dirty="0" err="1"/>
              <a:t>промисловості</a:t>
            </a:r>
            <a:r>
              <a:rPr lang="ru-RU" dirty="0"/>
              <a:t> (</a:t>
            </a:r>
            <a:r>
              <a:rPr lang="ru-RU" dirty="0" err="1"/>
              <a:t>ливарне</a:t>
            </a:r>
            <a:r>
              <a:rPr lang="ru-RU" dirty="0"/>
              <a:t> </a:t>
            </a:r>
            <a:r>
              <a:rPr lang="ru-RU" dirty="0" err="1"/>
              <a:t>виробництво</a:t>
            </a:r>
            <a:r>
              <a:rPr lang="ru-RU" dirty="0"/>
              <a:t>, </a:t>
            </a:r>
            <a:r>
              <a:rPr lang="ru-RU" dirty="0" err="1"/>
              <a:t>інструментально-механічне</a:t>
            </a:r>
            <a:r>
              <a:rPr lang="ru-RU" dirty="0"/>
              <a:t> </a:t>
            </a:r>
            <a:r>
              <a:rPr lang="ru-RU" dirty="0" err="1"/>
              <a:t>виробництво</a:t>
            </a:r>
            <a:r>
              <a:rPr lang="ru-RU" dirty="0"/>
              <a:t>, </a:t>
            </a:r>
            <a:r>
              <a:rPr lang="ru-RU" dirty="0" err="1"/>
              <a:t>виробництво</a:t>
            </a:r>
            <a:r>
              <a:rPr lang="ru-RU" dirty="0"/>
              <a:t> шин і т.д.).</a:t>
            </a:r>
          </a:p>
          <a:p>
            <a:pPr marL="68580" indent="0">
              <a:buNone/>
            </a:pPr>
            <a:endParaRPr lang="ru-RU" dirty="0"/>
          </a:p>
          <a:p>
            <a:pPr>
              <a:buFont typeface="Courier New" pitchFamily="49" charset="0"/>
              <a:buChar char="o"/>
            </a:pPr>
            <a:endParaRPr lang="ru-RU" dirty="0"/>
          </a:p>
          <a:p>
            <a:pPr>
              <a:buFont typeface="Courier New" pitchFamily="49" charset="0"/>
              <a:buChar char="o"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118985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490" y="476672"/>
            <a:ext cx="7024744" cy="792088"/>
          </a:xfrm>
        </p:spPr>
        <p:txBody>
          <a:bodyPr>
            <a:normAutofit/>
          </a:bodyPr>
          <a:lstStyle/>
          <a:p>
            <a:r>
              <a:rPr lang="uk-UA" sz="3200" b="1" dirty="0"/>
              <a:t>Головні підсумки </a:t>
            </a:r>
            <a:r>
              <a:rPr lang="en-US" sz="3200" b="1" dirty="0"/>
              <a:t>XX </a:t>
            </a:r>
            <a:r>
              <a:rPr lang="uk-UA" sz="3200" b="1" dirty="0"/>
              <a:t>століття.</a:t>
            </a:r>
            <a:endParaRPr lang="uk-UA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268760"/>
            <a:ext cx="7776864" cy="5112568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uk-UA" sz="2000" dirty="0"/>
              <a:t>На екологічний стан України найближчим часом негативно впливатимуть також зміни структури палива, приватизація землі та підприємств. Очікуються труднощі під час впровадження ефективних ресурсозберігаючих і природоохоронних технологій. Імовірними залишаються як різке погіршення екологічного стану країни загалом, так і необоротна деградація окремих природних об'єктів і районів</a:t>
            </a:r>
            <a:r>
              <a:rPr lang="uk-UA" sz="2000" dirty="0" smtClean="0"/>
              <a:t>.</a:t>
            </a:r>
            <a:br>
              <a:rPr lang="uk-UA" sz="2000" dirty="0" smtClean="0"/>
            </a:br>
            <a:r>
              <a:rPr lang="uk-UA" sz="2000" dirty="0"/>
              <a:t>На сьогодні головне завдання керівництва держави, суспільства полягає в переорієнтації національної політики й стратегії на ідеї та принципи гармонійного розвитку й забезпеченні (законодавчому, інституційному, освітньому, фінансовому) їх реалізації.</a:t>
            </a: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25050394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490" y="764704"/>
            <a:ext cx="7024744" cy="1872208"/>
          </a:xfrm>
        </p:spPr>
        <p:txBody>
          <a:bodyPr>
            <a:normAutofit fontScale="90000"/>
          </a:bodyPr>
          <a:lstStyle/>
          <a:p>
            <a:r>
              <a:rPr lang="ru-RU" sz="2700" b="1" dirty="0"/>
              <a:t>Заходи </a:t>
            </a:r>
            <a:r>
              <a:rPr lang="ru-RU" sz="2700" b="1" dirty="0" err="1"/>
              <a:t>щодо</a:t>
            </a:r>
            <a:r>
              <a:rPr lang="ru-RU" sz="2700" b="1" dirty="0"/>
              <a:t> </a:t>
            </a:r>
            <a:r>
              <a:rPr lang="ru-RU" sz="2700" b="1" dirty="0" err="1"/>
              <a:t>зменшення</a:t>
            </a:r>
            <a:r>
              <a:rPr lang="ru-RU" sz="2700" b="1" dirty="0"/>
              <a:t> </a:t>
            </a:r>
            <a:r>
              <a:rPr lang="ru-RU" sz="2700" b="1" dirty="0" err="1"/>
              <a:t>впливу</a:t>
            </a:r>
            <a:r>
              <a:rPr lang="ru-RU" sz="2700" b="1" dirty="0"/>
              <a:t> транспорту на </a:t>
            </a:r>
            <a:r>
              <a:rPr lang="ru-RU" sz="2700" b="1" dirty="0" err="1"/>
              <a:t>довкілля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628800"/>
            <a:ext cx="7632848" cy="4680520"/>
          </a:xfrm>
        </p:spPr>
        <p:txBody>
          <a:bodyPr>
            <a:normAutofit fontScale="92500" lnSpcReduction="20000"/>
          </a:bodyPr>
          <a:lstStyle/>
          <a:p>
            <a:r>
              <a:rPr lang="uk-UA" smtClean="0"/>
              <a:t>оптимізація </a:t>
            </a:r>
            <a:r>
              <a:rPr lang="uk-UA" dirty="0"/>
              <a:t>транспортного процесу по впливу на навколишнє середовище;</a:t>
            </a:r>
          </a:p>
          <a:p>
            <a:r>
              <a:rPr lang="uk-UA" dirty="0" smtClean="0"/>
              <a:t>створення </a:t>
            </a:r>
            <a:r>
              <a:rPr lang="uk-UA" dirty="0"/>
              <a:t>екологічно безпечних конструкцій об'єктів транспорту, експлуатаційних, конструкційних, будівельних матеріалів, технологій їхнього виробництва;</a:t>
            </a:r>
          </a:p>
          <a:p>
            <a:r>
              <a:rPr lang="uk-UA" dirty="0" smtClean="0"/>
              <a:t>збільшення </a:t>
            </a:r>
            <a:r>
              <a:rPr lang="uk-UA" dirty="0"/>
              <a:t>частки екологічно прийнятних палив у загальному балансі енергоспоживання;</a:t>
            </a:r>
          </a:p>
          <a:p>
            <a:r>
              <a:rPr lang="uk-UA" dirty="0" smtClean="0"/>
              <a:t>розробка </a:t>
            </a:r>
            <a:r>
              <a:rPr lang="uk-UA" dirty="0" err="1"/>
              <a:t>ресурсозберегаючих</a:t>
            </a:r>
            <a:r>
              <a:rPr lang="uk-UA" dirty="0"/>
              <a:t> технологій захисту довкілля від транспортних забруднень;</a:t>
            </a:r>
          </a:p>
          <a:p>
            <a:r>
              <a:rPr lang="uk-UA" dirty="0" smtClean="0"/>
              <a:t>розробка </a:t>
            </a:r>
            <a:r>
              <a:rPr lang="uk-UA" dirty="0"/>
              <a:t>алгоритмів і технічних коштів моніторингу довкілля на транспортних об'єктах і прилягаючих до них територіях;</a:t>
            </a:r>
          </a:p>
          <a:p>
            <a:r>
              <a:rPr lang="uk-UA" dirty="0" smtClean="0"/>
              <a:t>удосконалювання </a:t>
            </a:r>
            <a:r>
              <a:rPr lang="uk-UA" dirty="0"/>
              <a:t>системи керування природоохоронною діяльністю на транспорті.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724686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34</TotalTime>
  <Words>294</Words>
  <Application>Microsoft Office PowerPoint</Application>
  <PresentationFormat>Экран (4:3)</PresentationFormat>
  <Paragraphs>18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Остин</vt:lpstr>
      <vt:lpstr>Вплив транспорту на довкілля</vt:lpstr>
      <vt:lpstr>Презентация PowerPoint</vt:lpstr>
      <vt:lpstr>Екологія автомобільного транспорту </vt:lpstr>
      <vt:lpstr>Негативні впливи автомобілів на навколишнє середовище </vt:lpstr>
      <vt:lpstr>Головні підсумки XX століття.</vt:lpstr>
      <vt:lpstr>Заходи щодо зменшення впливу транспорту на довкілля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Вплив транспорту на довкілля</dc:title>
  <dc:creator>Tanya</dc:creator>
  <cp:lastModifiedBy>Tanya</cp:lastModifiedBy>
  <cp:revision>5</cp:revision>
  <dcterms:created xsi:type="dcterms:W3CDTF">2014-10-16T15:08:59Z</dcterms:created>
  <dcterms:modified xsi:type="dcterms:W3CDTF">2014-10-16T15:43:10Z</dcterms:modified>
</cp:coreProperties>
</file>