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sldIdLst>
    <p:sldId id="256" r:id="rId2"/>
    <p:sldId id="258" r:id="rId3"/>
    <p:sldId id="259" r:id="rId4"/>
    <p:sldId id="260" r:id="rId5"/>
    <p:sldId id="298" r:id="rId6"/>
    <p:sldId id="299" r:id="rId7"/>
    <p:sldId id="300" r:id="rId8"/>
    <p:sldId id="301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67" r:id="rId17"/>
    <p:sldId id="268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90" r:id="rId27"/>
    <p:sldId id="278" r:id="rId28"/>
    <p:sldId id="280" r:id="rId29"/>
    <p:sldId id="279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1" r:id="rId40"/>
    <p:sldId id="292" r:id="rId41"/>
    <p:sldId id="297" r:id="rId42"/>
    <p:sldId id="293" r:id="rId43"/>
    <p:sldId id="294" r:id="rId44"/>
    <p:sldId id="295" r:id="rId45"/>
    <p:sldId id="29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FF66"/>
    <a:srgbClr val="00FFCC"/>
    <a:srgbClr val="29CD21"/>
    <a:srgbClr val="FF00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16.05.2014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ThS0Ksm4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339752" y="0"/>
            <a:ext cx="5544616" cy="1508760"/>
          </a:xfrm>
          <a:prstGeom prst="rect">
            <a:avLst/>
          </a:prstGeom>
        </p:spPr>
        <p:txBody>
          <a:bodyPr vert="horz" lIns="100584" tIns="4572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uk-UA" sz="8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Венесуела</a:t>
            </a:r>
            <a:endParaRPr kumimoji="0" lang="uk-UA" sz="8800" b="0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657671"/>
            <a:ext cx="3131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Виконала</a:t>
            </a:r>
            <a:br>
              <a:rPr lang="uk-UA" sz="2400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Учениця 10-А класу</a:t>
            </a:r>
            <a:br>
              <a:rPr lang="uk-UA" sz="2400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i="1" dirty="0" err="1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Громосяк</a:t>
            </a:r>
            <a:r>
              <a:rPr lang="uk-UA" sz="2400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Надія</a:t>
            </a:r>
            <a:endParaRPr lang="uk-UA" sz="2400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50760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Вугілля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Промислові запаси вугілля зосереджені в </a:t>
            </a:r>
            <a:r>
              <a:rPr lang="uk-UA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Сьєрра-де-Періха</a:t>
            </a:r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(родов. </a:t>
            </a:r>
            <a:r>
              <a:rPr lang="uk-UA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Качірі</a:t>
            </a:r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Сокуй</a:t>
            </a:r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Гуасаре</a:t>
            </a:r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Загальні запаси вугілля оцінюються в майже 4 млрд т. Ресурси вугілля в басейні </a:t>
            </a:r>
            <a:r>
              <a:rPr lang="uk-UA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Гуасаре</a:t>
            </a:r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оцінюються в 8300 </a:t>
            </a:r>
            <a:r>
              <a:rPr lang="uk-UA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 або 80% від всіх на території країни, в тому числі запаси 2400 </a:t>
            </a:r>
            <a:r>
              <a:rPr lang="uk-UA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т.</a:t>
            </a:r>
            <a:endParaRPr lang="uk-UA" i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2060848"/>
            <a:ext cx="5724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Залізо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запасами залізних руд Венесуела займає 2-е місце в Латинській Америці. Найбільш великі родовища розташовані в басейні р. </a:t>
            </a:r>
            <a:r>
              <a:rPr lang="uk-UA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Кароні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(шт. Болівар в центральній частині країни при злитті рік Оріноко і </a:t>
            </a:r>
            <a:r>
              <a:rPr lang="uk-UA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Кароні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uk-UA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Серро-Болівар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запаси 700 </a:t>
            </a:r>
            <a:r>
              <a:rPr lang="uk-UA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т; </a:t>
            </a:r>
            <a:r>
              <a:rPr lang="uk-UA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Сан-Ісідро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300 </a:t>
            </a:r>
            <a:r>
              <a:rPr lang="uk-UA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т; </a:t>
            </a:r>
            <a:r>
              <a:rPr lang="uk-UA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Альтаміра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uk-UA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Ель-Пао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 </a:t>
            </a:r>
            <a:r>
              <a:rPr lang="uk-UA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т; Марія-Луїса, 150 </a:t>
            </a:r>
            <a:r>
              <a:rPr lang="uk-UA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т). Загальні запаси зал. руд. – 2,3 млрд т.</a:t>
            </a:r>
            <a:endParaRPr lang="uk-UA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Содержимое 6" descr="299403-145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4283968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635896" y="4293096"/>
            <a:ext cx="5508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Надра Венесуели багаті також на  нікелеві руди, є марганцеві і вольфрамові руди, золото, алмази, боксити, сірка, азбест тощо.</a:t>
            </a:r>
            <a:endParaRPr lang="uk-UA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725144"/>
            <a:ext cx="3851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Золото.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Прогнозні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ресурси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золота в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країні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2-5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тис.т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становить 6-у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позицію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 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відомі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жильні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золоторудні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родовища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Ель-Кальяо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Ель-Мантеко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Ель-Дорадо</a:t>
            </a:r>
            <a:r>
              <a:rPr lang="ru-RU" i="1" dirty="0" smtClean="0">
                <a:solidFill>
                  <a:srgbClr val="FFFF00"/>
                </a:solidFill>
              </a:rPr>
              <a:t>.</a:t>
            </a:r>
            <a:endParaRPr lang="uk-UA" i="1" dirty="0">
              <a:solidFill>
                <a:srgbClr val="FFFF00"/>
              </a:solidFill>
            </a:endParaRPr>
          </a:p>
        </p:txBody>
      </p:sp>
      <p:pic>
        <p:nvPicPr>
          <p:cNvPr id="11" name="Содержимое 7" descr="dobycha-zheleznoy-ru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341987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1878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067944" y="5157192"/>
            <a:ext cx="453650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venezuela-foto-2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56992"/>
            <a:ext cx="403860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231508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7" y="0"/>
            <a:ext cx="478802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067944" y="3140968"/>
            <a:ext cx="50760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Водні ресурси.</a:t>
            </a:r>
          </a:p>
          <a:p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Ріки й озера. Річкова сітка країни густа і належить переважно до басейну р. Оріноко. Ріки здебільшого порожисті й утворюють багато великих водоспадів (у т. ч. найвищий у світі </a:t>
            </a:r>
            <a:r>
              <a:rPr lang="uk-UA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Анхель</a:t>
            </a: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висота падіння 1054 м). Численні ліві притоки Оріноко судноплавні. Канал-ріка </a:t>
            </a:r>
            <a:r>
              <a:rPr lang="uk-UA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Касік’яре</a:t>
            </a: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сполучає Оріноко з великими бразильськими ріками. Озеро-лагуна Маракайбо — найбільше в країні. Його площа становить16,3 тис. км</a:t>
            </a:r>
            <a:r>
              <a:rPr lang="uk-UA" i="1" baseline="30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глибина — до 250 м.</a:t>
            </a:r>
            <a:endParaRPr lang="uk-UA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4572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4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Лісові ресурси.</a:t>
            </a:r>
          </a:p>
          <a:p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більшій частині Анд і Гвіанського плоскогір’я ростуть листопадні вічнозелені ліси, а у вологих районах — вологі вічнозелені ліси (</a:t>
            </a:r>
            <a:r>
              <a:rPr lang="uk-UA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гілея</a:t>
            </a:r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гірська </a:t>
            </a:r>
            <a:r>
              <a:rPr lang="uk-UA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гілея</a:t>
            </a:r>
            <a:r>
              <a:rPr lang="uk-UA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з цінними породами дерев (червоне, чорне, кампешеве, каучуконоси). Ліси вкривають 50% території Венесуели. Уздовж низовинних берегів поширені мангрові зарості.</a:t>
            </a:r>
            <a:endParaRPr lang="uk-UA" i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0"/>
            <a:ext cx="4032448" cy="914400"/>
          </a:xfrm>
        </p:spPr>
        <p:txBody>
          <a:bodyPr/>
          <a:lstStyle/>
          <a:p>
            <a:r>
              <a:rPr lang="uk-UA" sz="5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endParaRPr lang="uk-UA" sz="5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Содержимое 6" descr="RTEmagicC_City-Argentina_01.jp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212976"/>
            <a:ext cx="388843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venezuel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64088" y="3284984"/>
            <a:ext cx="320384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83671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Чисельність</a:t>
            </a:r>
            <a:r>
              <a:rPr lang="ru-RU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Венесуели</a:t>
            </a:r>
            <a:r>
              <a:rPr lang="ru-RU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складає</a:t>
            </a:r>
            <a:r>
              <a:rPr lang="ru-RU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29 млн. </a:t>
            </a:r>
            <a:r>
              <a:rPr lang="ru-RU" sz="2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чоловік</a:t>
            </a:r>
            <a:r>
              <a:rPr lang="ru-RU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Основне населення країни — венесуельці. Чисельність індіанців перевищує 100 тис. чоловік. Не менше 3/4 населення проживає у вузькій смузі берегових гірських </a:t>
            </a:r>
            <a:r>
              <a:rPr lang="uk-UA" sz="2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грядів</a:t>
            </a:r>
            <a:r>
              <a:rPr lang="uk-UA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які перетинаються вздовж узбережжя Карибського моря від колумбійського кордону до дельти Оріноко. Ще</a:t>
            </a:r>
            <a:r>
              <a:rPr lang="uk-UA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15</a:t>
            </a:r>
            <a:r>
              <a:rPr lang="uk-UA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% жителів зосереджені в нафтоносному районі навколо озера Маракайбо.</a:t>
            </a:r>
            <a:endParaRPr lang="uk-UA" sz="2000" i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tag-reuters-chav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2" y="1916832"/>
            <a:ext cx="392392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Демографічні особливості. 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Завдяки позитивному приросту населення і збільшенню імміграції середній щорічний приріст населення у країні у 2004 р. становив 1,4%. Народжуваність у Венесуелі сягає 18,91%о, смертність — 4,91%о, смертність немовлят зменшилася до 24,5%о. Венесуельці — відносно молода нація: кількість осіб віком до 15 років становить 30%, населення літнього віку — 5,1%. Середня тривалість життя чоловіків сягає 71,2 року, жінок — 77,5</a:t>
            </a:r>
            <a:endParaRPr lang="uk-UA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844824"/>
            <a:ext cx="543609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>
                <a:solidFill>
                  <a:srgbClr val="FF0000"/>
                </a:solidFill>
              </a:rPr>
              <a:t>Національний і релігійний склад</a:t>
            </a:r>
            <a:r>
              <a:rPr lang="uk-UA" i="1" dirty="0" smtClean="0">
                <a:solidFill>
                  <a:srgbClr val="FF0000"/>
                </a:solidFill>
              </a:rPr>
              <a:t>. Більшість населення країни — венесуельці, зокрема </a:t>
            </a:r>
            <a:r>
              <a:rPr lang="uk-UA" i="1" dirty="0" err="1" smtClean="0">
                <a:solidFill>
                  <a:srgbClr val="FF0000"/>
                </a:solidFill>
              </a:rPr>
              <a:t>іспано-індіанські</a:t>
            </a:r>
            <a:r>
              <a:rPr lang="uk-UA" i="1" dirty="0" smtClean="0">
                <a:solidFill>
                  <a:srgbClr val="FF0000"/>
                </a:solidFill>
              </a:rPr>
              <a:t> метиси (67%). Індіанців — представників майже 20 племен (на сході — </a:t>
            </a:r>
            <a:r>
              <a:rPr lang="uk-UA" i="1" dirty="0" err="1" smtClean="0">
                <a:solidFill>
                  <a:srgbClr val="FF0000"/>
                </a:solidFill>
              </a:rPr>
              <a:t>варрау</a:t>
            </a:r>
            <a:r>
              <a:rPr lang="uk-UA" i="1" dirty="0" smtClean="0">
                <a:solidFill>
                  <a:srgbClr val="FF0000"/>
                </a:solidFill>
              </a:rPr>
              <a:t>, на заході біля кордону з Колумбією — племена </a:t>
            </a:r>
            <a:r>
              <a:rPr lang="uk-UA" i="1" dirty="0" err="1" smtClean="0">
                <a:solidFill>
                  <a:srgbClr val="FF0000"/>
                </a:solidFill>
              </a:rPr>
              <a:t>чибча</a:t>
            </a:r>
            <a:r>
              <a:rPr lang="uk-UA" i="1" dirty="0" smtClean="0">
                <a:solidFill>
                  <a:srgbClr val="FF0000"/>
                </a:solidFill>
              </a:rPr>
              <a:t>, карибів й </a:t>
            </a:r>
            <a:r>
              <a:rPr lang="uk-UA" i="1" dirty="0" err="1" smtClean="0">
                <a:solidFill>
                  <a:srgbClr val="FF0000"/>
                </a:solidFill>
              </a:rPr>
              <a:t>араваків</a:t>
            </a:r>
            <a:r>
              <a:rPr lang="uk-UA" i="1" dirty="0" smtClean="0">
                <a:solidFill>
                  <a:srgbClr val="FF0000"/>
                </a:solidFill>
              </a:rPr>
              <a:t>) налічується майже ЗО тис. Нараховується понад 2 млн. незареєстрованих іноземців.</a:t>
            </a:r>
            <a:endParaRPr lang="uk-UA" i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241899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Розміщення населення. 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Середня густота населення країни невелика — 24 особи/км</a:t>
            </a:r>
            <a:r>
              <a:rPr lang="uk-UA" i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але розміщене воно нерівномірно. Приблизно 80% населення сконцентровано у гірських і прибережних штатах на півночі і північному заході країни. У південній частині країни, передусім навколо р. Оріноко, чисельність населення незначна.</a:t>
            </a:r>
          </a:p>
          <a:p>
            <a:r>
              <a:rPr lang="uk-UA" i="1" dirty="0" smtClean="0">
                <a:solidFill>
                  <a:srgbClr val="FFFF00"/>
                </a:solidFill>
              </a:rPr>
              <a:t>Венесуела характеризується високим ступенем урбанізації — 93%. Швидко збільшується кількість жителів великих міст, зокрема Каракаса (майже 4,5 млн. осіб), Маракайбо (1,5 млн.), Валенсії (до 1 млн.) та ін. У сільській місцевості живуть переважно метиси та індіанці.</a:t>
            </a:r>
            <a:endParaRPr lang="uk-UA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0"/>
            <a:ext cx="3960440" cy="914400"/>
          </a:xfrm>
        </p:spPr>
        <p:txBody>
          <a:bodyPr/>
          <a:lstStyle/>
          <a:p>
            <a:r>
              <a:rPr lang="uk-UA" i="1" dirty="0" smtClean="0">
                <a:solidFill>
                  <a:srgbClr val="FFFF00"/>
                </a:solidFill>
              </a:rPr>
              <a:t>Промисловість</a:t>
            </a:r>
            <a:endParaRPr lang="uk-UA" i="1" dirty="0">
              <a:solidFill>
                <a:srgbClr val="FFFF00"/>
              </a:solidFill>
            </a:endParaRPr>
          </a:p>
        </p:txBody>
      </p:sp>
      <p:pic>
        <p:nvPicPr>
          <p:cNvPr id="10" name="Содержимое 9" descr="dobycha-zheleznoy-rud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212976"/>
            <a:ext cx="4427984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petrochemical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4005064"/>
            <a:ext cx="471601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90872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Венесуела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—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індустріально-аграрна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країна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яскраво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вираженою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монотоварною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спеціалізацією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господарства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За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рівнем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господарського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розвитку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й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економічного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потенціалу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Венесуела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посідає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п’яте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місце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у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регіоні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після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Мексики,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Бразилії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Аргентини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Чилі</a:t>
            </a:r>
            <a:r>
              <a:rPr lang="ru-RU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).</a:t>
            </a:r>
            <a:endParaRPr lang="uk-UA" sz="2000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488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Головною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промисловою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галуззю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нафтова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збільшується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обробної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промисловості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</a:rPr>
              <a:t>Гірничовидобувна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</a:rPr>
              <a:t> промисловість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 Венесуела посідає восьме місце серед провідних </a:t>
            </a:r>
            <a:r>
              <a:rPr lang="uk-UA" sz="20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нафтовиробників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світу. Видобуток нафти становить понад 175 млн. т. Район Маракайбо дає близько 3/4 видобутку нафти. Уздовж східних берегів о. Маракайбо знаходяться найбільші родовища нафти, на яких ведеться підводне видобування. Збільшується видобуток у Льянос і передгір’ях Анд. Майже всі нафтопромисли належать державному холдингу «</a:t>
            </a:r>
            <a:r>
              <a:rPr lang="uk-UA" sz="20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Петро-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20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лерос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де Венесуела С.А.» (третій найбільший виробник нафти у світі), що виробляє до 18% ВНП. Нафта й природний газ (видобуток 30 млрд. м</a:t>
            </a:r>
            <a:r>
              <a:rPr lang="uk-UA" sz="2000" i="1" baseline="30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3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) надходять по трубопроводах до місць переробки. Венесуела є також потужним виробником залізної руди (видобуток 21 млн. т), бокситів (У горах на заході штату Болівар), кам’яного вугілля (північний захід від о. Маракайбо), міді (0,3 млн. т), марганцю»</a:t>
            </a:r>
          </a:p>
          <a:p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нікелю, алмазів, золота й срібла.</a:t>
            </a:r>
          </a:p>
          <a:p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Видобувна промисловість забезпечує</a:t>
            </a:r>
          </a:p>
          <a:p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25% ВНП. 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endParaRPr lang="uk-UA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Содержимое 7" descr="Image_3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3501008"/>
            <a:ext cx="4283968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r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55576" y="4449485"/>
            <a:ext cx="4110608" cy="240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32656"/>
            <a:ext cx="49320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Паливно-енергетичний комплекс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Потреби Венесуели в енергії на 91% задовольняються за рахунок нафти й природного газу і на 8% — за рахунок </a:t>
            </a:r>
            <a:r>
              <a:rPr lang="uk-UA" sz="20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гідроелектроенергії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Загальне виробництво електроенергії становить 89,7 млрд. </a:t>
            </a:r>
            <a:r>
              <a:rPr lang="uk-UA" sz="20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кВт-год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з яких 77% припадають на ГЕС і 23% — на ТЕС. У Венесуелі наявні потужні гідроенергетичні ресурси, на р. </a:t>
            </a:r>
            <a:r>
              <a:rPr lang="uk-UA" sz="20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Кароні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діють найбільші ГЕС — «</a:t>
            </a:r>
            <a:r>
              <a:rPr lang="uk-UA" sz="20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Гурі</a:t>
            </a:r>
            <a:r>
              <a:rPr lang="uk-UA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(за своєю потужністю одна з найбільших у світі — 10,3 млн. кВт) і «Манагуа», на частку яких припадає 1/3 всіх енергетичних потужностей країни.</a:t>
            </a:r>
            <a:endParaRPr lang="uk-UA" sz="2000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3284984"/>
            <a:ext cx="4283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 країні створено потужну нафтопереробну галузь (переробляється майже 1/3 нафти). Великі нафтопереробні комплекси побудовано у портах вивозу (</a:t>
            </a:r>
            <a:r>
              <a:rPr lang="uk-UA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Амуае</a:t>
            </a:r>
            <a:r>
              <a:rPr lang="uk-UA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Пунта-Кар-</a:t>
            </a:r>
            <a:r>
              <a:rPr lang="uk-UA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дон, </a:t>
            </a:r>
            <a:r>
              <a:rPr lang="uk-UA" sz="2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Пуерто-ла-Крус</a:t>
            </a:r>
            <a:r>
              <a:rPr lang="uk-UA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Мороні тощо).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51723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Металургія. </a:t>
            </a:r>
            <a:r>
              <a:rPr lang="uk-UA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Базові металургійні підприємства розвиваються у районі гирла рік </a:t>
            </a:r>
            <a:r>
              <a:rPr lang="uk-UA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Кароні</a:t>
            </a:r>
            <a:r>
              <a:rPr lang="uk-UA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Оріноко, у м. </a:t>
            </a:r>
            <a:r>
              <a:rPr lang="uk-UA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Сан-Томе-де-</a:t>
            </a:r>
            <a:r>
              <a:rPr lang="uk-UA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Гуаяна</a:t>
            </a:r>
            <a:r>
              <a:rPr lang="uk-UA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що дало змогу виплавляти сталь (2,5 млн. т) та алюміній (700 тис. т).</a:t>
            </a:r>
          </a:p>
        </p:txBody>
      </p:sp>
      <p:pic>
        <p:nvPicPr>
          <p:cNvPr id="10" name="Содержимое 9" descr="image0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0"/>
            <a:ext cx="435597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FF0000"/>
                </a:solidFill>
              </a:rPr>
              <a:t>Машинобудування. </a:t>
            </a:r>
            <a:r>
              <a:rPr lang="uk-UA" sz="2000" i="1" dirty="0" smtClean="0">
                <a:solidFill>
                  <a:srgbClr val="FF0000"/>
                </a:solidFill>
              </a:rPr>
              <a:t>Машинобудівні заводи (насамперед автоскладання, електротехніка) працюють переважно у столиці. Функціонують заводи з виробництва тракторів і сільськогосподарських знарядь, транспортного і будівельного обладнання, інструментів. Із 90-х років </a:t>
            </a:r>
            <a:r>
              <a:rPr lang="en-US" sz="2000" i="1" dirty="0" smtClean="0">
                <a:solidFill>
                  <a:srgbClr val="FF0000"/>
                </a:solidFill>
              </a:rPr>
              <a:t>XX </a:t>
            </a:r>
            <a:r>
              <a:rPr lang="uk-UA" sz="2000" i="1" dirty="0" smtClean="0">
                <a:solidFill>
                  <a:srgbClr val="FF0000"/>
                </a:solidFill>
              </a:rPr>
              <a:t>ст. запроваджене електротехнічне виробництво.</a:t>
            </a:r>
          </a:p>
          <a:p>
            <a:endParaRPr lang="uk-UA" sz="2000" i="1" dirty="0" smtClean="0"/>
          </a:p>
          <a:p>
            <a:r>
              <a:rPr lang="uk-UA" sz="2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Хімічна промисловість</a:t>
            </a:r>
            <a:r>
              <a:rPr lang="uk-UA" sz="20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У Венесуелі (Мороні та </a:t>
            </a:r>
            <a:r>
              <a:rPr lang="uk-UA" sz="20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Ель-Таб-</a:t>
            </a:r>
            <a:r>
              <a:rPr lang="uk-UA" sz="20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ласо) збудовані великі хімічні підприємства з виробництва добрив, пластмас тощо.</a:t>
            </a:r>
          </a:p>
          <a:p>
            <a:endParaRPr lang="uk-UA" sz="2000" i="1" dirty="0" smtClean="0"/>
          </a:p>
          <a:p>
            <a:r>
              <a:rPr lang="uk-UA" sz="2000" b="1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Харчова і легка промисловість</a:t>
            </a:r>
            <a:r>
              <a:rPr lang="uk-UA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 Підприємства цих традиційних галузей знаходяться у Каракасі, Валенсії, </a:t>
            </a:r>
            <a:r>
              <a:rPr lang="uk-UA" sz="2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Маракаї</a:t>
            </a:r>
            <a:r>
              <a:rPr lang="uk-UA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тощо.</a:t>
            </a:r>
            <a:endParaRPr lang="uk-UA" sz="20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Содержимое 6" descr="2_267x2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3861048"/>
            <a:ext cx="442798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geo_latamer3_teo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3861048"/>
            <a:ext cx="4211960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44279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Транспорт.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Транспортна мережа розміщена по території країни нерівномірно: майже всі залізниці та більшість автострад зосереджені на півночі і північному заході. До 90% перевезень пасажирів і більше 70% вантажів у межах країни здійснюють автомобільним транспортом. Протяжність автошляхів становить 96,1 тис. км, з яких 32 тис. км заасфальтовано. </a:t>
            </a:r>
            <a:endParaRPr lang="uk-UA" sz="2000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Содержимое 9" descr="Железнодорожный_путь_со_скреплением_Пандрол_-_3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29050"/>
            <a:ext cx="4499992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572000" y="407707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Густа мережа автострад характерна для </a:t>
            </a:r>
            <a:r>
              <a:rPr lang="uk-UA" sz="20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найзаселеніших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районів. У автопарку нараховують 1,5 млн. пасажирських і 512 тис. вантажних машин. Загальна протяжність залізниць сягає 682 км, залізнична мережа є короткою.</a:t>
            </a:r>
            <a:endParaRPr lang="uk-UA" sz="2000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Содержимое 13" descr="zastavk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3" y="0"/>
            <a:ext cx="464400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3688" y="0"/>
            <a:ext cx="5770984" cy="914400"/>
          </a:xfrm>
        </p:spPr>
        <p:txBody>
          <a:bodyPr/>
          <a:lstStyle/>
          <a:p>
            <a:r>
              <a:rPr lang="uk-UA" i="1" dirty="0" smtClean="0">
                <a:solidFill>
                  <a:srgbClr val="FFFF00"/>
                </a:solidFill>
              </a:rPr>
              <a:t>Сільське господарство</a:t>
            </a:r>
            <a:endParaRPr lang="uk-UA" i="1" dirty="0">
              <a:solidFill>
                <a:srgbClr val="FFFF00"/>
              </a:solidFill>
            </a:endParaRPr>
          </a:p>
        </p:txBody>
      </p:sp>
      <p:pic>
        <p:nvPicPr>
          <p:cNvPr id="10" name="Содержимое 9" descr="2235940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3789040"/>
            <a:ext cx="298782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76470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Країна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має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значну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кількість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зручних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для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обробки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земель,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проте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 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обробляється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лише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невелика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частина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Землеробство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дає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45 %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від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кількості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продукції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сільського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господарства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Основний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землеробський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район —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гірська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область на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півночі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і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північному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заході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Венесуели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Тут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знаходиться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2/3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всіх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орних</a:t>
            </a:r>
            <a:r>
              <a:rPr lang="ru-RU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земель.</a:t>
            </a:r>
            <a:endParaRPr lang="uk-UA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0608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Рослинництво. </a:t>
            </a:r>
            <a:r>
              <a:rPr lang="uk-UA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Ця галузь забезпечує понад 1/2 вартості сільськогосподарської продукції. Головними експортними культурами є какао (3 тис. т) і кава (65 тис. т), які вирощують на північному узбережжі та у передгірській зоні. Основними продовольчими культурами місцевого значення є кукурудза (1300 тис. т — 1/3 посівних площ).</a:t>
            </a:r>
            <a:endParaRPr lang="uk-UA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Содержимое 10" descr="image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4102556"/>
            <a:ext cx="3347864" cy="275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3" descr="kolumbiyskiy-kofe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915816" y="3573016"/>
            <a:ext cx="2880320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wqM2MYT-Iq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0"/>
            <a:ext cx="4283968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486003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Офіційна назва </a:t>
            </a:r>
            <a:r>
              <a:rPr lang="uk-UA" sz="21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Боліваріанська</a:t>
            </a:r>
            <a:r>
              <a:rPr lang="uk-UA" sz="21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Республіка Венесуела (</a:t>
            </a:r>
            <a:r>
              <a:rPr lang="en-US" sz="21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República</a:t>
            </a:r>
            <a:r>
              <a:rPr lang="en-US" sz="21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Bolivariana</a:t>
            </a:r>
            <a:r>
              <a:rPr lang="en-US" sz="21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Venezuela - </a:t>
            </a:r>
            <a:r>
              <a:rPr lang="uk-UA" sz="21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ісп</a:t>
            </a:r>
            <a:r>
              <a:rPr lang="uk-UA" sz="21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мова; </a:t>
            </a:r>
            <a:r>
              <a:rPr lang="en-US" sz="21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Bolivarian Republic of Venezuela - </a:t>
            </a:r>
            <a:r>
              <a:rPr lang="uk-UA" sz="21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англ. мова).</a:t>
            </a:r>
            <a:endParaRPr lang="uk-UA" sz="2100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6512" y="1916832"/>
            <a:ext cx="50040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Географічне положення</a:t>
            </a:r>
            <a:r>
              <a:rPr lang="uk-UA" sz="21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країна розташована на півночі Південної Америки. Межує: з Колумбією – на заході, з Бразилією – на півдні, з Гайаною – на сході. На півночі омивається водами Карибського моря.</a:t>
            </a:r>
            <a:endParaRPr lang="uk-UA" sz="2100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3933056"/>
            <a:ext cx="3964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912, 1 тис. </a:t>
            </a: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км.кв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uk-UA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453662"/>
            <a:ext cx="65517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Столиця</a:t>
            </a:r>
            <a:r>
              <a:rPr lang="ru-RU" sz="21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Каракас (</a:t>
            </a:r>
            <a:r>
              <a:rPr lang="ru-RU" sz="21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Caracas</a:t>
            </a:r>
            <a:r>
              <a:rPr lang="ru-RU" sz="21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- 3 млн. </a:t>
            </a:r>
            <a:r>
              <a:rPr lang="ru-RU" sz="21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осіб</a:t>
            </a:r>
            <a:r>
              <a:rPr lang="ru-RU" sz="21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(2010</a:t>
            </a:r>
            <a:r>
              <a:rPr lang="ru-RU" sz="21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lang="uk-UA" sz="21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94116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Адміністративний</a:t>
            </a:r>
            <a:r>
              <a:rPr lang="ru-RU" sz="21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устрій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23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штати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федеральний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столичний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округ і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федеральні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володіння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72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острови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Карибському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морі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Штати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поділяються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округи, округи - на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муніціпії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Федеральний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округ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ділиться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департаменти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департаменти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ru-RU" sz="2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райони</a:t>
            </a:r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6396335"/>
            <a:ext cx="6876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Грошова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одиниця</a:t>
            </a:r>
            <a:r>
              <a:rPr lang="ru-RU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– </a:t>
            </a:r>
            <a:r>
              <a:rPr lang="ru-RU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болівар=</a:t>
            </a:r>
            <a:r>
              <a:rPr lang="ru-RU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 </a:t>
            </a:r>
            <a:r>
              <a:rPr lang="ru-RU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сентимів</a:t>
            </a:r>
            <a:r>
              <a:rPr lang="ru-RU" sz="20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uk-UA" sz="20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ananas_comosu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627784" y="3140968"/>
            <a:ext cx="2771800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 рис (690 тис. т), юка, маніок, бобові, ананаси (200 тис. т), манго (148 тис. т), овочі (культивують повсюдно у землеробських районах), картопля (у гірських районах Анд). На прибережних ділянках вирощують агаву (для виробництва сизалю). Вагому роль у раціоні венесуельців відіграють банани (1461 тис. т), плантації яких знаходяться уздовж р. </a:t>
            </a:r>
            <a:r>
              <a:rPr lang="uk-UA" sz="2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Яракуй</a:t>
            </a:r>
            <a:r>
              <a:rPr lang="uk-UA" sz="2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000" i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6" descr="bana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60626"/>
            <a:ext cx="2699792" cy="339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9" descr="upload.wikimedia.org_golubaya_aga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3356992"/>
            <a:ext cx="3779912" cy="3068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mango_venezuela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535953" y="0"/>
            <a:ext cx="460804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246759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0"/>
            <a:ext cx="464400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i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Тваринництво</a:t>
            </a:r>
            <a:r>
              <a:rPr lang="uk-UA" sz="2200" i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Головною галуззю тваринництва є розведення великої рогатої худоби (15,4 млн. голів). Скотарство розвинуте у Льяносі, де вирощують корів та коней. На посушливому Карибському узбережжі розводять кіз (3,2 млн. голів) й овець (4 млн.).</a:t>
            </a:r>
            <a:endParaRPr lang="uk-UA" sz="2200" i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6" descr="34036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12976"/>
            <a:ext cx="4788024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9" descr="34077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6993"/>
            <a:ext cx="4444758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0" y="26064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err="1" smtClean="0">
                <a:solidFill>
                  <a:srgbClr val="FF0000"/>
                </a:solidFill>
                <a:latin typeface="+mj-lt"/>
              </a:rPr>
              <a:t>Рибальство</a:t>
            </a:r>
            <a:r>
              <a:rPr lang="ru-RU" sz="2400" i="1" dirty="0" smtClean="0">
                <a:solidFill>
                  <a:srgbClr val="FF0000"/>
                </a:solidFill>
                <a:latin typeface="+mj-lt"/>
              </a:rPr>
              <a:t>. </a:t>
            </a:r>
            <a:r>
              <a:rPr lang="ru-RU" sz="2200" i="1" dirty="0" err="1" smtClean="0">
                <a:solidFill>
                  <a:srgbClr val="FF0000"/>
                </a:solidFill>
              </a:rPr>
              <a:t>Ця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галузь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є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традиційною</a:t>
            </a:r>
            <a:r>
              <a:rPr lang="ru-RU" sz="2200" i="1" dirty="0" smtClean="0">
                <a:solidFill>
                  <a:srgbClr val="FF0000"/>
                </a:solidFill>
              </a:rPr>
              <a:t> для </a:t>
            </a:r>
            <a:r>
              <a:rPr lang="ru-RU" sz="2200" i="1" dirty="0" err="1" smtClean="0">
                <a:solidFill>
                  <a:srgbClr val="FF0000"/>
                </a:solidFill>
              </a:rPr>
              <a:t>північного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узбережжя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країни</a:t>
            </a:r>
            <a:r>
              <a:rPr lang="ru-RU" sz="2200" i="1" dirty="0" smtClean="0">
                <a:solidFill>
                  <a:srgbClr val="FF0000"/>
                </a:solidFill>
              </a:rPr>
              <a:t> та о. Маракайбо. </a:t>
            </a:r>
            <a:r>
              <a:rPr lang="ru-RU" sz="2200" i="1" dirty="0" err="1" smtClean="0">
                <a:solidFill>
                  <a:srgbClr val="FF0000"/>
                </a:solidFill>
              </a:rPr>
              <a:t>Загальний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вилов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риби</a:t>
            </a:r>
            <a:r>
              <a:rPr lang="ru-RU" sz="2200" i="1" dirty="0" smtClean="0">
                <a:solidFill>
                  <a:srgbClr val="FF0000"/>
                </a:solidFill>
              </a:rPr>
              <a:t> у </a:t>
            </a:r>
            <a:r>
              <a:rPr lang="ru-RU" sz="2200" i="1" dirty="0" err="1" smtClean="0">
                <a:solidFill>
                  <a:srgbClr val="FF0000"/>
                </a:solidFill>
              </a:rPr>
              <a:t>Венесуелі</a:t>
            </a:r>
            <a:r>
              <a:rPr lang="ru-RU" sz="2200" i="1" dirty="0" smtClean="0">
                <a:solidFill>
                  <a:srgbClr val="FF0000"/>
                </a:solidFill>
              </a:rPr>
              <a:t> становить 504 тис. т. </a:t>
            </a:r>
            <a:r>
              <a:rPr lang="ru-RU" sz="2200" i="1" dirty="0" err="1" smtClean="0">
                <a:solidFill>
                  <a:srgbClr val="FF0000"/>
                </a:solidFill>
              </a:rPr>
              <a:t>Цінним</a:t>
            </a:r>
            <a:r>
              <a:rPr lang="ru-RU" sz="2200" i="1" dirty="0" smtClean="0">
                <a:solidFill>
                  <a:srgbClr val="FF0000"/>
                </a:solidFill>
              </a:rPr>
              <a:t> продуктом </a:t>
            </a:r>
            <a:r>
              <a:rPr lang="ru-RU" sz="2200" i="1" dirty="0" err="1" smtClean="0">
                <a:solidFill>
                  <a:srgbClr val="FF0000"/>
                </a:solidFill>
              </a:rPr>
              <a:t>морських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промислів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є</a:t>
            </a:r>
            <a:r>
              <a:rPr lang="ru-RU" sz="2200" i="1" dirty="0" smtClean="0">
                <a:solidFill>
                  <a:srgbClr val="FF0000"/>
                </a:solidFill>
              </a:rPr>
              <a:t> креветки та </a:t>
            </a:r>
            <a:r>
              <a:rPr lang="ru-RU" sz="2200" i="1" dirty="0" err="1" smtClean="0">
                <a:solidFill>
                  <a:srgbClr val="FF0000"/>
                </a:solidFill>
              </a:rPr>
              <a:t>лангусти</a:t>
            </a:r>
            <a:r>
              <a:rPr lang="ru-RU" sz="2200" i="1" dirty="0" smtClean="0">
                <a:solidFill>
                  <a:srgbClr val="FF0000"/>
                </a:solidFill>
              </a:rPr>
              <a:t>. </a:t>
            </a:r>
            <a:r>
              <a:rPr lang="ru-RU" sz="2200" i="1" dirty="0" err="1" smtClean="0">
                <a:solidFill>
                  <a:srgbClr val="FF0000"/>
                </a:solidFill>
              </a:rPr>
              <a:t>Рибними</a:t>
            </a:r>
            <a:r>
              <a:rPr lang="ru-RU" sz="2200" i="1" dirty="0" smtClean="0">
                <a:solidFill>
                  <a:srgbClr val="FF0000"/>
                </a:solidFill>
              </a:rPr>
              <a:t> портами </a:t>
            </a:r>
            <a:r>
              <a:rPr lang="ru-RU" sz="2200" i="1" dirty="0" err="1" smtClean="0">
                <a:solidFill>
                  <a:srgbClr val="FF0000"/>
                </a:solidFill>
              </a:rPr>
              <a:t>вважаються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Кумана</a:t>
            </a:r>
            <a:r>
              <a:rPr lang="ru-RU" sz="2200" i="1" dirty="0" smtClean="0">
                <a:solidFill>
                  <a:srgbClr val="FF0000"/>
                </a:solidFill>
              </a:rPr>
              <a:t>, </a:t>
            </a:r>
            <a:r>
              <a:rPr lang="ru-RU" sz="2200" i="1" dirty="0" err="1" smtClean="0">
                <a:solidFill>
                  <a:srgbClr val="FF0000"/>
                </a:solidFill>
              </a:rPr>
              <a:t>Пуерто-ла-Крус</a:t>
            </a:r>
            <a:r>
              <a:rPr lang="ru-RU" sz="2200" i="1" dirty="0" smtClean="0">
                <a:solidFill>
                  <a:srgbClr val="FF0000"/>
                </a:solidFill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</a:rPr>
              <a:t>тощо</a:t>
            </a:r>
            <a:r>
              <a:rPr lang="ru-RU" sz="2200" i="1" dirty="0" smtClean="0">
                <a:solidFill>
                  <a:srgbClr val="FF0000"/>
                </a:solidFill>
              </a:rPr>
              <a:t>.</a:t>
            </a:r>
            <a:endParaRPr lang="uk-UA" sz="2200" i="1" dirty="0">
              <a:solidFill>
                <a:srgbClr val="FF0000"/>
              </a:solidFill>
            </a:endParaRPr>
          </a:p>
        </p:txBody>
      </p:sp>
      <p:pic>
        <p:nvPicPr>
          <p:cNvPr id="10" name="Содержимое 8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597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14" descr="1258474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382905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7" descr="1083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212976"/>
            <a:ext cx="448343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3" descr="707595.jpe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3563888" y="3933056"/>
            <a:ext cx="2232249" cy="2686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venesuela_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3920582" y="620688"/>
            <a:ext cx="52234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Найбільші  </a:t>
            </a:r>
            <a:r>
              <a:rPr lang="uk-UA" sz="48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 </a:t>
            </a:r>
            <a:endParaRPr lang="uk-UA" sz="4800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476672"/>
            <a:ext cx="2458616" cy="914400"/>
          </a:xfrm>
        </p:spPr>
        <p:txBody>
          <a:bodyPr/>
          <a:lstStyle/>
          <a:p>
            <a:r>
              <a:rPr lang="uk-UA" dirty="0" smtClean="0"/>
              <a:t>Каракас</a:t>
            </a:r>
            <a:endParaRPr lang="uk-UA" dirty="0"/>
          </a:p>
        </p:txBody>
      </p:sp>
      <p:pic>
        <p:nvPicPr>
          <p:cNvPr id="7" name="Содержимое 6" descr="city_1941_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Прямоугольник 7"/>
          <p:cNvSpPr/>
          <p:nvPr/>
        </p:nvSpPr>
        <p:spPr>
          <a:xfrm rot="20939323">
            <a:off x="538441" y="982068"/>
            <a:ext cx="3571491" cy="1314044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uk-UA" sz="72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Каракас</a:t>
            </a:r>
            <a:endParaRPr lang="uk-UA" sz="7200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36296" y="980728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 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36296" y="1052736"/>
            <a:ext cx="155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млн. осіб</a:t>
            </a:r>
            <a:r>
              <a:rPr lang="uk-UA" dirty="0" smtClean="0"/>
              <a:t> </a:t>
            </a:r>
            <a:endParaRPr lang="uk-UA" dirty="0"/>
          </a:p>
        </p:txBody>
      </p:sp>
    </p:spTree>
  </p:cSld>
  <p:clrMapOvr>
    <a:masterClrMapping/>
  </p:clrMapOvr>
  <p:transition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t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7838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4" descr="430_venezuela_caracas_distritocapital_loscaobos_mezquita_ibrahimal_ibrahi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73621"/>
            <a:ext cx="4788024" cy="3084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63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788024" y="3759812"/>
            <a:ext cx="4355976" cy="309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venesuel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3140968"/>
            <a:ext cx="5143500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5" descr="Венесуэлла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2798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7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71601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4-каракас-боливар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3182874"/>
            <a:ext cx="4038600" cy="367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b3e55dfd716acca09646363d64c7adb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928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5" descr="Vista_de_Maracaib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861049"/>
            <a:ext cx="464400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000216_39905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3861048"/>
            <a:ext cx="464400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508104" y="0"/>
            <a:ext cx="32935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Маракайбо</a:t>
            </a:r>
            <a:endParaRPr lang="uk-UA" sz="48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60232" y="1052736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1,3 млн. чол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Valenci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4860032" cy="3661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valencia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9542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4" descr="valencia-city-Venezue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35597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image_wC44OQAdFB90Oe9ak6utLiFZ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355977" y="3717032"/>
            <a:ext cx="4788024" cy="314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211960" y="3501008"/>
            <a:ext cx="34788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6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Валенсія</a:t>
            </a:r>
            <a:endParaRPr lang="uk-UA" sz="660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55976" y="4509120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</a:rPr>
              <a:t>1,1 млн. чол</a:t>
            </a:r>
            <a:r>
              <a:rPr lang="uk-UA" dirty="0" smtClean="0"/>
              <a:t>.</a:t>
            </a:r>
            <a:endParaRPr lang="uk-UA" dirty="0"/>
          </a:p>
        </p:txBody>
      </p:sp>
    </p:spTree>
  </p:cSld>
  <p:clrMapOvr>
    <a:masterClrMapping/>
  </p:clrMapOvr>
  <p:transition>
    <p:blind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475faf245644b35d50d69af73e7eadf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79507" y="0"/>
            <a:ext cx="4964493" cy="297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4" descr="03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6952"/>
            <a:ext cx="914400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Вид_на_Баркисимето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211960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27584" y="3140968"/>
            <a:ext cx="33794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Баркісімето</a:t>
            </a:r>
            <a:endParaRPr lang="uk-UA" sz="4400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6136" y="3573016"/>
            <a:ext cx="157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750 </a:t>
            </a:r>
            <a:r>
              <a:rPr lang="uk-UA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тис. чол</a:t>
            </a:r>
            <a:r>
              <a:rPr lang="uk-UA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.</a:t>
            </a:r>
            <a:endParaRPr lang="uk-UA" i="1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checke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00px-Flag_of_Venezuela_(state)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88640"/>
            <a:ext cx="7128792" cy="422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 прапор складається  з жовтої, синьої і червоної горизонтальних смуг уперше було піднято в 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1806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році на кораблі "</a:t>
            </a:r>
            <a:r>
              <a:rPr lang="uk-UA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Леандр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 Жовта смуга символізувала багатий на золото та інші корисні копалини американський континент, червона — криваве панування Іспанії, синя — Атлантичний океан, що їх розділяв. Це означало, що золота, багата і процвітаюча Латинська Америка буде вільна і відділена від кривавої Іспанії океаном. З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1817 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року на синій смузі прапора з'являються 7 (зараз — 8) зірок, що символізують 7 провінцій країни: Каракас, </a:t>
            </a:r>
            <a:r>
              <a:rPr lang="uk-UA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Барінас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Барселона, </a:t>
            </a:r>
            <a:r>
              <a:rPr lang="uk-UA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Кумана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Маргарита, </a:t>
            </a:r>
            <a:r>
              <a:rPr lang="uk-UA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Меріда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uk-UA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Трухільйо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venezuela_881min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60648"/>
            <a:ext cx="4427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Пам’ятки </a:t>
            </a:r>
            <a:r>
              <a:rPr lang="uk-UA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Венесуели</a:t>
            </a:r>
          </a:p>
          <a:p>
            <a:r>
              <a:rPr lang="uk-UA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Національний </a:t>
            </a:r>
            <a:r>
              <a:rPr lang="uk-UA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 </a:t>
            </a:r>
            <a:r>
              <a:rPr lang="uk-UA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32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Мочима</a:t>
            </a:r>
            <a:r>
              <a:rPr lang="uk-UA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Содержимое 4" descr="venezuela_902 +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84984"/>
            <a:ext cx="4788024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57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427984" y="0"/>
            <a:ext cx="471601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beach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23708" y="3429000"/>
            <a:ext cx="432029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7" descr="venezuela_930+mi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81946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beach_min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5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-1"/>
            <a:ext cx="4644008" cy="348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4" descr="16_Parque Mochi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57200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8" descr="Nazionalnyi_park_Mochima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501008"/>
            <a:ext cx="4499993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IMGP6744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499992" y="3501008"/>
            <a:ext cx="4644008" cy="335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Курорт Порламар на острове Маргарита, Венесуэл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29217" cy="6858000"/>
          </a:xfrm>
        </p:spPr>
      </p:pic>
      <p:sp>
        <p:nvSpPr>
          <p:cNvPr id="6" name="Прямоугольник 5"/>
          <p:cNvSpPr/>
          <p:nvPr/>
        </p:nvSpPr>
        <p:spPr>
          <a:xfrm rot="877178">
            <a:off x="4590304" y="934495"/>
            <a:ext cx="4867615" cy="769441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uk-UA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Курорт </a:t>
            </a:r>
            <a:r>
              <a:rPr lang="uk-UA" sz="4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Порламар</a:t>
            </a:r>
            <a:endParaRPr lang="uk-UA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30_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08920"/>
            <a:ext cx="385192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5" descr="731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7641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Porlamar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923928" y="2852936"/>
            <a:ext cx="5220072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Содержимое 4" descr="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4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12263" y="764704"/>
            <a:ext cx="9212265" cy="677108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ru-RU" sz="3800" i="1" dirty="0" smtClean="0"/>
              <a:t> </a:t>
            </a:r>
            <a:r>
              <a:rPr lang="ru-RU" sz="3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Національний</a:t>
            </a:r>
            <a:r>
              <a:rPr lang="ru-RU" sz="3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парк </a:t>
            </a:r>
            <a:r>
              <a:rPr lang="ru-RU" sz="3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Архіпелаг-лос-Рокес</a:t>
            </a:r>
            <a:endParaRPr lang="uk-UA" sz="3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4" descr="59659951_republicpalauaerial_1514_600x450571x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0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los-rokes-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3140968"/>
            <a:ext cx="4788025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8" descr="venesuelskie-kontrasty-vip-tur-13656281507617_w990h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700" y="3212976"/>
            <a:ext cx="4356300" cy="364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los_roques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75904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vodopad-Anhel-Venesue`l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67851" y="3429000"/>
            <a:ext cx="5276149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4" descr="6_1149_Angel-Falls-Venezue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212976"/>
            <a:ext cx="363589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1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-171400"/>
            <a:ext cx="914400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75656" y="0"/>
            <a:ext cx="6247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Водоспад </a:t>
            </a:r>
            <a:r>
              <a:rPr lang="uk-UA" sz="3600" i="1" dirty="0" err="1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Анхель</a:t>
            </a:r>
            <a:r>
              <a:rPr lang="uk-UA" sz="3600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979 </a:t>
            </a:r>
            <a:r>
              <a:rPr lang="uk-UA" sz="3600" i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метрів</a:t>
            </a:r>
            <a:endParaRPr lang="uk-UA" sz="3600" i="1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1872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gora-rorayma-venesuela-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68144" y="4509120"/>
            <a:ext cx="3505791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0"/>
            <a:ext cx="8460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Гора </a:t>
            </a:r>
            <a:r>
              <a:rPr lang="ru-RU" sz="40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Рорайма</a:t>
            </a:r>
            <a:r>
              <a:rPr lang="ru-RU" sz="40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 у </a:t>
            </a:r>
            <a:r>
              <a:rPr lang="ru-RU" sz="4000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Венесуелі</a:t>
            </a:r>
            <a:r>
              <a:rPr lang="ru-RU" sz="40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 </a:t>
            </a:r>
            <a:r>
              <a:rPr lang="ru-RU" sz="4000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Висота</a:t>
            </a:r>
            <a:r>
              <a:rPr lang="ru-RU" sz="40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– </a:t>
            </a:r>
            <a:r>
              <a:rPr lang="ru-RU" sz="4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2810</a:t>
            </a:r>
            <a:r>
              <a:rPr lang="ru-RU" sz="40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4000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метрів</a:t>
            </a:r>
            <a:endParaRPr lang="uk-UA" sz="40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Содержимое 6" descr="vene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Прямоугольник 7"/>
          <p:cNvSpPr/>
          <p:nvPr/>
        </p:nvSpPr>
        <p:spPr>
          <a:xfrm>
            <a:off x="395536" y="404664"/>
            <a:ext cx="7782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Національний парк Генрі Пітера</a:t>
            </a:r>
            <a:endParaRPr lang="uk-UA" sz="4000" i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73013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0"/>
            <a:ext cx="3851920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58011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 герб</a:t>
            </a:r>
            <a:r>
              <a:rPr lang="uk-UA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в загальних рисах прийнятий </a:t>
            </a:r>
            <a:r>
              <a:rPr lang="uk-UA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 1836</a:t>
            </a:r>
            <a:r>
              <a:rPr lang="uk-UA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р., сучасного вигляду набув у 2006. В центрі герба щит, який  розділено на три частини кольорів національного прапора: червоний і жовтий вгорі, синій внизу. На червоному — золотий сніп з 20 колосків, що символізують 20 штатів. На жовтому — військова арматура (холодна зброя) і два національні прапори (у 2006 р. додано індіанське мачете). Білий кінь, що біжить, на синьому фоні. З обоз боків щита - пальмова та лаврова гілки, сплетені трибарвною стрічкою кольорів національного прапора (жовтий — багатство; синій — океан, що відокремлює Венесуелу від колишньої метрополії Іспанії («люби нас — ходи мимо»); червоний — кров і героїзм народу). На стрічках написані дати незалежності «19 </a:t>
            </a:r>
            <a:r>
              <a:rPr lang="en-US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n-US" sz="19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Abril</a:t>
            </a:r>
            <a:r>
              <a:rPr lang="en-US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1810 </a:t>
            </a:r>
            <a:r>
              <a:rPr lang="en-US" sz="19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Independencia</a:t>
            </a:r>
            <a:r>
              <a:rPr lang="en-US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uk-UA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утворення федерації «</a:t>
            </a:r>
            <a:r>
              <a:rPr lang="uk-UA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 </a:t>
            </a:r>
            <a:r>
              <a:rPr lang="en-US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 </a:t>
            </a:r>
            <a:r>
              <a:rPr lang="en-US" sz="19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Febrero</a:t>
            </a:r>
            <a:r>
              <a:rPr lang="en-US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1859 </a:t>
            </a:r>
            <a:r>
              <a:rPr lang="en-US" sz="19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Federacion</a:t>
            </a:r>
            <a:r>
              <a:rPr lang="en-US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uk-UA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також офіційна назва, яку країна носить з </a:t>
            </a:r>
            <a:r>
              <a:rPr lang="uk-UA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1999</a:t>
            </a:r>
            <a:r>
              <a:rPr lang="uk-UA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р. «</a:t>
            </a:r>
            <a:r>
              <a:rPr lang="en-US" sz="19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Republica</a:t>
            </a:r>
            <a:r>
              <a:rPr lang="en-US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Bolivariana</a:t>
            </a:r>
            <a:r>
              <a:rPr lang="en-US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Venezuela» — </a:t>
            </a:r>
            <a:r>
              <a:rPr lang="uk-UA" sz="19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Боліваріанська</a:t>
            </a:r>
            <a:r>
              <a:rPr lang="uk-UA" sz="19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Республіка Венесуела.</a:t>
            </a:r>
            <a:endParaRPr lang="uk-UA" sz="1900" i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3212976"/>
            <a:ext cx="9144001" cy="3645024"/>
          </a:xfrm>
        </p:spPr>
      </p:pic>
      <p:pic>
        <p:nvPicPr>
          <p:cNvPr id="6" name="Содержимое 5" descr="jp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05064"/>
          </a:xfrm>
        </p:spPr>
      </p:pic>
      <p:sp>
        <p:nvSpPr>
          <p:cNvPr id="7" name="Прямоугольник 6"/>
          <p:cNvSpPr/>
          <p:nvPr/>
        </p:nvSpPr>
        <p:spPr>
          <a:xfrm>
            <a:off x="1979712" y="3501008"/>
            <a:ext cx="6122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Озеро </a:t>
            </a:r>
            <a:r>
              <a:rPr lang="uk-UA" sz="4000" i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-лагуна</a:t>
            </a:r>
            <a:r>
              <a:rPr lang="uk-UA" sz="40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Маракайбо</a:t>
            </a:r>
            <a:endParaRPr lang="uk-UA" sz="4000" i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0"/>
            <a:ext cx="4824536" cy="914400"/>
          </a:xfrm>
        </p:spPr>
        <p:txBody>
          <a:bodyPr/>
          <a:lstStyle/>
          <a:p>
            <a:r>
              <a:rPr lang="uk-UA" sz="6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Традиції</a:t>
            </a:r>
            <a:endParaRPr lang="uk-UA" sz="6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korrida-2-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38178" y="3717032"/>
            <a:ext cx="450582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4f2be0db44c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980728"/>
            <a:ext cx="425462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836712"/>
            <a:ext cx="471601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Венесуелі дуже </a:t>
            </a:r>
            <a:r>
              <a:rPr lang="uk-UA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люблять </a:t>
            </a:r>
            <a:r>
              <a:rPr lang="uk-UA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бої биків і все, що пов'язано в цілому з </a:t>
            </a:r>
            <a:r>
              <a:rPr lang="uk-UA" sz="2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коррідой</a:t>
            </a:r>
            <a:r>
              <a:rPr lang="uk-UA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 </a:t>
            </a:r>
            <a:r>
              <a:rPr lang="uk-UA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переважна більшість населення дотримується католицької релігії. Все це не заважає населенню Венесуели відзначати індіанські та африканські свята. </a:t>
            </a:r>
          </a:p>
          <a:p>
            <a:r>
              <a:rPr lang="uk-UA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Венесуельці люблять футбол, бейсбол, музичні карнавали і танці, тому фестивалі одні з найголовніших подій у році для будь-якого венесуельця. </a:t>
            </a:r>
          </a:p>
          <a:p>
            <a:r>
              <a:rPr lang="uk-UA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Карнавали і фестивалі в Венесуелі проходять прямо на вулицях або пляжах, в цьому вони схожі з Бразильськими карнавалами</a:t>
            </a:r>
            <a:endParaRPr lang="uk-UA" sz="2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5400600" cy="914400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Культура і мистецтво</a:t>
            </a:r>
            <a:endParaRPr lang="uk-UA" b="1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Содержимое 5" descr="Aran3__42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3568" y="2996952"/>
            <a:ext cx="770485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76470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Культура Венесуели має іспанське й африканське коріння, крім того, з середини </a:t>
            </a:r>
            <a:r>
              <a:rPr lang="en-US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XX 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століття позначається сильний вплив Сполучених Штатів. Роль корінного індіанського населення в становленні національної культури вкрай мала.</a:t>
            </a:r>
          </a:p>
          <a:p>
            <a:r>
              <a:rPr lang="uk-UA" sz="20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Етнотип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Венесуели вважається «</a:t>
            </a:r>
            <a:r>
              <a:rPr lang="uk-UA" sz="20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льянеро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» — житель рівнин (Льянос), що нагадує аргентинського </a:t>
            </a:r>
            <a:r>
              <a:rPr lang="uk-UA" sz="20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гаучо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Великою популярністю користуються фольклор </a:t>
            </a:r>
            <a:r>
              <a:rPr lang="uk-UA" sz="20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льянеро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їхні пісні, танці та легенди.</a:t>
            </a:r>
            <a:endParaRPr lang="uk-UA" sz="2000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x_a507a1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140968"/>
            <a:ext cx="4644008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Музика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Улюблений жанр фольклору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льянеро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—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хоропо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що являє собою цілу сюїту з танців, пісень та інструментальних п'єс. У музичному супроводі беруть участь національні інструменти —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маракаси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(тріскачка, зроблена з висушеного гарбуза), невелика арфа і чотириструнна гітара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Куатро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З інших народних танців популярністю користуються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тоно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льянеро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(мелодія рівнин);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пасільо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різновид креольського вальсу,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меренге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загальний для всієї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Антильської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зони жанр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афро-американського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фольклору; і «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тангіто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», венесуельське аргентинське танго. Народна пісня Венесуели представлена жанрами </a:t>
            </a:r>
            <a:r>
              <a:rPr lang="uk-UA" sz="1900" i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копли</a:t>
            </a:r>
            <a:r>
              <a:rPr lang="uk-UA" sz="19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(куплет) і кориди, які склалися на основі іспанського романсу</a:t>
            </a:r>
            <a:r>
              <a:rPr lang="uk-UA" sz="19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Содержимое 8" descr="91d6b7252364ce1ae8a3c614267095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5088" y="2708920"/>
            <a:ext cx="2998912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bino-tsvetnye-marakasy-86-B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55976" y="3573016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mage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49119" y="3717032"/>
            <a:ext cx="3494882" cy="314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Література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/>
            </a:r>
            <a:b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</a:b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Формування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венесуельської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літератури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пов'язане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з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іменами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Симона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Родрігеса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Андреса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Бельо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і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Симона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Болівара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. До числа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відомих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письменників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належить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також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Тереса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де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ла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Парра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(1891–1936), одна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з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найпопулярніших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письменниць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Латинської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Америки. 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Найзначнішим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венесуельським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письменником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XX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століття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був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екс-президент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Ромуло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Гальєгос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(1884–1969), твори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якого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присвячені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взаєминам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людини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і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природи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. До числа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найзначніших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сучасних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прозаїків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належать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Мігель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Отеро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tx1">
                    <a:lumMod val="65000"/>
                  </a:schemeClr>
                </a:solidFill>
              </a:rPr>
              <a:t>Сільва</a:t>
            </a:r>
            <a:r>
              <a:rPr lang="ru-RU" sz="2000" i="1" dirty="0" smtClean="0">
                <a:solidFill>
                  <a:schemeClr val="tx1">
                    <a:lumMod val="65000"/>
                  </a:schemeClr>
                </a:solidFill>
              </a:rPr>
              <a:t>. </a:t>
            </a:r>
            <a:endParaRPr lang="uk-UA" sz="2000" i="1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7" name="Содержимое 5" descr="Galleg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636912"/>
            <a:ext cx="3888432" cy="3266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Migel_Otero_Silva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-1" y="3284984"/>
            <a:ext cx="2441449" cy="357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260648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FFFF66"/>
                </a:solidFill>
              </a:rPr>
              <a:t>Живопис і архітектура</a:t>
            </a:r>
            <a:r>
              <a:rPr lang="uk-UA" sz="2000" i="1" dirty="0" smtClean="0">
                <a:solidFill>
                  <a:srgbClr val="FFFF66"/>
                </a:solidFill>
              </a:rPr>
              <a:t/>
            </a:r>
            <a:br>
              <a:rPr lang="uk-UA" sz="2000" i="1" dirty="0" smtClean="0">
                <a:solidFill>
                  <a:srgbClr val="FFFF66"/>
                </a:solidFill>
              </a:rPr>
            </a:br>
            <a:r>
              <a:rPr lang="uk-UA" sz="2000" i="1" dirty="0" smtClean="0">
                <a:solidFill>
                  <a:srgbClr val="FFFF66"/>
                </a:solidFill>
              </a:rPr>
              <a:t>Культурний комплекс імені </a:t>
            </a:r>
            <a:r>
              <a:rPr lang="uk-UA" sz="2000" i="1" dirty="0" err="1" smtClean="0">
                <a:solidFill>
                  <a:srgbClr val="FFFF66"/>
                </a:solidFill>
              </a:rPr>
              <a:t>Тереса</a:t>
            </a:r>
            <a:r>
              <a:rPr lang="uk-UA" sz="2000" i="1" dirty="0" smtClean="0">
                <a:solidFill>
                  <a:srgbClr val="FFFF66"/>
                </a:solidFill>
              </a:rPr>
              <a:t> </a:t>
            </a:r>
            <a:r>
              <a:rPr lang="uk-UA" sz="2000" i="1" dirty="0" err="1" smtClean="0">
                <a:solidFill>
                  <a:srgbClr val="FFFF66"/>
                </a:solidFill>
              </a:rPr>
              <a:t>Карреньо</a:t>
            </a:r>
            <a:r>
              <a:rPr lang="uk-UA" sz="2000" i="1" dirty="0" smtClean="0">
                <a:solidFill>
                  <a:srgbClr val="FFFF66"/>
                </a:solidFill>
              </a:rPr>
              <a:t>, Каракас</a:t>
            </a:r>
            <a:br>
              <a:rPr lang="uk-UA" sz="2000" i="1" dirty="0" smtClean="0">
                <a:solidFill>
                  <a:srgbClr val="FFFF66"/>
                </a:solidFill>
              </a:rPr>
            </a:br>
            <a:r>
              <a:rPr lang="uk-UA" sz="2000" i="1" dirty="0" smtClean="0">
                <a:solidFill>
                  <a:srgbClr val="FFFF66"/>
                </a:solidFill>
              </a:rPr>
              <a:t>Найбільшим венесуельським художником колоніальної епохи був Хуан Педро Лопес, автор церковних розписів. У </a:t>
            </a:r>
            <a:r>
              <a:rPr lang="en-US" sz="2000" i="1" dirty="0" smtClean="0">
                <a:solidFill>
                  <a:srgbClr val="FFFF66"/>
                </a:solidFill>
              </a:rPr>
              <a:t>XIX </a:t>
            </a:r>
            <a:r>
              <a:rPr lang="uk-UA" sz="2000" i="1" dirty="0" smtClean="0">
                <a:solidFill>
                  <a:srgbClr val="FFFF66"/>
                </a:solidFill>
              </a:rPr>
              <a:t>столітті виділяється Мартін Товар-і-Товар , що відобразив епізоди Війни за незалежність від Іспанської корони. Інший художник-романтик </a:t>
            </a:r>
            <a:r>
              <a:rPr lang="en-US" sz="2000" i="1" dirty="0" smtClean="0">
                <a:solidFill>
                  <a:srgbClr val="FFFF66"/>
                </a:solidFill>
              </a:rPr>
              <a:t>XIX </a:t>
            </a:r>
            <a:r>
              <a:rPr lang="uk-UA" sz="2000" i="1" dirty="0" smtClean="0">
                <a:solidFill>
                  <a:srgbClr val="FFFF66"/>
                </a:solidFill>
              </a:rPr>
              <a:t>століття, </a:t>
            </a:r>
            <a:r>
              <a:rPr lang="uk-UA" sz="2000" i="1" dirty="0" err="1" smtClean="0">
                <a:solidFill>
                  <a:srgbClr val="FFFF66"/>
                </a:solidFill>
              </a:rPr>
              <a:t>Артуро</a:t>
            </a:r>
            <a:r>
              <a:rPr lang="uk-UA" sz="2000" i="1" dirty="0" smtClean="0">
                <a:solidFill>
                  <a:srgbClr val="FFFF66"/>
                </a:solidFill>
              </a:rPr>
              <a:t> </a:t>
            </a:r>
            <a:r>
              <a:rPr lang="uk-UA" sz="2000" i="1" dirty="0" err="1" smtClean="0">
                <a:solidFill>
                  <a:srgbClr val="FFFF66"/>
                </a:solidFill>
              </a:rPr>
              <a:t>Мічела</a:t>
            </a:r>
            <a:r>
              <a:rPr lang="uk-UA" sz="2000" i="1" dirty="0" smtClean="0">
                <a:solidFill>
                  <a:srgbClr val="FFFF66"/>
                </a:solidFill>
              </a:rPr>
              <a:t> , писав великі твори на релігійні та світські сюжети. З художників 20 століття найвідоміший </a:t>
            </a:r>
            <a:r>
              <a:rPr lang="uk-UA" sz="2000" i="1" dirty="0" err="1" smtClean="0">
                <a:solidFill>
                  <a:srgbClr val="FFFF66"/>
                </a:solidFill>
              </a:rPr>
              <a:t>Тіто</a:t>
            </a:r>
            <a:r>
              <a:rPr lang="uk-UA" sz="2000" i="1" dirty="0" smtClean="0">
                <a:solidFill>
                  <a:srgbClr val="FFFF66"/>
                </a:solidFill>
              </a:rPr>
              <a:t> </a:t>
            </a:r>
            <a:r>
              <a:rPr lang="uk-UA" sz="2000" i="1" dirty="0" err="1" smtClean="0">
                <a:solidFill>
                  <a:srgbClr val="FFFF66"/>
                </a:solidFill>
              </a:rPr>
              <a:t>Салас</a:t>
            </a:r>
            <a:r>
              <a:rPr lang="uk-UA" sz="2000" i="1" dirty="0" smtClean="0">
                <a:solidFill>
                  <a:srgbClr val="FFFF66"/>
                </a:solidFill>
              </a:rPr>
              <a:t>. Серед більш молодого покоління художників одним з найбільш обдарованих вважається </a:t>
            </a:r>
            <a:r>
              <a:rPr lang="uk-UA" sz="2000" i="1" dirty="0" err="1" smtClean="0">
                <a:solidFill>
                  <a:srgbClr val="FFFF66"/>
                </a:solidFill>
              </a:rPr>
              <a:t>Освальдо</a:t>
            </a:r>
            <a:r>
              <a:rPr lang="uk-UA" sz="2000" i="1" dirty="0" smtClean="0">
                <a:solidFill>
                  <a:srgbClr val="FFFF66"/>
                </a:solidFill>
              </a:rPr>
              <a:t> </a:t>
            </a:r>
            <a:r>
              <a:rPr lang="uk-UA" sz="2000" i="1" dirty="0" err="1" smtClean="0">
                <a:solidFill>
                  <a:srgbClr val="FFFF66"/>
                </a:solidFill>
              </a:rPr>
              <a:t>Вігас</a:t>
            </a:r>
            <a:r>
              <a:rPr lang="uk-UA" sz="2000" i="1" dirty="0" smtClean="0">
                <a:solidFill>
                  <a:srgbClr val="FFFF66"/>
                </a:solidFill>
              </a:rPr>
              <a:t>. Популярністю користуються скульптори </a:t>
            </a:r>
            <a:r>
              <a:rPr lang="uk-UA" sz="2000" i="1" dirty="0" err="1" smtClean="0">
                <a:solidFill>
                  <a:srgbClr val="FFFF66"/>
                </a:solidFill>
              </a:rPr>
              <a:t>Алехандро</a:t>
            </a:r>
            <a:r>
              <a:rPr lang="uk-UA" sz="2000" i="1" dirty="0" smtClean="0">
                <a:solidFill>
                  <a:srgbClr val="FFFF66"/>
                </a:solidFill>
              </a:rPr>
              <a:t> Коліна і </a:t>
            </a:r>
            <a:r>
              <a:rPr lang="uk-UA" sz="2000" i="1" dirty="0" err="1" smtClean="0">
                <a:solidFill>
                  <a:srgbClr val="FFFF66"/>
                </a:solidFill>
              </a:rPr>
              <a:t>Франсіско</a:t>
            </a:r>
            <a:r>
              <a:rPr lang="uk-UA" sz="2000" i="1" dirty="0" smtClean="0">
                <a:solidFill>
                  <a:srgbClr val="FFFF66"/>
                </a:solidFill>
              </a:rPr>
              <a:t> </a:t>
            </a:r>
            <a:r>
              <a:rPr lang="uk-UA" sz="2000" i="1" dirty="0" err="1" smtClean="0">
                <a:solidFill>
                  <a:srgbClr val="FFFF66"/>
                </a:solidFill>
              </a:rPr>
              <a:t>Нарваес</a:t>
            </a:r>
            <a:r>
              <a:rPr lang="uk-UA" sz="2000" i="1" dirty="0" smtClean="0">
                <a:solidFill>
                  <a:srgbClr val="FFFF66"/>
                </a:solidFill>
              </a:rPr>
              <a:t>. Центром образотворчого мистецтва Венесуели є Музей образотворчих мистецтв в Каракасі.</a:t>
            </a:r>
            <a:br>
              <a:rPr lang="uk-UA" sz="2000" i="1" dirty="0" smtClean="0">
                <a:solidFill>
                  <a:srgbClr val="FFFF66"/>
                </a:solidFill>
              </a:rPr>
            </a:br>
            <a:r>
              <a:rPr lang="uk-UA" sz="2000" i="1" dirty="0" smtClean="0">
                <a:solidFill>
                  <a:srgbClr val="FFFF66"/>
                </a:solidFill>
              </a:rPr>
              <a:t>Найвідомішими музеями Венесуели є Музей мистецтв, Музей колоніального мистецтва, Музей природничих наук, Музей Болівара (у Каракасі); Музей </a:t>
            </a:r>
            <a:r>
              <a:rPr lang="uk-UA" sz="2000" i="1" dirty="0" err="1" smtClean="0">
                <a:solidFill>
                  <a:srgbClr val="FFFF66"/>
                </a:solidFill>
              </a:rPr>
              <a:t>Талавера</a:t>
            </a:r>
            <a:r>
              <a:rPr lang="uk-UA" sz="2000" i="1" dirty="0" smtClean="0">
                <a:solidFill>
                  <a:srgbClr val="FFFF66"/>
                </a:solidFill>
              </a:rPr>
              <a:t> (у </a:t>
            </a:r>
            <a:r>
              <a:rPr lang="uk-UA" sz="2000" i="1" dirty="0" err="1" smtClean="0">
                <a:solidFill>
                  <a:srgbClr val="FFFF66"/>
                </a:solidFill>
              </a:rPr>
              <a:t>Сьюдад-Болівар</a:t>
            </a:r>
            <a:r>
              <a:rPr lang="uk-UA" sz="2000" i="1" dirty="0" smtClean="0">
                <a:solidFill>
                  <a:srgbClr val="FFFF66"/>
                </a:solidFill>
              </a:rPr>
              <a:t>); історичні музеї (у Маракайбо і </a:t>
            </a:r>
            <a:r>
              <a:rPr lang="uk-UA" sz="2000" i="1" dirty="0" err="1" smtClean="0">
                <a:solidFill>
                  <a:srgbClr val="FFFF66"/>
                </a:solidFill>
              </a:rPr>
              <a:t>Трухільйо</a:t>
            </a:r>
            <a:r>
              <a:rPr lang="uk-UA" sz="2000" i="1" dirty="0" smtClean="0">
                <a:solidFill>
                  <a:srgbClr val="FFFF66"/>
                </a:solidFill>
              </a:rPr>
              <a:t>).</a:t>
            </a:r>
            <a:endParaRPr lang="uk-UA" sz="2000" i="1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>
    <p:split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4474840" cy="914400"/>
          </a:xfrm>
        </p:spPr>
        <p:txBody>
          <a:bodyPr/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 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енесуели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6470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Давні</a:t>
            </a:r>
            <a:r>
              <a:rPr lang="ru-RU" sz="28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часи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Люди жили на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території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Венесуели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вже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15 тис. р. тому. У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давні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часи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територію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Венесуели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заселили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індіанці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: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кариби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та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араваки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endParaRPr lang="uk-UA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772816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Колонізація іспанцями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 серпня 1498 р. Христофор Колумб відкрив землю поблизу гирла р. Оріноко і, не знаючи, що це материк, назвав її островом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Гарсія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b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Існує 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версія, що назву країні дав італійський картограф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Амеріго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Веспуччі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який 1499 року відвідав ці місця у складі експедиції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Алонсо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де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Охеди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Мандрівники побачили оселі місцевого населення, встановлені на палях над водою біля озера Маракайбо. Це нагадало їм європейську Венецію, внаслідок чого виникла назва «Венесуела»(</a:t>
            </a:r>
            <a:r>
              <a:rPr lang="en-US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Venezuela), 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тобто «Мала Венеція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».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Колонізація європейцями почалася в 1522, коли Іспанія заснувала місто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Нуево-Толедо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(з 1569 —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Кумана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), перше європейське поселення у Південній Америці. В 1528 р. імператор Карл </a:t>
            </a:r>
            <a:r>
              <a:rPr lang="en-US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V 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Габсбург продав Венесуелу в оренду сім’ї банкірів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Вельзерів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із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Аугсбурга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в Німеччині, яким заборгував велику суму. Оренда закінчилася 1556 р. Іспанські конкістадори принесли у країну феодалізм. Виникли латифундії. Для роботи на них з Африки завозили негрів-рабів. Протягом 16-17 ст. узбережжя було центром піратства. До початку 18 ст. територія нинішньої Венесуели належала до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віце–королівства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Нова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Гранада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а 1777 р. виокремилася в окреме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генерал-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капітанство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У 1783 р. було утворено </a:t>
            </a:r>
            <a:r>
              <a:rPr lang="uk-UA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суперінтендантство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Венесуела.</a:t>
            </a:r>
            <a:endParaRPr lang="uk-UA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CC6600"/>
                </a:solidFill>
              </a:rPr>
              <a:t>Боротьба за незалежність (1806-1830)</a:t>
            </a:r>
            <a:r>
              <a:rPr lang="uk-UA" sz="2400" b="1" i="1" dirty="0" smtClean="0"/>
              <a:t/>
            </a:r>
            <a:br>
              <a:rPr lang="uk-UA" sz="2400" b="1" i="1" dirty="0" smtClean="0"/>
            </a:br>
            <a:r>
              <a:rPr lang="uk-UA" sz="2000" i="1" dirty="0" smtClean="0">
                <a:solidFill>
                  <a:srgbClr val="CC6600"/>
                </a:solidFill>
              </a:rPr>
              <a:t>Повстання в Каракасі 19 квітня 1810 р.</a:t>
            </a:r>
            <a:br>
              <a:rPr lang="uk-UA" sz="2000" i="1" dirty="0" smtClean="0">
                <a:solidFill>
                  <a:srgbClr val="CC6600"/>
                </a:solidFill>
              </a:rPr>
            </a:br>
            <a:r>
              <a:rPr lang="uk-UA" sz="2000" i="1" dirty="0" smtClean="0">
                <a:solidFill>
                  <a:srgbClr val="CC6600"/>
                </a:solidFill>
              </a:rPr>
              <a:t>Десь у середині 18 ст. багатії країни почали виявляти невдоволення торговельними обмеженнями, що їх установила метрополія. Спалахували </a:t>
            </a:r>
            <a:r>
              <a:rPr lang="uk-UA" sz="2000" i="1" dirty="0" err="1" smtClean="0">
                <a:solidFill>
                  <a:srgbClr val="CC6600"/>
                </a:solidFill>
              </a:rPr>
              <a:t>антиіспанські</a:t>
            </a:r>
            <a:r>
              <a:rPr lang="uk-UA" sz="2000" i="1" dirty="0" smtClean="0">
                <a:solidFill>
                  <a:srgbClr val="CC6600"/>
                </a:solidFill>
              </a:rPr>
              <a:t> повстання. У столиці країни Каракасі 1806 р. виник рух за незалежність. Після повстання в Каракасі 19 квітня 1810 р. революційні сили за активної участі Ф. </a:t>
            </a:r>
            <a:r>
              <a:rPr lang="uk-UA" sz="2000" i="1" dirty="0" err="1" smtClean="0">
                <a:solidFill>
                  <a:srgbClr val="CC6600"/>
                </a:solidFill>
              </a:rPr>
              <a:t>Міранди</a:t>
            </a:r>
            <a:r>
              <a:rPr lang="uk-UA" sz="2000" i="1" dirty="0" smtClean="0">
                <a:solidFill>
                  <a:srgbClr val="CC6600"/>
                </a:solidFill>
              </a:rPr>
              <a:t> та С. Болівара взяли владу до своїх рук. 5 липня 1811 р. Національний конгрес проголосив країну незалежною республікою, але згодом вона була розгромлена іспанцями і 25 липня 1812 р. влада </a:t>
            </a:r>
            <a:r>
              <a:rPr lang="uk-UA" sz="2000" i="1" dirty="0" err="1" smtClean="0">
                <a:solidFill>
                  <a:srgbClr val="CC6600"/>
                </a:solidFill>
              </a:rPr>
              <a:t>віце</a:t>
            </a:r>
            <a:r>
              <a:rPr lang="uk-UA" sz="2000" i="1" dirty="0" smtClean="0">
                <a:solidFill>
                  <a:srgbClr val="CC6600"/>
                </a:solidFill>
              </a:rPr>
              <a:t> — короля відновилася. У період національно — визвольної війни 1810-1826 рр. </a:t>
            </a:r>
            <a:r>
              <a:rPr lang="uk-UA" sz="2000" i="1" dirty="0" err="1" smtClean="0">
                <a:solidFill>
                  <a:srgbClr val="CC6600"/>
                </a:solidFill>
              </a:rPr>
              <a:t>Сімон</a:t>
            </a:r>
            <a:r>
              <a:rPr lang="uk-UA" sz="2000" i="1" dirty="0" smtClean="0">
                <a:solidFill>
                  <a:srgbClr val="CC6600"/>
                </a:solidFill>
              </a:rPr>
              <a:t> Болівар створив 17 грудня 1819 р. державу Велика Колумбія, до складу якої </a:t>
            </a:r>
            <a:r>
              <a:rPr lang="uk-UA" sz="2000" i="1" dirty="0" smtClean="0">
                <a:solidFill>
                  <a:srgbClr val="CC6600"/>
                </a:solidFill>
              </a:rPr>
              <a:t>увійшла</a:t>
            </a:r>
          </a:p>
          <a:p>
            <a:r>
              <a:rPr lang="uk-UA" sz="2000" i="1" dirty="0" smtClean="0">
                <a:solidFill>
                  <a:srgbClr val="CC6600"/>
                </a:solidFill>
              </a:rPr>
              <a:t> </a:t>
            </a:r>
            <a:r>
              <a:rPr lang="uk-UA" sz="2000" i="1" dirty="0" smtClean="0">
                <a:solidFill>
                  <a:srgbClr val="CC6600"/>
                </a:solidFill>
              </a:rPr>
              <a:t>й Венесуела. У 1829 р. Велика </a:t>
            </a:r>
            <a:endParaRPr lang="uk-UA" sz="2000" i="1" dirty="0" smtClean="0">
              <a:solidFill>
                <a:srgbClr val="CC6600"/>
              </a:solidFill>
            </a:endParaRPr>
          </a:p>
          <a:p>
            <a:r>
              <a:rPr lang="uk-UA" sz="2000" i="1" dirty="0" smtClean="0">
                <a:solidFill>
                  <a:srgbClr val="CC6600"/>
                </a:solidFill>
              </a:rPr>
              <a:t>Колумбія </a:t>
            </a:r>
            <a:r>
              <a:rPr lang="uk-UA" sz="2000" i="1" dirty="0" smtClean="0">
                <a:solidFill>
                  <a:srgbClr val="CC6600"/>
                </a:solidFill>
              </a:rPr>
              <a:t>розпалася, й 13 </a:t>
            </a:r>
            <a:r>
              <a:rPr lang="uk-UA" sz="2000" i="1" dirty="0" smtClean="0">
                <a:solidFill>
                  <a:srgbClr val="CC6600"/>
                </a:solidFill>
              </a:rPr>
              <a:t>січня</a:t>
            </a:r>
          </a:p>
          <a:p>
            <a:r>
              <a:rPr lang="uk-UA" sz="2000" i="1" dirty="0" smtClean="0">
                <a:solidFill>
                  <a:srgbClr val="CC6600"/>
                </a:solidFill>
              </a:rPr>
              <a:t> </a:t>
            </a:r>
            <a:r>
              <a:rPr lang="uk-UA" sz="2000" i="1" dirty="0" smtClean="0">
                <a:solidFill>
                  <a:srgbClr val="CC6600"/>
                </a:solidFill>
              </a:rPr>
              <a:t>1830 р. Венесуела </a:t>
            </a:r>
            <a:r>
              <a:rPr lang="uk-UA" sz="2000" i="1" dirty="0" smtClean="0">
                <a:solidFill>
                  <a:srgbClr val="CC6600"/>
                </a:solidFill>
              </a:rPr>
              <a:t>проголосила</a:t>
            </a:r>
          </a:p>
          <a:p>
            <a:r>
              <a:rPr lang="uk-UA" sz="2000" i="1" dirty="0" smtClean="0">
                <a:solidFill>
                  <a:srgbClr val="CC6600"/>
                </a:solidFill>
              </a:rPr>
              <a:t> </a:t>
            </a:r>
            <a:r>
              <a:rPr lang="uk-UA" sz="2000" i="1" dirty="0" smtClean="0">
                <a:solidFill>
                  <a:srgbClr val="CC6600"/>
                </a:solidFill>
              </a:rPr>
              <a:t>свою незалежність, </a:t>
            </a:r>
            <a:endParaRPr lang="uk-UA" sz="2000" i="1" dirty="0" smtClean="0">
              <a:solidFill>
                <a:srgbClr val="CC6600"/>
              </a:solidFill>
            </a:endParaRPr>
          </a:p>
          <a:p>
            <a:r>
              <a:rPr lang="uk-UA" sz="2000" i="1" dirty="0" smtClean="0">
                <a:solidFill>
                  <a:srgbClr val="CC6600"/>
                </a:solidFill>
              </a:rPr>
              <a:t>а </a:t>
            </a:r>
            <a:r>
              <a:rPr lang="uk-UA" sz="2000" i="1" dirty="0" smtClean="0">
                <a:solidFill>
                  <a:srgbClr val="CC6600"/>
                </a:solidFill>
              </a:rPr>
              <a:t>24 жовтня стала </a:t>
            </a:r>
            <a:r>
              <a:rPr lang="uk-UA" sz="2000" i="1" dirty="0" smtClean="0">
                <a:solidFill>
                  <a:srgbClr val="CC6600"/>
                </a:solidFill>
              </a:rPr>
              <a:t>Республікою</a:t>
            </a:r>
          </a:p>
          <a:p>
            <a:r>
              <a:rPr lang="uk-UA" sz="2000" i="1" dirty="0" smtClean="0">
                <a:solidFill>
                  <a:srgbClr val="CC6600"/>
                </a:solidFill>
              </a:rPr>
              <a:t> </a:t>
            </a:r>
            <a:r>
              <a:rPr lang="uk-UA" sz="2000" i="1" dirty="0" smtClean="0">
                <a:solidFill>
                  <a:srgbClr val="CC6600"/>
                </a:solidFill>
              </a:rPr>
              <a:t>Венесуела</a:t>
            </a:r>
            <a:r>
              <a:rPr lang="uk-UA" sz="1900" i="1" dirty="0" smtClean="0">
                <a:solidFill>
                  <a:srgbClr val="CC6600"/>
                </a:solidFill>
              </a:rPr>
              <a:t>.</a:t>
            </a:r>
            <a:endParaRPr lang="uk-UA" sz="1900" i="1" dirty="0">
              <a:solidFill>
                <a:srgbClr val="CC6600"/>
              </a:solidFill>
            </a:endParaRPr>
          </a:p>
        </p:txBody>
      </p:sp>
      <p:pic>
        <p:nvPicPr>
          <p:cNvPr id="9" name="Содержимое 8" descr="800px-19_de_abri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40065" y="3573016"/>
            <a:ext cx="5203935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04664"/>
            <a:ext cx="9144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19 ст.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Першим президентом став генерал Хосе —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Антоніо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Паес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Генерал — президент (1830-1835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1839-1843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рр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.)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тримав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армію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під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контролем, у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країні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була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демократія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латифундії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зберігалися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Після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президента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Паеса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у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країні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настав хаос. Остаточно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ліквідували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рабство 1854 р. (почали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ліквідацію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ще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під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час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національно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—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визвольної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війни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). З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травня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1864 р.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країну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назвали «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Сполучені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Штати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Венесуели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».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Ситуація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в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країні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нормалізувалася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1870 р., коли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президентське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крісло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на 18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років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(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із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перервами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)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обійняв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А. Гусман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Бланко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b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20 ст.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Протягом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періоду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правління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двох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вояків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—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президентів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(1899-1935рр.) С. Кастро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Х. Гомера у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країні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був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деспотичний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режим. Диктатор Х. Гомер помер 17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грудня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1935 р.,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новітня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історія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країни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бере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відлік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саме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від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цієї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дати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b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Великі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запаси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нафти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у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Венесуелі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відкрили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в 1913 р. За станом на 1927 р.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Венесуела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перетворилася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на одного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з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найбільших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у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світі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експортерів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нафти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Венесуельську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нафту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став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контролювати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капітал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США</a:t>
            </a:r>
            <a:r>
              <a:rPr 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endParaRPr lang="uk-UA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001333_1333_2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91880" cy="415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400-2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56156" y="3573016"/>
            <a:ext cx="4687844" cy="328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995678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err="1" smtClean="0"/>
              <a:t>Правління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Чавеса</a:t>
            </a:r>
            <a:r>
              <a:rPr lang="ru-RU" i="1" dirty="0" smtClean="0"/>
              <a:t> (1998-2013)</a:t>
            </a:r>
            <a:br>
              <a:rPr lang="ru-RU" i="1" dirty="0" smtClean="0"/>
            </a:br>
            <a:r>
              <a:rPr lang="ru-RU" i="1" dirty="0" smtClean="0"/>
              <a:t>6 </a:t>
            </a:r>
            <a:r>
              <a:rPr lang="ru-RU" i="1" dirty="0" err="1" smtClean="0"/>
              <a:t>грудня</a:t>
            </a:r>
            <a:r>
              <a:rPr lang="ru-RU" i="1" dirty="0" smtClean="0"/>
              <a:t> 1998 </a:t>
            </a:r>
            <a:r>
              <a:rPr lang="ru-RU" i="1" dirty="0" err="1" smtClean="0"/>
              <a:t>Уґо</a:t>
            </a:r>
            <a:r>
              <a:rPr lang="ru-RU" i="1" dirty="0" smtClean="0"/>
              <a:t> </a:t>
            </a:r>
            <a:r>
              <a:rPr lang="ru-RU" i="1" dirty="0" err="1" smtClean="0"/>
              <a:t>Чавес</a:t>
            </a:r>
            <a:r>
              <a:rPr lang="ru-RU" i="1" dirty="0" smtClean="0"/>
              <a:t> </a:t>
            </a:r>
            <a:r>
              <a:rPr lang="ru-RU" i="1" dirty="0" err="1" smtClean="0"/>
              <a:t>було</a:t>
            </a:r>
            <a:r>
              <a:rPr lang="ru-RU" i="1" dirty="0" smtClean="0"/>
              <a:t> </a:t>
            </a:r>
            <a:r>
              <a:rPr lang="ru-RU" i="1" dirty="0" err="1" smtClean="0"/>
              <a:t>обрано</a:t>
            </a:r>
            <a:r>
              <a:rPr lang="ru-RU" i="1" dirty="0" smtClean="0"/>
              <a:t> президентом </a:t>
            </a:r>
            <a:r>
              <a:rPr lang="ru-RU" i="1" dirty="0" err="1" smtClean="0"/>
              <a:t>республіки</a:t>
            </a:r>
            <a:r>
              <a:rPr lang="ru-RU" i="1" dirty="0" smtClean="0"/>
              <a:t>, </a:t>
            </a:r>
            <a:r>
              <a:rPr lang="ru-RU" i="1" dirty="0" err="1" smtClean="0"/>
              <a:t>який</a:t>
            </a:r>
            <a:r>
              <a:rPr lang="ru-RU" i="1" dirty="0" smtClean="0"/>
              <a:t> став </a:t>
            </a:r>
            <a:r>
              <a:rPr lang="ru-RU" i="1" dirty="0" err="1" smtClean="0"/>
              <a:t>лідером</a:t>
            </a:r>
            <a:r>
              <a:rPr lang="ru-RU" i="1" dirty="0" smtClean="0"/>
              <a:t> т. </a:t>
            </a:r>
            <a:r>
              <a:rPr lang="ru-RU" i="1" dirty="0" err="1" smtClean="0"/>
              <a:t>зв</a:t>
            </a:r>
            <a:r>
              <a:rPr lang="ru-RU" i="1" dirty="0" smtClean="0"/>
              <a:t>. </a:t>
            </a:r>
            <a:r>
              <a:rPr lang="ru-RU" i="1" dirty="0" err="1" smtClean="0"/>
              <a:t>Боліварської</a:t>
            </a:r>
            <a:r>
              <a:rPr lang="ru-RU" i="1" dirty="0" smtClean="0"/>
              <a:t> </a:t>
            </a:r>
            <a:r>
              <a:rPr lang="ru-RU" i="1" dirty="0" err="1" smtClean="0"/>
              <a:t>Революції</a:t>
            </a:r>
            <a:r>
              <a:rPr lang="ru-RU" i="1" dirty="0" smtClean="0"/>
              <a:t> — </a:t>
            </a:r>
            <a:r>
              <a:rPr lang="ru-RU" i="1" dirty="0" err="1" smtClean="0"/>
              <a:t>системи</a:t>
            </a:r>
            <a:r>
              <a:rPr lang="ru-RU" i="1" dirty="0" smtClean="0"/>
              <a:t> </a:t>
            </a:r>
            <a:r>
              <a:rPr lang="ru-RU" i="1" dirty="0" err="1" smtClean="0"/>
              <a:t>заходів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реформ </a:t>
            </a:r>
            <a:r>
              <a:rPr lang="ru-RU" i="1" dirty="0" err="1" smtClean="0"/>
              <a:t>спрямованих</a:t>
            </a:r>
            <a:r>
              <a:rPr lang="ru-RU" i="1" dirty="0" smtClean="0"/>
              <a:t> на </a:t>
            </a:r>
            <a:r>
              <a:rPr lang="ru-RU" i="1" dirty="0" err="1" smtClean="0"/>
              <a:t>подолання</a:t>
            </a:r>
            <a:r>
              <a:rPr lang="ru-RU" i="1" dirty="0" smtClean="0"/>
              <a:t> </a:t>
            </a:r>
            <a:r>
              <a:rPr lang="ru-RU" i="1" dirty="0" err="1" smtClean="0"/>
              <a:t>неписемності</a:t>
            </a:r>
            <a:r>
              <a:rPr lang="ru-RU" i="1" dirty="0" smtClean="0"/>
              <a:t>, </a:t>
            </a:r>
            <a:r>
              <a:rPr lang="ru-RU" i="1" dirty="0" err="1" smtClean="0"/>
              <a:t>бідності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низки </a:t>
            </a:r>
            <a:r>
              <a:rPr lang="ru-RU" i="1" dirty="0" err="1" smtClean="0"/>
              <a:t>інших</a:t>
            </a:r>
            <a:r>
              <a:rPr lang="ru-RU" i="1" dirty="0" smtClean="0"/>
              <a:t> </a:t>
            </a:r>
            <a:r>
              <a:rPr lang="ru-RU" i="1" dirty="0" err="1" smtClean="0"/>
              <a:t>соціальних</a:t>
            </a:r>
            <a:r>
              <a:rPr lang="ru-RU" i="1" dirty="0" smtClean="0"/>
              <a:t> проблем. </a:t>
            </a:r>
            <a:r>
              <a:rPr lang="ru-RU" i="1" dirty="0" err="1" smtClean="0"/>
              <a:t>Завдяки</a:t>
            </a:r>
            <a:r>
              <a:rPr lang="ru-RU" i="1" dirty="0" smtClean="0"/>
              <a:t> </a:t>
            </a:r>
            <a:r>
              <a:rPr lang="ru-RU" i="1" dirty="0" err="1" smtClean="0"/>
              <a:t>високим</a:t>
            </a:r>
            <a:r>
              <a:rPr lang="ru-RU" i="1" dirty="0" smtClean="0"/>
              <a:t> </a:t>
            </a:r>
            <a:r>
              <a:rPr lang="ru-RU" i="1" dirty="0" err="1" smtClean="0"/>
              <a:t>цінам</a:t>
            </a:r>
            <a:r>
              <a:rPr lang="ru-RU" i="1" dirty="0" smtClean="0"/>
              <a:t> на </a:t>
            </a:r>
            <a:r>
              <a:rPr lang="ru-RU" i="1" dirty="0" err="1" smtClean="0"/>
              <a:t>нафту</a:t>
            </a:r>
            <a:r>
              <a:rPr lang="ru-RU" i="1" dirty="0" smtClean="0"/>
              <a:t> у 2000-х роках </a:t>
            </a:r>
            <a:r>
              <a:rPr lang="ru-RU" i="1" dirty="0" err="1" smtClean="0"/>
              <a:t>Венесуела</a:t>
            </a:r>
            <a:r>
              <a:rPr lang="ru-RU" i="1" dirty="0" smtClean="0"/>
              <a:t> </a:t>
            </a:r>
            <a:r>
              <a:rPr lang="ru-RU" i="1" dirty="0" err="1" smtClean="0"/>
              <a:t>змогла</a:t>
            </a:r>
            <a:r>
              <a:rPr lang="ru-RU" i="1" dirty="0" smtClean="0"/>
              <a:t> </a:t>
            </a:r>
            <a:r>
              <a:rPr lang="ru-RU" i="1" dirty="0" err="1" smtClean="0"/>
              <a:t>значно</a:t>
            </a:r>
            <a:r>
              <a:rPr lang="ru-RU" i="1" dirty="0" smtClean="0"/>
              <a:t> </a:t>
            </a:r>
            <a:r>
              <a:rPr lang="ru-RU" i="1" dirty="0" err="1" smtClean="0"/>
              <a:t>поліпшити</a:t>
            </a:r>
            <a:r>
              <a:rPr lang="ru-RU" i="1" dirty="0" smtClean="0"/>
              <a:t> </a:t>
            </a:r>
            <a:r>
              <a:rPr lang="ru-RU" i="1" dirty="0" err="1" smtClean="0"/>
              <a:t>свій</a:t>
            </a:r>
            <a:r>
              <a:rPr lang="ru-RU" i="1" dirty="0" smtClean="0"/>
              <a:t> </a:t>
            </a:r>
            <a:r>
              <a:rPr lang="ru-RU" i="1" dirty="0" err="1" smtClean="0"/>
              <a:t>економічний</a:t>
            </a:r>
            <a:r>
              <a:rPr lang="ru-RU" i="1" dirty="0" smtClean="0"/>
              <a:t> стан.</a:t>
            </a:r>
            <a:endParaRPr lang="uk-UA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0"/>
            <a:ext cx="565212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/>
              <a:t>Ромуло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Бетанкур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err="1" smtClean="0"/>
              <a:t>Після</a:t>
            </a:r>
            <a:r>
              <a:rPr lang="ru-RU" i="1" dirty="0" smtClean="0"/>
              <a:t> </a:t>
            </a:r>
            <a:r>
              <a:rPr lang="ru-RU" i="1" dirty="0" err="1" smtClean="0"/>
              <a:t>тривалого</a:t>
            </a:r>
            <a:r>
              <a:rPr lang="ru-RU" i="1" dirty="0" smtClean="0"/>
              <a:t> </a:t>
            </a:r>
            <a:r>
              <a:rPr lang="ru-RU" i="1" dirty="0" err="1" smtClean="0"/>
              <a:t>періоду</a:t>
            </a:r>
            <a:r>
              <a:rPr lang="ru-RU" i="1" dirty="0" smtClean="0"/>
              <a:t> диктатур 1961 року </a:t>
            </a:r>
            <a:r>
              <a:rPr lang="ru-RU" i="1" dirty="0" err="1" smtClean="0"/>
              <a:t>було</a:t>
            </a:r>
            <a:r>
              <a:rPr lang="ru-RU" i="1" dirty="0" smtClean="0"/>
              <a:t> </a:t>
            </a:r>
            <a:r>
              <a:rPr lang="ru-RU" i="1" dirty="0" err="1" smtClean="0"/>
              <a:t>прийнято</a:t>
            </a:r>
            <a:r>
              <a:rPr lang="ru-RU" i="1" dirty="0" smtClean="0"/>
              <a:t> </a:t>
            </a:r>
            <a:r>
              <a:rPr lang="ru-RU" i="1" dirty="0" err="1" smtClean="0"/>
              <a:t>нову</a:t>
            </a:r>
            <a:r>
              <a:rPr lang="ru-RU" i="1" dirty="0" smtClean="0"/>
              <a:t> </a:t>
            </a:r>
            <a:r>
              <a:rPr lang="ru-RU" i="1" dirty="0" err="1" smtClean="0"/>
              <a:t>конституцію</a:t>
            </a:r>
            <a:r>
              <a:rPr lang="ru-RU" i="1" dirty="0" smtClean="0"/>
              <a:t>. </a:t>
            </a:r>
            <a:r>
              <a:rPr lang="ru-RU" i="1" dirty="0" err="1" smtClean="0"/>
              <a:t>Ромуло</a:t>
            </a:r>
            <a:r>
              <a:rPr lang="ru-RU" i="1" dirty="0" smtClean="0"/>
              <a:t> </a:t>
            </a:r>
            <a:r>
              <a:rPr lang="ru-RU" i="1" dirty="0" err="1" smtClean="0"/>
              <a:t>Бетанкур</a:t>
            </a:r>
            <a:r>
              <a:rPr lang="ru-RU" i="1" dirty="0" smtClean="0"/>
              <a:t> </a:t>
            </a:r>
            <a:r>
              <a:rPr lang="ru-RU" i="1" dirty="0" err="1" smtClean="0"/>
              <a:t>був</a:t>
            </a:r>
            <a:r>
              <a:rPr lang="ru-RU" i="1" dirty="0" smtClean="0"/>
              <a:t> першим у 20 ст. </a:t>
            </a:r>
            <a:r>
              <a:rPr lang="ru-RU" i="1" dirty="0" err="1" smtClean="0"/>
              <a:t>цивільним</a:t>
            </a:r>
            <a:r>
              <a:rPr lang="ru-RU" i="1" dirty="0" smtClean="0"/>
              <a:t> президентом, </a:t>
            </a:r>
            <a:r>
              <a:rPr lang="ru-RU" i="1" dirty="0" err="1" smtClean="0"/>
              <a:t>який</a:t>
            </a:r>
            <a:r>
              <a:rPr lang="ru-RU" i="1" dirty="0" smtClean="0"/>
              <a:t> </a:t>
            </a:r>
            <a:r>
              <a:rPr lang="ru-RU" i="1" dirty="0" err="1" smtClean="0"/>
              <a:t>утримався</a:t>
            </a:r>
            <a:r>
              <a:rPr lang="ru-RU" i="1" dirty="0" smtClean="0"/>
              <a:t> при </a:t>
            </a:r>
            <a:r>
              <a:rPr lang="ru-RU" i="1" dirty="0" err="1" smtClean="0"/>
              <a:t>владі</a:t>
            </a:r>
            <a:r>
              <a:rPr lang="ru-RU" i="1" dirty="0" smtClean="0"/>
              <a:t> </a:t>
            </a:r>
            <a:r>
              <a:rPr lang="ru-RU" i="1" dirty="0" err="1" smtClean="0"/>
              <a:t>протягом</a:t>
            </a:r>
            <a:r>
              <a:rPr lang="ru-RU" i="1" dirty="0" smtClean="0"/>
              <a:t> </a:t>
            </a:r>
            <a:r>
              <a:rPr lang="ru-RU" i="1" dirty="0" err="1" smtClean="0"/>
              <a:t>установленого</a:t>
            </a:r>
            <a:r>
              <a:rPr lang="ru-RU" i="1" dirty="0" smtClean="0"/>
              <a:t> </a:t>
            </a:r>
            <a:r>
              <a:rPr lang="ru-RU" i="1" dirty="0" err="1" smtClean="0"/>
              <a:t>терміну</a:t>
            </a:r>
            <a:r>
              <a:rPr lang="ru-RU" i="1" dirty="0" smtClean="0"/>
              <a:t> (1959-1964). </a:t>
            </a:r>
            <a:r>
              <a:rPr lang="ru-RU" i="1" dirty="0" err="1" smtClean="0"/>
              <a:t>Нафтовий</a:t>
            </a:r>
            <a:r>
              <a:rPr lang="ru-RU" i="1" dirty="0" smtClean="0"/>
              <a:t> бум </a:t>
            </a:r>
            <a:r>
              <a:rPr lang="ru-RU" i="1" dirty="0" err="1" smtClean="0"/>
              <a:t>після</a:t>
            </a:r>
            <a:r>
              <a:rPr lang="ru-RU" i="1" dirty="0" smtClean="0"/>
              <a:t> </a:t>
            </a:r>
            <a:r>
              <a:rPr lang="ru-RU" i="1" dirty="0" err="1" smtClean="0"/>
              <a:t>Другої</a:t>
            </a:r>
            <a:r>
              <a:rPr lang="ru-RU" i="1" dirty="0" smtClean="0"/>
              <a:t> </a:t>
            </a:r>
            <a:r>
              <a:rPr lang="ru-RU" i="1" dirty="0" err="1" smtClean="0"/>
              <a:t>світової</a:t>
            </a:r>
            <a:r>
              <a:rPr lang="ru-RU" i="1" dirty="0" smtClean="0"/>
              <a:t> </a:t>
            </a:r>
            <a:r>
              <a:rPr lang="ru-RU" i="1" dirty="0" err="1" smtClean="0"/>
              <a:t>війни</a:t>
            </a:r>
            <a:r>
              <a:rPr lang="ru-RU" i="1" dirty="0" smtClean="0"/>
              <a:t> </a:t>
            </a:r>
            <a:r>
              <a:rPr lang="ru-RU" i="1" dirty="0" err="1" smtClean="0"/>
              <a:t>сприяв</a:t>
            </a:r>
            <a:r>
              <a:rPr lang="ru-RU" i="1" dirty="0" smtClean="0"/>
              <a:t> </a:t>
            </a:r>
            <a:r>
              <a:rPr lang="ru-RU" i="1" dirty="0" err="1" smtClean="0"/>
              <a:t>зростанню</a:t>
            </a:r>
            <a:r>
              <a:rPr lang="ru-RU" i="1" dirty="0" smtClean="0"/>
              <a:t> </a:t>
            </a:r>
            <a:r>
              <a:rPr lang="ru-RU" i="1" dirty="0" err="1" smtClean="0"/>
              <a:t>заможності</a:t>
            </a:r>
            <a:r>
              <a:rPr lang="ru-RU" i="1" dirty="0" smtClean="0"/>
              <a:t> </a:t>
            </a:r>
            <a:r>
              <a:rPr lang="ru-RU" i="1" dirty="0" err="1" smtClean="0"/>
              <a:t>Венесуели</a:t>
            </a:r>
            <a:r>
              <a:rPr lang="ru-RU" i="1" dirty="0" smtClean="0"/>
              <a:t>.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У 1992 р. </a:t>
            </a:r>
            <a:r>
              <a:rPr lang="ru-RU" i="1" dirty="0" err="1" smtClean="0"/>
              <a:t>військовики</a:t>
            </a:r>
            <a:r>
              <a:rPr lang="ru-RU" i="1" dirty="0" smtClean="0"/>
              <a:t> </a:t>
            </a:r>
            <a:r>
              <a:rPr lang="ru-RU" i="1" dirty="0" err="1" smtClean="0"/>
              <a:t>двічі</a:t>
            </a:r>
            <a:r>
              <a:rPr lang="ru-RU" i="1" dirty="0" smtClean="0"/>
              <a:t> </a:t>
            </a:r>
            <a:r>
              <a:rPr lang="ru-RU" i="1" dirty="0" err="1" smtClean="0"/>
              <a:t>пробували</a:t>
            </a:r>
            <a:r>
              <a:rPr lang="ru-RU" i="1" dirty="0" smtClean="0"/>
              <a:t> </a:t>
            </a:r>
            <a:r>
              <a:rPr lang="ru-RU" i="1" dirty="0" err="1" smtClean="0"/>
              <a:t>вчинити</a:t>
            </a:r>
            <a:r>
              <a:rPr lang="ru-RU" i="1" dirty="0" smtClean="0"/>
              <a:t> перевороти, </a:t>
            </a:r>
            <a:r>
              <a:rPr lang="ru-RU" i="1" dirty="0" err="1" smtClean="0"/>
              <a:t>але</a:t>
            </a:r>
            <a:r>
              <a:rPr lang="ru-RU" i="1" dirty="0" smtClean="0"/>
              <a:t> </a:t>
            </a:r>
            <a:r>
              <a:rPr lang="ru-RU" i="1" dirty="0" err="1" smtClean="0"/>
              <a:t>безуспішно</a:t>
            </a:r>
            <a:r>
              <a:rPr lang="ru-RU" i="1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</p:spTree>
  </p:cSld>
  <p:clrMapOvr>
    <a:masterClrMapping/>
  </p:clrMapOvr>
  <p:transition>
    <p:split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4788024" cy="2132856"/>
          </a:xfrm>
        </p:spPr>
        <p:txBody>
          <a:bodyPr/>
          <a:lstStyle/>
          <a:p>
            <a:r>
              <a:rPr lang="uk-UA" sz="4400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Природні ресурси</a:t>
            </a:r>
            <a:r>
              <a:rPr lang="uk-UA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 копалини </a:t>
            </a:r>
            <a:endParaRPr lang="uk-UA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456795"/>
            <a:ext cx="9395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Нафта і газ.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запасами нафти  займає 1-е місце в Америці (1999). </a:t>
            </a:r>
            <a:r>
              <a:rPr lang="uk-UA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 країні відкрито понад 260 родов. нафти і газу. Відомо 5 нафтогазоносних бас., найбільший за запасами – Маракайбський нафтогазоносний басейн, де відкрито бл. </a:t>
            </a:r>
            <a:r>
              <a:rPr lang="uk-UA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70</a:t>
            </a:r>
            <a:r>
              <a:rPr lang="uk-UA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родов. нафти, в т.ч. унікальна прибережно-морська зона нафтогазонакопичення Болівар. Інший великий нафтогазоносний басейн – Орінокський (</a:t>
            </a:r>
            <a:r>
              <a:rPr lang="uk-UA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25</a:t>
            </a:r>
            <a:r>
              <a:rPr lang="uk-UA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запасів нафти, </a:t>
            </a:r>
            <a:r>
              <a:rPr lang="uk-UA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35</a:t>
            </a:r>
            <a:r>
              <a:rPr lang="uk-UA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газу). Тут відкрито понад 180 родов. нафти і газу. Найбільш великі родов. нафти: Офісіна, Мате, Гуара. Загальні запаси нафти В. оцінюються в 2,8 млрд т., газу – 1,3 трлн м³.</a:t>
            </a:r>
          </a:p>
          <a:p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Початкові ресурси газу у Венесуелі оцінюються в 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12964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м</a:t>
            </a:r>
            <a:r>
              <a:rPr lang="uk-UA" sz="2000" i="1" baseline="300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венесуельській частині басейну Маракайбо (на північному заході країни) розвідані відносно великі запаси газу, але це на 90% розчинений газ нафтових родовищ. Відкрито 4 газових родовища. У </a:t>
            </a:r>
            <a:r>
              <a:rPr lang="uk-UA" sz="20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Орінокському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НГБ (на сході країни) міститься 35% запасів газу. Відкрито 17 газових родовищ, в т.ч. 14 – на акваторії</a:t>
            </a:r>
            <a:endParaRPr lang="uk-UA" sz="2000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Содержимое 9" descr="1392649293-9978-razvitie-ukrainskoy-ekonomiki-tormozitsya-zanijennoy-rentnoy-platoy-commentsu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0"/>
            <a:ext cx="4355976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Другая 7">
      <a:dk1>
        <a:sysClr val="windowText" lastClr="000000"/>
      </a:dk1>
      <a:lt1>
        <a:sysClr val="window" lastClr="FFFFFF"/>
      </a:lt1>
      <a:dk2>
        <a:srgbClr val="1D6936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Другая 1">
      <a:majorFont>
        <a:latin typeface="Century"/>
        <a:ea typeface=""/>
        <a:cs typeface=""/>
      </a:majorFont>
      <a:minorFont>
        <a:latin typeface="Constantia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528</TotalTime>
  <Words>1370</Words>
  <Application>Microsoft Office PowerPoint</Application>
  <PresentationFormat>Экран (4:3)</PresentationFormat>
  <Paragraphs>92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Метро</vt:lpstr>
      <vt:lpstr>Слайд 1</vt:lpstr>
      <vt:lpstr>Слайд 2</vt:lpstr>
      <vt:lpstr>Слайд 3</vt:lpstr>
      <vt:lpstr>Слайд 4</vt:lpstr>
      <vt:lpstr>Історія Венесуели</vt:lpstr>
      <vt:lpstr>Слайд 6</vt:lpstr>
      <vt:lpstr>Слайд 7</vt:lpstr>
      <vt:lpstr>Слайд 8</vt:lpstr>
      <vt:lpstr>Природні ресурси  Корисні копалини </vt:lpstr>
      <vt:lpstr>Слайд 10</vt:lpstr>
      <vt:lpstr>Слайд 11</vt:lpstr>
      <vt:lpstr>Населення</vt:lpstr>
      <vt:lpstr>Слайд 13</vt:lpstr>
      <vt:lpstr>Промисловість</vt:lpstr>
      <vt:lpstr>Слайд 15</vt:lpstr>
      <vt:lpstr>Слайд 16</vt:lpstr>
      <vt:lpstr>Слайд 17</vt:lpstr>
      <vt:lpstr>Слайд 18</vt:lpstr>
      <vt:lpstr>Сільське господарство</vt:lpstr>
      <vt:lpstr>Слайд 20</vt:lpstr>
      <vt:lpstr>Слайд 21</vt:lpstr>
      <vt:lpstr>Слайд 22</vt:lpstr>
      <vt:lpstr>Слайд 23</vt:lpstr>
      <vt:lpstr>Каракас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Традиції</vt:lpstr>
      <vt:lpstr>Культура і мистецтво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Виконала Учениця 10-а класу Громосяк надія</dc:title>
  <dc:creator>Надя</dc:creator>
  <cp:lastModifiedBy>1111</cp:lastModifiedBy>
  <cp:revision>74</cp:revision>
  <dcterms:created xsi:type="dcterms:W3CDTF">2014-05-12T14:31:41Z</dcterms:created>
  <dcterms:modified xsi:type="dcterms:W3CDTF">2014-05-15T23:36:14Z</dcterms:modified>
</cp:coreProperties>
</file>