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48" d="100"/>
          <a:sy n="48" d="100"/>
        </p:scale>
        <p:origin x="-115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F6A67A-DBC6-4AA2-BE1D-83E133FE5A9E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CB47EA-2C26-4261-BD55-284A6143DD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324744"/>
          </a:xfrm>
        </p:spPr>
        <p:txBody>
          <a:bodyPr>
            <a:normAutofit/>
          </a:bodyPr>
          <a:lstStyle/>
          <a:p>
            <a:pPr algn="ctr"/>
            <a:r>
              <a:rPr lang="uk-UA"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Молдова</a:t>
            </a:r>
            <a:endParaRPr lang="uk-UA" sz="7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2132856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(Республіка Молдова)</a:t>
            </a:r>
            <a:endParaRPr lang="uk-UA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33450"/>
            <a:ext cx="4464496" cy="30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907544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Промисловість</a:t>
            </a:r>
            <a:endParaRPr lang="uk-UA" sz="4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4692008"/>
          </a:xfrm>
        </p:spPr>
        <p:txBody>
          <a:bodyPr>
            <a:normAutofit fontScale="92500" lnSpcReduction="20000"/>
          </a:bodyPr>
          <a:lstStyle/>
          <a:p>
            <a:r>
              <a:rPr lang="uk-UA"/>
              <a:t>Основною галуззю промисловості є </a:t>
            </a:r>
            <a:r>
              <a:rPr lang="uk-UA" u="sng"/>
              <a:t>харчова</a:t>
            </a:r>
            <a:r>
              <a:rPr lang="uk-UA"/>
              <a:t>.</a:t>
            </a:r>
            <a:endParaRPr lang="uk-UA" u="sng" smtClean="0"/>
          </a:p>
          <a:p>
            <a:r>
              <a:rPr lang="uk-UA" u="sng" smtClean="0"/>
              <a:t>Машинобудування </a:t>
            </a:r>
            <a:r>
              <a:rPr lang="uk-UA" u="sng"/>
              <a:t>і </a:t>
            </a:r>
            <a:r>
              <a:rPr lang="uk-UA" u="sng" smtClean="0"/>
              <a:t>металообробка</a:t>
            </a:r>
            <a:r>
              <a:rPr lang="uk-UA" smtClean="0"/>
              <a:t>. Переважають </a:t>
            </a:r>
            <a:r>
              <a:rPr lang="uk-UA"/>
              <a:t>трудомісткі галузі: приладо-, насособудування, електротехніка, тракторобудування. Широко відомі молдовські садово-городні трактори, насоси, електродвигуни, низьковольтна апаратура, холодильники, ковальсько-пресові і пральні машини, томатозбиральні комбайни, кабелі та ін. Найбільші машинобудівні та металообробні центри - Кишинів, </a:t>
            </a:r>
            <a:r>
              <a:rPr lang="uk-UA" smtClean="0"/>
              <a:t>Бєльці, </a:t>
            </a:r>
            <a:r>
              <a:rPr lang="uk-UA"/>
              <a:t>Тирасполь, </a:t>
            </a:r>
            <a:r>
              <a:rPr lang="uk-UA" smtClean="0"/>
              <a:t>Бендери. </a:t>
            </a:r>
          </a:p>
          <a:p>
            <a:r>
              <a:rPr lang="ru-RU" u="sng"/>
              <a:t>Електроенергетика</a:t>
            </a:r>
            <a:r>
              <a:rPr lang="ru-RU"/>
              <a:t> Молдови представлена Молдовською ДРЕС (2,5 млн. кВт), ТЕЦ в Кишиневі і Бєльцах, Дубосарською ГЕС на Дністрі. </a:t>
            </a:r>
            <a:endParaRPr lang="ru-RU" smtClean="0"/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6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16624"/>
          </a:xfrm>
        </p:spPr>
        <p:txBody>
          <a:bodyPr>
            <a:normAutofit lnSpcReduction="10000"/>
          </a:bodyPr>
          <a:lstStyle/>
          <a:p>
            <a:r>
              <a:rPr lang="uk-UA"/>
              <a:t>Основні центри </a:t>
            </a:r>
            <a:r>
              <a:rPr lang="uk-UA" u="sng"/>
              <a:t>легкої промисловості</a:t>
            </a:r>
            <a:r>
              <a:rPr lang="uk-UA"/>
              <a:t>: Тирасполь (текстильна галузь), Бендери (текстильна, шкіряно-взуттєва галузі), Кишинів (трикотажна, швейна, шкіряно-взуттєва, хутрова галузі), Унгени (виробництво килимів) та ін.</a:t>
            </a:r>
            <a:endParaRPr lang="uk-UA" smtClean="0"/>
          </a:p>
          <a:p>
            <a:r>
              <a:rPr lang="ru-RU" u="sng"/>
              <a:t>Будівельний комплекс </a:t>
            </a:r>
            <a:r>
              <a:rPr lang="ru-RU"/>
              <a:t>представлений заводами з виробництва будівельних матеріалів і конструкцій в Кишиневі, Тирасполі, Рибниці, Бендерах, Бєльцах, цементними заводами в Рибніці та Резині. </a:t>
            </a:r>
            <a:endParaRPr lang="uk-UA"/>
          </a:p>
          <a:p>
            <a:pPr marL="0" indent="0">
              <a:buNone/>
            </a:pPr>
            <a:r>
              <a:rPr lang="uk-UA" smtClean="0"/>
              <a:t>Також </a:t>
            </a:r>
            <a:r>
              <a:rPr lang="uk-UA" smtClean="0"/>
              <a:t>вартим</a:t>
            </a:r>
            <a:r>
              <a:rPr lang="uk-UA" smtClean="0"/>
              <a:t>и уваги </a:t>
            </a:r>
            <a:r>
              <a:rPr lang="uk-UA" smtClean="0"/>
              <a:t>є:</a:t>
            </a:r>
          </a:p>
          <a:p>
            <a:r>
              <a:rPr lang="uk-UA" u="sng" smtClean="0"/>
              <a:t>Древообробна</a:t>
            </a:r>
          </a:p>
          <a:p>
            <a:r>
              <a:rPr lang="uk-UA" u="sng" smtClean="0"/>
              <a:t>Хімічна</a:t>
            </a:r>
            <a:endParaRPr lang="uk-UA" u="sng"/>
          </a:p>
          <a:p>
            <a:endParaRPr lang="uk-UA"/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9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907544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Сільське господарство</a:t>
            </a:r>
            <a:endParaRPr lang="uk-UA" sz="4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/>
              <a:t>Основна галузь сільського господарства - </a:t>
            </a:r>
            <a:r>
              <a:rPr lang="ru-RU" b="1" u="sng"/>
              <a:t>рослинництво</a:t>
            </a:r>
            <a:r>
              <a:rPr lang="ru-RU"/>
              <a:t>, вона виробляє 2/3 валової продукції галузі.  </a:t>
            </a:r>
            <a:endParaRPr lang="ru-RU" smtClean="0"/>
          </a:p>
          <a:p>
            <a:r>
              <a:rPr lang="uk-UA"/>
              <a:t>Загальна площа сільськогосподарських угідь - 2,5 млн. га (74 % усієї площі країни). З них на ріллю припадає 68% угідь, решта становлять виноградники та плодово-ягідні насадження, пасовища та </a:t>
            </a:r>
            <a:r>
              <a:rPr lang="uk-UA" smtClean="0"/>
              <a:t>сіножаті. </a:t>
            </a:r>
            <a:r>
              <a:rPr lang="ru-RU" smtClean="0"/>
              <a:t>Провідні </a:t>
            </a:r>
            <a:r>
              <a:rPr lang="ru-RU"/>
              <a:t>галузі землеробства - </a:t>
            </a:r>
            <a:r>
              <a:rPr lang="ru-RU" u="sng"/>
              <a:t>виноградарство</a:t>
            </a:r>
            <a:r>
              <a:rPr lang="ru-RU"/>
              <a:t> і </a:t>
            </a:r>
            <a:r>
              <a:rPr lang="ru-RU" u="sng"/>
              <a:t>садівництво</a:t>
            </a:r>
            <a:r>
              <a:rPr lang="ru-RU"/>
              <a:t>. </a:t>
            </a:r>
            <a:endParaRPr lang="ru-RU" smtClean="0"/>
          </a:p>
          <a:p>
            <a:r>
              <a:rPr lang="ru-RU" smtClean="0"/>
              <a:t>За </a:t>
            </a:r>
            <a:r>
              <a:rPr lang="ru-RU"/>
              <a:t>площею виноградників (до 200 тис. га), валовим збором та експортом винограду Молдова займає одне з перших місць серед країн СНД. Виноградарство найбільш інтенсивно розвивається в центральній та південно-західній частинах держави. </a:t>
            </a:r>
            <a:endParaRPr lang="ru-RU" smtClean="0"/>
          </a:p>
          <a:p>
            <a:r>
              <a:rPr lang="ru-RU" smtClean="0"/>
              <a:t>Сади </a:t>
            </a:r>
            <a:r>
              <a:rPr lang="ru-RU"/>
              <a:t>в Молдові займають понад 200 тис. га. Вирощують яблука, персики, абрикоси, сливи, вишні. Особливо багато садів є на південному заході держави. 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76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5832648"/>
          </a:xfrm>
        </p:spPr>
        <p:txBody>
          <a:bodyPr>
            <a:normAutofit lnSpcReduction="10000"/>
          </a:bodyPr>
          <a:lstStyle/>
          <a:p>
            <a:r>
              <a:rPr lang="ru-RU" u="sng" smtClean="0"/>
              <a:t>Овочівництво</a:t>
            </a:r>
            <a:r>
              <a:rPr lang="ru-RU" smtClean="0"/>
              <a:t> </a:t>
            </a:r>
            <a:r>
              <a:rPr lang="ru-RU"/>
              <a:t>розвинене на поливних землях Придністров'я та у заплаві Прута. </a:t>
            </a:r>
          </a:p>
          <a:p>
            <a:pPr marL="0" indent="0">
              <a:buNone/>
            </a:pPr>
            <a:r>
              <a:rPr lang="uk-UA" smtClean="0"/>
              <a:t>На </a:t>
            </a:r>
            <a:r>
              <a:rPr lang="uk-UA"/>
              <a:t>території країни </a:t>
            </a:r>
            <a:r>
              <a:rPr lang="uk-UA" smtClean="0"/>
              <a:t>вирощують:</a:t>
            </a:r>
          </a:p>
          <a:p>
            <a:r>
              <a:rPr lang="uk-UA" smtClean="0"/>
              <a:t>різноманітні овочі </a:t>
            </a:r>
          </a:p>
          <a:p>
            <a:r>
              <a:rPr lang="uk-UA" smtClean="0"/>
              <a:t>фрукти </a:t>
            </a:r>
          </a:p>
          <a:p>
            <a:r>
              <a:rPr lang="uk-UA" smtClean="0"/>
              <a:t>кукурудзу</a:t>
            </a:r>
          </a:p>
          <a:p>
            <a:r>
              <a:rPr lang="uk-UA" smtClean="0"/>
              <a:t>пшеницю </a:t>
            </a:r>
          </a:p>
          <a:p>
            <a:r>
              <a:rPr lang="uk-UA" smtClean="0"/>
              <a:t>цукровий буряк </a:t>
            </a:r>
          </a:p>
          <a:p>
            <a:r>
              <a:rPr lang="uk-UA" smtClean="0"/>
              <a:t>соняшник </a:t>
            </a:r>
          </a:p>
          <a:p>
            <a:r>
              <a:rPr lang="uk-UA"/>
              <a:t>т</a:t>
            </a:r>
            <a:r>
              <a:rPr lang="uk-UA" smtClean="0"/>
              <a:t>ютюн</a:t>
            </a:r>
            <a:endParaRPr lang="uk-UA" smtClean="0"/>
          </a:p>
          <a:p>
            <a:r>
              <a:rPr lang="uk-UA" smtClean="0"/>
              <a:t>також </a:t>
            </a:r>
            <a:r>
              <a:rPr lang="uk-UA"/>
              <a:t>овес, </a:t>
            </a:r>
            <a:r>
              <a:rPr lang="uk-UA" smtClean="0"/>
              <a:t>жито та ячмінь.</a:t>
            </a:r>
          </a:p>
          <a:p>
            <a:pPr marL="0" indent="0">
              <a:buNone/>
            </a:pPr>
            <a:r>
              <a:rPr lang="ru-RU"/>
              <a:t>Основний напрям </a:t>
            </a:r>
            <a:r>
              <a:rPr lang="ru-RU" b="1" u="sng"/>
              <a:t>тваринництва</a:t>
            </a:r>
            <a:r>
              <a:rPr lang="ru-RU"/>
              <a:t> - молочно-м'ясне скотарство.</a:t>
            </a:r>
            <a:endParaRPr lang="uk-UA"/>
          </a:p>
          <a:p>
            <a:pPr marL="0" indent="0">
              <a:buNone/>
            </a:pPr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600400" cy="27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907544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Сфери послуг і транспорт</a:t>
            </a:r>
            <a:endParaRPr lang="uk-UA" sz="4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692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mtClean="0"/>
              <a:t>У Молдові немає важливих сфер </a:t>
            </a:r>
            <a:r>
              <a:rPr lang="uk-UA" smtClean="0"/>
              <a:t>послуг, але є такі: </a:t>
            </a:r>
          </a:p>
          <a:p>
            <a:r>
              <a:rPr lang="ru-RU" smtClean="0"/>
              <a:t>оптова </a:t>
            </a:r>
            <a:r>
              <a:rPr lang="ru-RU"/>
              <a:t>та роздрібна </a:t>
            </a:r>
            <a:r>
              <a:rPr lang="ru-RU" smtClean="0"/>
              <a:t>торгівля</a:t>
            </a:r>
          </a:p>
          <a:p>
            <a:r>
              <a:rPr lang="ru-RU" smtClean="0"/>
              <a:t>торгівля </a:t>
            </a:r>
            <a:r>
              <a:rPr lang="ru-RU"/>
              <a:t>транспортними засобами </a:t>
            </a:r>
          </a:p>
          <a:p>
            <a:r>
              <a:rPr lang="ru-RU" smtClean="0"/>
              <a:t>послуги </a:t>
            </a:r>
            <a:r>
              <a:rPr lang="ru-RU"/>
              <a:t>з </a:t>
            </a:r>
            <a:r>
              <a:rPr lang="ru-RU" smtClean="0"/>
              <a:t>ремонту</a:t>
            </a:r>
          </a:p>
          <a:p>
            <a:r>
              <a:rPr lang="ru-RU" smtClean="0"/>
              <a:t>охорона </a:t>
            </a:r>
            <a:r>
              <a:rPr lang="ru-RU"/>
              <a:t>здоров‘я та соціальна допомога </a:t>
            </a:r>
            <a:endParaRPr lang="en-US" smtClean="0"/>
          </a:p>
          <a:p>
            <a:pPr marL="0" indent="0">
              <a:buNone/>
            </a:pPr>
            <a:r>
              <a:rPr lang="ru-RU" smtClean="0"/>
              <a:t>Транспорт в Молдові: </a:t>
            </a:r>
          </a:p>
          <a:p>
            <a:r>
              <a:rPr lang="ru-RU" smtClean="0"/>
              <a:t>автомобільний</a:t>
            </a:r>
          </a:p>
          <a:p>
            <a:r>
              <a:rPr lang="ru-RU"/>
              <a:t>з</a:t>
            </a:r>
            <a:r>
              <a:rPr lang="ru-RU" smtClean="0"/>
              <a:t>лізничний</a:t>
            </a:r>
          </a:p>
          <a:p>
            <a:r>
              <a:rPr lang="ru-RU" smtClean="0"/>
              <a:t>річковий</a:t>
            </a:r>
            <a:r>
              <a:rPr lang="ru-RU"/>
              <a:t>. </a:t>
            </a:r>
          </a:p>
          <a:p>
            <a:pPr marL="0" indent="0">
              <a:buNone/>
            </a:pPr>
            <a:r>
              <a:rPr lang="ru-RU" smtClean="0"/>
              <a:t>Також є міжнародне </a:t>
            </a:r>
            <a:r>
              <a:rPr lang="ru-RU"/>
              <a:t>летовище в Кишиневі.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1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8" y="188640"/>
            <a:ext cx="8964488" cy="884812"/>
          </a:xfrm>
        </p:spPr>
        <p:txBody>
          <a:bodyPr>
            <a:noAutofit/>
          </a:bodyPr>
          <a:lstStyle/>
          <a:p>
            <a:r>
              <a:rPr lang="uk-UA" sz="4800" smtClean="0"/>
              <a:t>Зовнішньоекономічна діяльність</a:t>
            </a:r>
            <a:endParaRPr lang="uk-UA" sz="4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869160"/>
            <a:ext cx="8064896" cy="1512168"/>
          </a:xfrm>
        </p:spPr>
        <p:txBody>
          <a:bodyPr>
            <a:normAutofit lnSpcReduction="10000"/>
          </a:bodyPr>
          <a:lstStyle/>
          <a:p>
            <a:r>
              <a:rPr lang="uk-UA" b="0"/>
              <a:t>Зовнішньоекономічній діяльності Молдови перешкоджає географічне положення, особливості історичного розвитку і безперервні внутрішні міжетнічні конфлікти. Країна є учасницею ООН, входить до СНД, блоку ГУУАМ, ЧРЕС та ін.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9552" y="1124744"/>
            <a:ext cx="3931920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600" smtClean="0"/>
              <a:t>Експорт:</a:t>
            </a:r>
          </a:p>
          <a:p>
            <a:r>
              <a:rPr lang="ru-RU" sz="2400"/>
              <a:t>сільськогосподарські </a:t>
            </a:r>
            <a:r>
              <a:rPr lang="ru-RU" sz="2400" smtClean="0"/>
              <a:t>продукти</a:t>
            </a:r>
          </a:p>
          <a:p>
            <a:r>
              <a:rPr lang="ru-RU" sz="2400" smtClean="0"/>
              <a:t>вина</a:t>
            </a:r>
          </a:p>
          <a:p>
            <a:r>
              <a:rPr lang="ru-RU" sz="2400" smtClean="0"/>
              <a:t>тютюн</a:t>
            </a:r>
          </a:p>
          <a:p>
            <a:r>
              <a:rPr lang="ru-RU" sz="2400" smtClean="0"/>
              <a:t>тканини</a:t>
            </a:r>
          </a:p>
          <a:p>
            <a:r>
              <a:rPr lang="ru-RU" sz="2400" smtClean="0"/>
              <a:t>машини</a:t>
            </a:r>
          </a:p>
          <a:p>
            <a:r>
              <a:rPr lang="ru-RU" sz="2400" smtClean="0"/>
              <a:t>хімічна продукція</a:t>
            </a:r>
          </a:p>
          <a:p>
            <a:pPr marL="0" indent="0">
              <a:buNone/>
            </a:pPr>
            <a:r>
              <a:rPr lang="ru-RU" sz="2400"/>
              <a:t> Головними торговельними партнерами є Росія, Румунія, Італія, Україна, Німеччина, Польща, Білорусь.</a:t>
            </a:r>
            <a:endParaRPr lang="uk-UA" sz="240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52169" y="1052736"/>
            <a:ext cx="3931920" cy="388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smtClean="0"/>
              <a:t>Імпорт:</a:t>
            </a:r>
          </a:p>
          <a:p>
            <a:r>
              <a:rPr lang="ru-RU" sz="2400" smtClean="0"/>
              <a:t>нафта</a:t>
            </a:r>
          </a:p>
          <a:p>
            <a:r>
              <a:rPr lang="ru-RU" sz="2400" smtClean="0"/>
              <a:t>природний газ</a:t>
            </a:r>
          </a:p>
          <a:p>
            <a:r>
              <a:rPr lang="ru-RU" sz="2400" smtClean="0"/>
              <a:t>вугілля</a:t>
            </a:r>
          </a:p>
          <a:p>
            <a:r>
              <a:rPr lang="ru-RU" sz="2400" smtClean="0"/>
              <a:t>машини</a:t>
            </a:r>
            <a:endParaRPr lang="ru-RU" sz="2400" smtClean="0"/>
          </a:p>
          <a:p>
            <a:r>
              <a:rPr lang="ru-RU" sz="2400" smtClean="0"/>
              <a:t>продовольство</a:t>
            </a:r>
          </a:p>
          <a:p>
            <a:pPr marL="0" indent="0">
              <a:buNone/>
            </a:pPr>
            <a:r>
              <a:rPr lang="uk-UA" sz="2400"/>
              <a:t>Їх імпортують із Росії, України, Румунії, Німеччини, Італії, Польщі.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1644989" cy="13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27016" cy="827112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Великі міста:</a:t>
            </a:r>
            <a:endParaRPr lang="uk-UA" sz="480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899592" y="1628800"/>
            <a:ext cx="2971800" cy="784754"/>
          </a:xfrm>
        </p:spPr>
        <p:txBody>
          <a:bodyPr>
            <a:noAutofit/>
          </a:bodyPr>
          <a:lstStyle/>
          <a:p>
            <a:r>
              <a:rPr lang="uk-UA" sz="4800" i="1" u="sng" smtClean="0"/>
              <a:t>Кишинів</a:t>
            </a:r>
            <a:endParaRPr lang="uk-UA" sz="4800" i="1" u="sng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54" y="1124744"/>
            <a:ext cx="3789002" cy="28417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2" y="3072686"/>
            <a:ext cx="4248472" cy="31863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99903"/>
            <a:ext cx="3580192" cy="26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6575" y="1412776"/>
            <a:ext cx="2376264" cy="1227907"/>
          </a:xfrm>
        </p:spPr>
        <p:txBody>
          <a:bodyPr>
            <a:normAutofit/>
          </a:bodyPr>
          <a:lstStyle/>
          <a:p>
            <a:r>
              <a:rPr lang="uk-UA" sz="4800" i="1" u="sng" smtClean="0"/>
              <a:t>Бєльці</a:t>
            </a:r>
            <a:endParaRPr lang="uk-UA" sz="4800" i="1" u="sng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19" y="493341"/>
            <a:ext cx="4969937" cy="3511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5998"/>
            <a:ext cx="538685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1412776"/>
            <a:ext cx="2808312" cy="1080120"/>
          </a:xfrm>
        </p:spPr>
        <p:txBody>
          <a:bodyPr>
            <a:normAutofit/>
          </a:bodyPr>
          <a:lstStyle/>
          <a:p>
            <a:r>
              <a:rPr lang="uk-UA" sz="4800" i="1" u="sng" smtClean="0"/>
              <a:t>Бендери</a:t>
            </a:r>
            <a:endParaRPr lang="uk-UA" sz="4800" i="1" u="sng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608512" cy="3456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80"/>
            <a:ext cx="4498775" cy="3371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35457"/>
            <a:ext cx="4032448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907544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Візитівка</a:t>
            </a:r>
            <a:endParaRPr lang="uk-UA" sz="4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71912" cy="4968552"/>
          </a:xfrm>
        </p:spPr>
        <p:txBody>
          <a:bodyPr>
            <a:normAutofit fontScale="92500"/>
          </a:bodyPr>
          <a:lstStyle/>
          <a:p>
            <a:r>
              <a:rPr lang="uk-UA" smtClean="0"/>
              <a:t>Площа </a:t>
            </a:r>
            <a:r>
              <a:rPr lang="ru-RU" smtClean="0"/>
              <a:t>– 33, 76 тис. км² </a:t>
            </a:r>
            <a:r>
              <a:rPr lang="ru-RU"/>
              <a:t>(136 місце у світі</a:t>
            </a:r>
            <a:r>
              <a:rPr lang="ru-RU" smtClean="0"/>
              <a:t>).</a:t>
            </a:r>
          </a:p>
          <a:p>
            <a:r>
              <a:rPr lang="ru-RU" smtClean="0"/>
              <a:t>Населення - </a:t>
            </a:r>
            <a:r>
              <a:rPr lang="ru-RU"/>
              <a:t>3,559 541 млн. осіб (2012 р</a:t>
            </a:r>
            <a:r>
              <a:rPr lang="ru-RU" smtClean="0"/>
              <a:t>)</a:t>
            </a:r>
          </a:p>
          <a:p>
            <a:r>
              <a:rPr lang="ru-RU" smtClean="0"/>
              <a:t>Густота населення – 129 осіб/км² </a:t>
            </a:r>
          </a:p>
          <a:p>
            <a:r>
              <a:rPr lang="ru-RU" smtClean="0"/>
              <a:t>Державний устрій –  Унітарна парламентська республіка</a:t>
            </a:r>
          </a:p>
          <a:p>
            <a:r>
              <a:rPr lang="ru-RU" smtClean="0"/>
              <a:t>Столиця – Кишинів (</a:t>
            </a:r>
            <a:r>
              <a:rPr lang="uk-UA" smtClean="0"/>
              <a:t>794</a:t>
            </a:r>
            <a:r>
              <a:rPr lang="uk-UA"/>
              <a:t>, 753 тис. осіб</a:t>
            </a:r>
            <a:r>
              <a:rPr lang="ru-RU" smtClean="0"/>
              <a:t>)</a:t>
            </a:r>
          </a:p>
          <a:p>
            <a:r>
              <a:rPr lang="ru-RU" smtClean="0"/>
              <a:t>Адміністративний поділ - </a:t>
            </a:r>
            <a:r>
              <a:rPr lang="uk-UA"/>
              <a:t>32 райони, </a:t>
            </a:r>
            <a:r>
              <a:rPr lang="uk-UA" smtClean="0"/>
              <a:t>5 муніципіїв (Кишинів, Бєльці, Бендери, Комрат, Тирасполь) та </a:t>
            </a:r>
            <a:r>
              <a:rPr lang="uk-UA"/>
              <a:t>2 автономні утворення — </a:t>
            </a:r>
            <a:r>
              <a:rPr lang="uk-UA" smtClean="0"/>
              <a:t>Гагаузія та Придністров</a:t>
            </a:r>
            <a:r>
              <a:rPr lang="en-US" smtClean="0"/>
              <a:t>’</a:t>
            </a:r>
            <a:r>
              <a:rPr lang="uk-UA" smtClean="0"/>
              <a:t>я</a:t>
            </a:r>
          </a:p>
          <a:p>
            <a:r>
              <a:rPr lang="uk-UA" smtClean="0"/>
              <a:t>Державна мова – молдавська</a:t>
            </a:r>
          </a:p>
          <a:p>
            <a:r>
              <a:rPr lang="uk-UA"/>
              <a:t>Грошова </a:t>
            </a:r>
            <a:r>
              <a:rPr lang="uk-UA" smtClean="0"/>
              <a:t>одиниця – молдавський лей</a:t>
            </a:r>
          </a:p>
          <a:p>
            <a:r>
              <a:rPr lang="ru-RU" smtClean="0"/>
              <a:t>Релігія – переважна </a:t>
            </a:r>
            <a:r>
              <a:rPr lang="ru-RU"/>
              <a:t>більшість православні християни.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4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Географічне положення</a:t>
            </a:r>
            <a:endParaRPr lang="uk-UA" sz="480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176464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700" smtClean="0"/>
              <a:t>Молдова розташована на </a:t>
            </a:r>
            <a:r>
              <a:rPr lang="uk-UA" sz="2700" smtClean="0"/>
              <a:t>південному </a:t>
            </a:r>
            <a:r>
              <a:rPr lang="uk-UA" sz="2700" smtClean="0"/>
              <a:t>сході Європи. </a:t>
            </a:r>
            <a:r>
              <a:rPr lang="ru-RU" sz="2700"/>
              <a:t>На півночі, сході й півдні межує </a:t>
            </a:r>
            <a:r>
              <a:rPr lang="ru-RU" sz="2700" smtClean="0"/>
              <a:t>з Україною</a:t>
            </a:r>
            <a:r>
              <a:rPr lang="ru-RU" sz="2700"/>
              <a:t> (спільний кордон довжиною 939 км)</a:t>
            </a:r>
            <a:r>
              <a:rPr lang="ru-RU" sz="2700" smtClean="0"/>
              <a:t>, </a:t>
            </a:r>
            <a:r>
              <a:rPr lang="uk-UA" sz="2700"/>
              <a:t>на </a:t>
            </a:r>
            <a:r>
              <a:rPr lang="uk-UA" sz="2700" smtClean="0"/>
              <a:t>заході – з Румунією</a:t>
            </a:r>
            <a:r>
              <a:rPr lang="ru-RU" sz="2700"/>
              <a:t> (спільний кордон довжиною 450 км)</a:t>
            </a:r>
            <a:r>
              <a:rPr lang="uk-UA" sz="2700" smtClean="0"/>
              <a:t>. </a:t>
            </a:r>
          </a:p>
          <a:p>
            <a:pPr marL="0" indent="0">
              <a:buNone/>
            </a:pPr>
            <a:r>
              <a:rPr lang="ru-RU" sz="2700" smtClean="0"/>
              <a:t>Найбільша </a:t>
            </a:r>
            <a:r>
              <a:rPr lang="ru-RU" sz="2700"/>
              <a:t>довжина території з півночі на південь — 350 км, а із заходу на схід — 150 км, на півдні відстань між західним і східним кордоном скорочується до 20-50 км.</a:t>
            </a:r>
            <a:endParaRPr lang="uk-UA" sz="2700"/>
          </a:p>
          <a:p>
            <a:pPr marL="0" indent="0">
              <a:buNone/>
            </a:pPr>
            <a:endParaRPr lang="uk-UA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176463" cy="4959298"/>
          </a:xfrm>
        </p:spPr>
      </p:pic>
    </p:spTree>
    <p:extLst>
      <p:ext uri="{BB962C8B-B14F-4D97-AF65-F5344CB8AC3E}">
        <p14:creationId xmlns:p14="http://schemas.microsoft.com/office/powerpoint/2010/main" val="34814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835536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Природні умови та ресурси</a:t>
            </a:r>
            <a:endParaRPr lang="uk-UA" sz="4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836024"/>
          </a:xfrm>
        </p:spPr>
        <p:txBody>
          <a:bodyPr>
            <a:normAutofit lnSpcReduction="10000"/>
          </a:bodyPr>
          <a:lstStyle/>
          <a:p>
            <a:r>
              <a:rPr lang="uk-UA" smtClean="0"/>
              <a:t>Рельєф Молдови – рівнина із численними пагорбами, розчленована балками та річками.</a:t>
            </a:r>
          </a:p>
          <a:p>
            <a:r>
              <a:rPr lang="ru-RU" smtClean="0"/>
              <a:t>Середня </a:t>
            </a:r>
            <a:r>
              <a:rPr lang="ru-RU"/>
              <a:t>висота 147 м, максимальна — до 430 м (</a:t>
            </a:r>
            <a:r>
              <a:rPr lang="ru-RU" smtClean="0"/>
              <a:t>гори Баланешти).</a:t>
            </a:r>
          </a:p>
          <a:p>
            <a:r>
              <a:rPr lang="ru-RU" smtClean="0"/>
              <a:t>Головні ріки:</a:t>
            </a:r>
          </a:p>
          <a:p>
            <a:pPr marL="514350" indent="-514350">
              <a:buFont typeface="+mj-lt"/>
              <a:buAutoNum type="arabicParenR"/>
            </a:pPr>
            <a:r>
              <a:rPr lang="uk-UA" smtClean="0"/>
              <a:t>Дністер </a:t>
            </a:r>
          </a:p>
          <a:p>
            <a:pPr marL="514350" indent="-514350">
              <a:buFont typeface="+mj-lt"/>
              <a:buAutoNum type="arabicParenR"/>
            </a:pPr>
            <a:r>
              <a:rPr lang="uk-UA" smtClean="0"/>
              <a:t>Прут</a:t>
            </a:r>
          </a:p>
          <a:p>
            <a:r>
              <a:rPr lang="uk-UA" smtClean="0"/>
              <a:t>Головні </a:t>
            </a:r>
            <a:r>
              <a:rPr lang="uk-UA"/>
              <a:t>озера: </a:t>
            </a:r>
          </a:p>
          <a:p>
            <a:pPr marL="514350" indent="-514350">
              <a:buFont typeface="+mj-lt"/>
              <a:buAutoNum type="arabicParenR"/>
            </a:pPr>
            <a:r>
              <a:rPr lang="uk-UA" smtClean="0"/>
              <a:t>Белеу</a:t>
            </a:r>
          </a:p>
          <a:p>
            <a:pPr marL="514350" indent="-514350">
              <a:buFont typeface="+mj-lt"/>
              <a:buAutoNum type="arabicParenR"/>
            </a:pPr>
            <a:r>
              <a:rPr lang="uk-UA" smtClean="0"/>
              <a:t>Бик</a:t>
            </a:r>
          </a:p>
          <a:p>
            <a:pPr marL="514350" indent="-514350">
              <a:buFont typeface="+mj-lt"/>
              <a:buAutoNum type="arabicParenR"/>
            </a:pPr>
            <a:r>
              <a:rPr lang="uk-UA" smtClean="0"/>
              <a:t>Драчеле</a:t>
            </a:r>
          </a:p>
          <a:p>
            <a:endParaRPr lang="uk-UA" smtClean="0"/>
          </a:p>
          <a:p>
            <a:endParaRPr lang="uk-UA" smtClean="0"/>
          </a:p>
          <a:p>
            <a:pPr marL="0" indent="0">
              <a:buNone/>
            </a:pPr>
            <a:endParaRPr lang="uk-UA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0988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706960"/>
          </a:xfrm>
        </p:spPr>
        <p:txBody>
          <a:bodyPr>
            <a:normAutofit lnSpcReduction="10000"/>
          </a:bodyPr>
          <a:lstStyle/>
          <a:p>
            <a:r>
              <a:rPr lang="uk-UA"/>
              <a:t>Клімат Молдови </a:t>
            </a:r>
            <a:r>
              <a:rPr lang="uk-UA" smtClean="0"/>
              <a:t>помірно-континентальний </a:t>
            </a:r>
            <a:r>
              <a:rPr lang="ru-RU"/>
              <a:t>з короткою теплою малосніжною зимою та довгим спекотним літом.</a:t>
            </a:r>
            <a:r>
              <a:rPr lang="uk-UA" smtClean="0"/>
              <a:t> </a:t>
            </a:r>
            <a:r>
              <a:rPr lang="uk-UA"/>
              <a:t>Середня температура січня </a:t>
            </a:r>
            <a:r>
              <a:rPr lang="ru-RU"/>
              <a:t>на півночі −5°C, на півдні −3 °C</a:t>
            </a:r>
            <a:r>
              <a:rPr lang="ru-RU" smtClean="0"/>
              <a:t>. Середня температура липня відповідно </a:t>
            </a:r>
            <a:r>
              <a:rPr lang="uk-UA"/>
              <a:t>19 і 22 °</a:t>
            </a:r>
            <a:r>
              <a:rPr lang="en-GB"/>
              <a:t>C</a:t>
            </a:r>
            <a:r>
              <a:rPr lang="en-GB" smtClean="0"/>
              <a:t>.</a:t>
            </a:r>
            <a:r>
              <a:rPr lang="uk-UA" smtClean="0"/>
              <a:t> </a:t>
            </a:r>
            <a:r>
              <a:rPr lang="ru-RU"/>
              <a:t> Опадів від 400 мм на півдні до 560 мм на півночі на рік</a:t>
            </a:r>
            <a:r>
              <a:rPr lang="ru-RU" smtClean="0"/>
              <a:t>.</a:t>
            </a:r>
          </a:p>
          <a:p>
            <a:r>
              <a:rPr lang="uk-UA"/>
              <a:t>Природні багатства Молдови: лігніти, фосфорити, гіпс, земля. Найважливіші ресурси цієї країни - природа та ґрунти. Понад 72% території займає чорнозем, це дуже високий відсоток порівняно з іншими країнами. Зумовлено це тим, що раніше ліси займали більше 40% території країни. Нині вони покривають всього 9,4% території, в основному в центрі.</a:t>
            </a:r>
          </a:p>
        </p:txBody>
      </p:sp>
    </p:spTree>
    <p:extLst>
      <p:ext uri="{BB962C8B-B14F-4D97-AF65-F5344CB8AC3E}">
        <p14:creationId xmlns:p14="http://schemas.microsoft.com/office/powerpoint/2010/main" val="32988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835536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Корисні копалини</a:t>
            </a:r>
            <a:endParaRPr lang="uk-UA" sz="4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620000"/>
          </a:xfrm>
        </p:spPr>
        <p:txBody>
          <a:bodyPr>
            <a:normAutofit fontScale="92500"/>
          </a:bodyPr>
          <a:lstStyle/>
          <a:p>
            <a:r>
              <a:rPr lang="uk-UA"/>
              <a:t>Великі родовища корисних копалин складаються в основному з компонентів цементу та гіпсу, вапняку, граніту, глини, крупнозернистого піщаника, піску й сировини для цегли та черепиці. Більшість матеріалів використовуються в будівництві у такому вигляді, в якому вони знаходяться на поверхні. </a:t>
            </a:r>
          </a:p>
          <a:p>
            <a:r>
              <a:rPr lang="uk-UA"/>
              <a:t>Інші важливі ресурси - це мінеральні води, які вміщують широкий спектр мінеральних компонентів. </a:t>
            </a:r>
          </a:p>
          <a:p>
            <a:r>
              <a:rPr lang="uk-UA"/>
              <a:t>Родовища нафти та вугілля були виявлені на півдні Молдови і їх промислове значення оцінюється.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4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979552"/>
          </a:xfrm>
        </p:spPr>
        <p:txBody>
          <a:bodyPr>
            <a:normAutofit/>
          </a:bodyPr>
          <a:lstStyle/>
          <a:p>
            <a:r>
              <a:rPr lang="uk-UA" sz="4800" smtClean="0"/>
              <a:t>Народонаселення та культура</a:t>
            </a:r>
            <a:endParaRPr lang="uk-UA" sz="4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824536"/>
          </a:xfrm>
        </p:spPr>
        <p:txBody>
          <a:bodyPr/>
          <a:lstStyle/>
          <a:p>
            <a:r>
              <a:rPr lang="ru-RU" smtClean="0"/>
              <a:t>Рівень урбанізації не високий. У Молдові за даними 2012 р. 38,6% </a:t>
            </a:r>
            <a:r>
              <a:rPr lang="ru-RU"/>
              <a:t>міського та </a:t>
            </a:r>
            <a:r>
              <a:rPr lang="ru-RU" smtClean="0"/>
              <a:t>61,4% сільського населення</a:t>
            </a:r>
          </a:p>
          <a:p>
            <a:r>
              <a:rPr lang="uk-UA"/>
              <a:t>Динаміка у порівнянні з переписом населення 1989 року була негативною — чисельність населення за цей період зменшилася на 274 тисячі осіб. Скорочення населення було викликане зменшенням </a:t>
            </a:r>
            <a:r>
              <a:rPr lang="uk-UA" smtClean="0"/>
              <a:t>народжуваності та </a:t>
            </a:r>
            <a:r>
              <a:rPr lang="uk-UA"/>
              <a:t>від'ємним сальдо міжнародної </a:t>
            </a:r>
            <a:r>
              <a:rPr lang="uk-UA" smtClean="0"/>
              <a:t>міграції населення</a:t>
            </a:r>
            <a:r>
              <a:rPr lang="uk-UA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8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608816" cy="5940083"/>
          </a:xfrm>
        </p:spPr>
      </p:pic>
    </p:spTree>
    <p:extLst>
      <p:ext uri="{BB962C8B-B14F-4D97-AF65-F5344CB8AC3E}">
        <p14:creationId xmlns:p14="http://schemas.microsoft.com/office/powerpoint/2010/main" val="6653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835536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Господарство</a:t>
            </a:r>
            <a:endParaRPr lang="uk-UA" sz="4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620000"/>
          </a:xfrm>
        </p:spPr>
        <p:txBody>
          <a:bodyPr/>
          <a:lstStyle/>
          <a:p>
            <a:r>
              <a:rPr lang="ru-RU" smtClean="0"/>
              <a:t>У </a:t>
            </a:r>
            <a:r>
              <a:rPr lang="ru-RU"/>
              <a:t>господарському комплексі Молдови переважає виробнича сфера (71 %), а у ній сільське господарство та інші галузі, які функціонально з ним пов'язані. </a:t>
            </a:r>
            <a:endParaRPr lang="ru-RU" smtClean="0"/>
          </a:p>
          <a:p>
            <a:r>
              <a:rPr lang="ru-RU" smtClean="0"/>
              <a:t>Більше </a:t>
            </a:r>
            <a:r>
              <a:rPr lang="ru-RU"/>
              <a:t>половини всього національного доходу Молдови припадає на сільське господарство, а на переробну сферу АПК - більше 40 % продукції промисловості. 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73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270</TotalTime>
  <Words>554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Молдова</vt:lpstr>
      <vt:lpstr>Візитівка</vt:lpstr>
      <vt:lpstr>Географічне положення</vt:lpstr>
      <vt:lpstr>Природні умови та ресурси</vt:lpstr>
      <vt:lpstr>Презентация PowerPoint</vt:lpstr>
      <vt:lpstr>Корисні копалини</vt:lpstr>
      <vt:lpstr>Народонаселення та культура</vt:lpstr>
      <vt:lpstr>Презентация PowerPoint</vt:lpstr>
      <vt:lpstr>Господарство</vt:lpstr>
      <vt:lpstr>Промисловість</vt:lpstr>
      <vt:lpstr>Презентация PowerPoint</vt:lpstr>
      <vt:lpstr>Сільське господарство</vt:lpstr>
      <vt:lpstr>Презентация PowerPoint</vt:lpstr>
      <vt:lpstr>Сфери послуг і транспорт</vt:lpstr>
      <vt:lpstr>Зовнішньоекономічна діяльність</vt:lpstr>
      <vt:lpstr>Великі міста: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Молдова</dc:title>
  <dc:creator>Mari4ka</dc:creator>
  <cp:lastModifiedBy>Mari4ka</cp:lastModifiedBy>
  <cp:revision>32</cp:revision>
  <dcterms:created xsi:type="dcterms:W3CDTF">2014-02-11T22:22:21Z</dcterms:created>
  <dcterms:modified xsi:type="dcterms:W3CDTF">2014-02-16T21:59:38Z</dcterms:modified>
</cp:coreProperties>
</file>