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1A67C7A-7BCD-40A4-9EA2-C6A14D8FC1B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BA0FEE-4E3B-43BE-B010-85CA0398F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gorelovs.com/wp-content/uploads/2012/ukrain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143404" cy="3625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00438"/>
            <a:ext cx="7500958" cy="168708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72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72074"/>
            <a:ext cx="642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Презентацію робили: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gatha-Modern" pitchFamily="34" charset="0"/>
              </a:rPr>
              <a:t>Учениці 111 групи</a:t>
            </a:r>
            <a:endParaRPr lang="uk-UA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Agatha-Modern" pitchFamily="34" charset="0"/>
            </a:endParaRPr>
          </a:p>
          <a:p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gatha-Modern" pitchFamily="34" charset="0"/>
              </a:rPr>
              <a:t>Костенко Ірина і </a:t>
            </a:r>
            <a:r>
              <a:rPr lang="uk-UA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gatha-Modern" pitchFamily="34" charset="0"/>
              </a:rPr>
              <a:t>Чеботар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gatha-Modern" pitchFamily="34" charset="0"/>
              </a:rPr>
              <a:t> Анна</a:t>
            </a:r>
            <a:endParaRPr lang="uk-UA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Agatha-Modern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 smtClean="0"/>
              <a:t>Стан </a:t>
            </a:r>
            <a:r>
              <a:rPr lang="uk-UA" sz="3000" dirty="0" err="1" smtClean="0"/>
              <a:t>інтеґраційних</a:t>
            </a:r>
            <a:r>
              <a:rPr lang="uk-UA" sz="3000" dirty="0" smtClean="0"/>
              <a:t> діянь України між ЄС і РФ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214438"/>
            <a:ext cx="8215338" cy="56435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Україна розтягнена у дві сторони: європейську та російську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інтеґрацію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Опозиція продовжує інерційно наполягати на збереженні риторики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“Євроінтеґрація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України задля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досягення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повноцінного членства в ЄС”. В той час як ЄС демонструє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“втому”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 України, вказуючи на її неготовність та щораз міняючи формат співпраці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Росія наполягає на глибокій всебічній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інтеґрації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України в єдиний слов'янський простір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Росія переконує політиків євроатлантичної спільноти у своєму беззаперечному праві на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“історичну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зону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впливу”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Вибори Президента України завершили період обтяжливої конфронтації з Росією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Эффективная интеграция Украины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072462" cy="48841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FF"/>
                </a:solidFill>
              </a:rPr>
              <a:t>Эффективная интеграция Украины в мировое экономическое пространство является неотложной задачей развития её государственности и экономики. Но для того, чтобы этот процесс действительно принёс ожидаемые результаты, необходимо осознать и реализовать несколько важных исходных положений. 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ru-RU" sz="1800" dirty="0" smtClean="0">
                <a:solidFill>
                  <a:srgbClr val="FFFFFF"/>
                </a:solidFill>
              </a:rPr>
              <a:t>1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Выработка механизма внешнеэкономических связей:</a:t>
            </a:r>
            <a:r>
              <a:rPr lang="ru-RU" sz="1800" dirty="0" smtClean="0">
                <a:solidFill>
                  <a:srgbClr val="FFFFFF"/>
                </a:solidFill>
              </a:rPr>
              <a:t/>
            </a:r>
            <a:br>
              <a:rPr lang="ru-RU" sz="1800" dirty="0" smtClean="0">
                <a:solidFill>
                  <a:srgbClr val="FFFFFF"/>
                </a:solidFill>
              </a:rPr>
            </a:br>
            <a:r>
              <a:rPr lang="ru-RU" sz="1800" dirty="0" smtClean="0">
                <a:solidFill>
                  <a:srgbClr val="FFFFFF"/>
                </a:solidFill>
              </a:rPr>
              <a:t>- на </a:t>
            </a:r>
            <a:r>
              <a:rPr lang="ru-RU" sz="1800" dirty="0" err="1" smtClean="0">
                <a:solidFill>
                  <a:srgbClr val="FFFFFF"/>
                </a:solidFill>
              </a:rPr>
              <a:t>макроуровне</a:t>
            </a:r>
            <a:r>
              <a:rPr lang="ru-RU" sz="1800" dirty="0" smtClean="0">
                <a:solidFill>
                  <a:srgbClr val="FFFFFF"/>
                </a:solidFill>
              </a:rPr>
              <a:t> — общегосударственном</a:t>
            </a:r>
            <a:r>
              <a:rPr lang="ru-RU" sz="1800" dirty="0" smtClean="0">
                <a:solidFill>
                  <a:srgbClr val="FFFFFF"/>
                </a:solidFill>
              </a:rPr>
              <a:t>;- </a:t>
            </a:r>
            <a:r>
              <a:rPr lang="ru-RU" sz="1800" dirty="0" smtClean="0">
                <a:solidFill>
                  <a:srgbClr val="FFFFFF"/>
                </a:solidFill>
              </a:rPr>
              <a:t>на </a:t>
            </a:r>
            <a:r>
              <a:rPr lang="ru-RU" sz="1800" dirty="0" err="1" smtClean="0">
                <a:solidFill>
                  <a:srgbClr val="FFFFFF"/>
                </a:solidFill>
              </a:rPr>
              <a:t>микроуровне</a:t>
            </a:r>
            <a:r>
              <a:rPr lang="ru-RU" sz="1800" dirty="0" smtClean="0">
                <a:solidFill>
                  <a:srgbClr val="FFFFFF"/>
                </a:solidFill>
              </a:rPr>
              <a:t> предприятий</a:t>
            </a:r>
            <a:r>
              <a:rPr lang="ru-RU" sz="1800" dirty="0" smtClean="0">
                <a:solidFill>
                  <a:srgbClr val="FFFFFF"/>
                </a:solidFill>
              </a:rPr>
              <a:t>;- </a:t>
            </a:r>
            <a:r>
              <a:rPr lang="ru-RU" sz="1800" dirty="0" smtClean="0">
                <a:solidFill>
                  <a:srgbClr val="FFFFFF"/>
                </a:solidFill>
              </a:rPr>
              <a:t>на глобальном и региональном уровнях путем участия в специализированных и многоцелевых экономических международных организациях. 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2</a:t>
            </a:r>
            <a:r>
              <a:rPr lang="ru-RU" sz="2400" dirty="0" smtClean="0">
                <a:solidFill>
                  <a:srgbClr val="FFFFFF"/>
                </a:solidFill>
              </a:rPr>
              <a:t>.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Энергетическое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самообеспечение</a:t>
            </a: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     </a:t>
            </a:r>
            <a:r>
              <a:rPr lang="ru-RU" sz="1800" dirty="0" smtClean="0">
                <a:solidFill>
                  <a:srgbClr val="FFFFFF"/>
                </a:solidFill>
              </a:rPr>
              <a:t>Достичь </a:t>
            </a:r>
            <a:r>
              <a:rPr lang="ru-RU" sz="1800" dirty="0" smtClean="0">
                <a:solidFill>
                  <a:srgbClr val="FFFFFF"/>
                </a:solidFill>
              </a:rPr>
              <a:t>его Украина может, если возьмет курс на модернизацию наличных и сооружение новых экологически чистых угольных и газотурбинных электростанций, на развитие собственного энергетического </a:t>
            </a:r>
            <a:r>
              <a:rPr lang="ru-RU" sz="1800" dirty="0" err="1" smtClean="0">
                <a:solidFill>
                  <a:srgbClr val="FFFFFF"/>
                </a:solidFill>
              </a:rPr>
              <a:t>машино</a:t>
            </a:r>
            <a:r>
              <a:rPr lang="ru-RU" sz="1800" dirty="0" smtClean="0">
                <a:solidFill>
                  <a:srgbClr val="FFFFFF"/>
                </a:solidFill>
              </a:rPr>
              <a:t>- и котлостроения, эффективное использования энергоресурсов, применение энергосберегающих технологий, воспользовавшись отечественными научными и производственными достижениями развитых стран.</a:t>
            </a:r>
            <a:r>
              <a:rPr lang="ru-RU" sz="1400" dirty="0" smtClean="0">
                <a:solidFill>
                  <a:srgbClr val="FFFFFF"/>
                </a:solidFill>
              </a:rPr>
              <a:t/>
            </a:r>
            <a:br>
              <a:rPr lang="ru-RU" sz="1400" dirty="0" smtClean="0">
                <a:solidFill>
                  <a:srgbClr val="FFFFFF"/>
                </a:solidFill>
              </a:rPr>
            </a:b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http://sdelanounas.ru/i/c/2/c2RlbGFub3VuYXMucnUvdXBsb2Fkcy82LzcvNjc2MTM2MjU5NjkyNC5qcG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buymore.pro/images/content/articles/010912/1005206_PH07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55245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15338" cy="516987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3. Так как Украина имеет как природные, исторические, так и технико-экономические ресурсы, она является носителем огромного экономического потенциала. Но территория Украины слабо изучена в геологическом и гидрогеологическом аспектах. </a:t>
            </a:r>
            <a:r>
              <a:rPr lang="ru-RU" sz="3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исследование поможет более продуктивно использовать данные ресурсные возможности</a:t>
            </a:r>
            <a:r>
              <a:rPr lang="ru-RU" sz="3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4</a:t>
            </a:r>
            <a:r>
              <a:rPr lang="ru-RU" sz="2800" dirty="0" smtClean="0">
                <a:solidFill>
                  <a:srgbClr val="FFFFFF"/>
                </a:solidFill>
              </a:rPr>
              <a:t>. 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развития производительных сил</a:t>
            </a:r>
            <a:r>
              <a:rPr lang="ru-RU" sz="2800" dirty="0" smtClean="0">
                <a:solidFill>
                  <a:srgbClr val="FFFFFF"/>
                </a:solidFill>
              </a:rPr>
              <a:t> является одним из тех технико-экономических факторов, которые в наибольшей мере способствуют интеграции Украины. Развивая мощность производительных сил, Украина может быть достойным партнером в мировых экономических связях</a:t>
            </a:r>
            <a:r>
              <a:rPr lang="ru-RU" sz="2800" dirty="0" smtClean="0">
                <a:solidFill>
                  <a:srgbClr val="FFFFFF"/>
                </a:solidFill>
              </a:rPr>
              <a:t>.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5</a:t>
            </a:r>
            <a:r>
              <a:rPr lang="ru-RU" sz="2800" dirty="0" smtClean="0">
                <a:solidFill>
                  <a:srgbClr val="FFFFFF"/>
                </a:solidFill>
              </a:rPr>
              <a:t>. Одними из важнейших критериев реализации экономических интересов нашей страны являются 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более высокой экономической эффективности отраслей</a:t>
            </a:r>
            <a:r>
              <a:rPr lang="ru-RU" sz="2800" dirty="0" smtClean="0">
                <a:solidFill>
                  <a:srgbClr val="FFFFFF"/>
                </a:solidFill>
              </a:rPr>
              <a:t> ее национальной </a:t>
            </a:r>
            <a:r>
              <a:rPr lang="ru-RU" sz="3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</a:t>
            </a:r>
            <a:r>
              <a:rPr lang="ru-RU" sz="2800" dirty="0" smtClean="0">
                <a:solidFill>
                  <a:srgbClr val="FFFFFF"/>
                </a:solidFill>
              </a:rPr>
              <a:t>, минимизация затрат общественного труда. </a:t>
            </a:r>
          </a:p>
          <a:p>
            <a:endParaRPr lang="ru-RU" dirty="0"/>
          </a:p>
        </p:txBody>
      </p:sp>
      <p:pic>
        <p:nvPicPr>
          <p:cNvPr id="4098" name="Picture 2" descr="http://3.firepic.org/3/images/2013-03/18/fiqlgfhnm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5914674" cy="392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засади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143932" cy="4846320"/>
          </a:xfrm>
        </p:spPr>
        <p:txBody>
          <a:bodyPr/>
          <a:lstStyle/>
          <a:p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відносини 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r>
              <a:rPr lang="uk-UA" dirty="0" smtClean="0">
                <a:solidFill>
                  <a:srgbClr val="FFFFFF"/>
                </a:solidFill>
              </a:rPr>
              <a:t>система міждержавних взаємодій, суб’єктами яких є держави і міждержавні організації, партії, приватні особи. У сферу міжнародних відносин включаються військово-політичні, економічні, екологічні, гуманітарні та інші проблеми світового співтовариства.</a:t>
            </a:r>
          </a:p>
          <a:p>
            <a:endParaRPr lang="uk-UA" dirty="0"/>
          </a:p>
        </p:txBody>
      </p:sp>
      <p:pic>
        <p:nvPicPr>
          <p:cNvPr id="26626" name="Picture 2" descr="http://upload.wikimedia.org/wikipedia/commons/2/20/World_1936_empires_colonies_terri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5896649" cy="253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Геополітичні акценти зовнішньої політики України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142984"/>
            <a:ext cx="8429684" cy="3357586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uk-UA" sz="2800" dirty="0" smtClean="0">
                <a:solidFill>
                  <a:srgbClr val="FFFFFF"/>
                </a:solidFill>
              </a:rPr>
              <a:t>Україна – європейська держава, тому вона повинна зміцнювати, розширювати всебічні зв'язки, відносини із державами Європи. 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 dirty="0" smtClean="0">
                <a:solidFill>
                  <a:srgbClr val="FFFFFF"/>
                </a:solidFill>
              </a:rPr>
              <a:t>Україна – колишня республіка колишнього СРСР, була тісно пов'язана з усіма його колишніми республіками, що потребує збереження та подальшого розвитку взаємовигідних відносин з ними. 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 dirty="0" smtClean="0">
                <a:solidFill>
                  <a:srgbClr val="FFFFFF"/>
                </a:solidFill>
              </a:rPr>
              <a:t>Україна – морська держава, що зумовлює необхідність розвитку взаємовигідних відносин із країнами Чорноморського та Середземноморського басейнів. </a:t>
            </a:r>
          </a:p>
          <a:p>
            <a:pPr marL="609600" indent="-609600">
              <a:lnSpc>
                <a:spcPct val="80000"/>
              </a:lnSpc>
            </a:pPr>
            <a:r>
              <a:rPr lang="uk-UA" sz="2800" dirty="0" smtClean="0">
                <a:solidFill>
                  <a:srgbClr val="FFFFFF"/>
                </a:solidFill>
              </a:rPr>
              <a:t>Україна не може забезпечити себе власними сировинними ресурсами (нафта, вугілля, золото, діаманти та ін.). Це примушує закуповувати їх за кордоном – у Росії, Туркменії, Ірані 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7650" name="Picture 2" descr="http://m.ruvr.ru/data/2013/12/04/1324348660/8fdd54d54564d65fd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05300"/>
            <a:ext cx="43815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osvita.ua/doc/images/news/154/15425/1_1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7284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://www.fundgp.com/UserFiles/Images/Content/infographics/large_1296132093370703euro-01.jpg"/>
          <p:cNvPicPr>
            <a:picLocks noChangeAspect="1" noChangeArrowheads="1"/>
          </p:cNvPicPr>
          <p:nvPr/>
        </p:nvPicPr>
        <p:blipFill>
          <a:blip r:embed="rId2"/>
          <a:srcRect l="1750" t="3465" r="4500" b="6365"/>
          <a:stretch>
            <a:fillRect/>
          </a:stretch>
        </p:blipFill>
        <p:spPr bwMode="auto">
          <a:xfrm>
            <a:off x="-142908" y="142876"/>
            <a:ext cx="956005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науку </a:t>
            </a:r>
            <a:r>
              <a:rPr lang="ru-RU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культуру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143116"/>
            <a:ext cx="3786214" cy="4312620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>
                <a:solidFill>
                  <a:srgbClr val="FFFFFF"/>
                </a:solidFill>
              </a:rPr>
              <a:t>1952 рік - </a:t>
            </a:r>
            <a:r>
              <a:rPr lang="uk-UA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Зельман</a:t>
            </a:r>
            <a:r>
              <a:rPr lang="uk-UA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Ваксман</a:t>
            </a:r>
            <a:r>
              <a:rPr lang="uk-UA" sz="2800" dirty="0" smtClean="0">
                <a:solidFill>
                  <a:srgbClr val="FFFFFF"/>
                </a:solidFill>
              </a:rPr>
              <a:t>, уродженець міста Прилуки на Черкащині. Нобелівську премію як вчений США він отримав в галузі медицини </a:t>
            </a:r>
            <a:r>
              <a:rPr lang="uk-UA" sz="2800" dirty="0" err="1" smtClean="0">
                <a:solidFill>
                  <a:srgbClr val="FFFFFF"/>
                </a:solidFill>
              </a:rPr>
              <a:t>“за</a:t>
            </a:r>
            <a:r>
              <a:rPr lang="uk-UA" sz="2800" dirty="0" smtClean="0">
                <a:solidFill>
                  <a:srgbClr val="FFFFFF"/>
                </a:solidFill>
              </a:rPr>
              <a:t> відкриття стрептоміцину - першого антибіотика, ефективного при лікуванні </a:t>
            </a:r>
            <a:r>
              <a:rPr lang="uk-UA" sz="2800" dirty="0" err="1" smtClean="0">
                <a:solidFill>
                  <a:srgbClr val="FFFFFF"/>
                </a:solidFill>
              </a:rPr>
              <a:t>туберкульозу”</a:t>
            </a:r>
            <a:r>
              <a:rPr lang="uk-UA" sz="2800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00098" y="785794"/>
            <a:ext cx="9144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Україна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—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батьківщина</a:t>
            </a: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5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Нобелівських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лауреатів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vaks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321849" cy="4429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71480"/>
            <a:ext cx="4143404" cy="588425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FFFF"/>
                </a:solidFill>
              </a:rPr>
              <a:t>1908 рік -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Ілля </a:t>
            </a:r>
            <a:r>
              <a:rPr lang="uk-UA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Мечніков</a:t>
            </a:r>
            <a:r>
              <a:rPr lang="uk-UA" sz="2800" dirty="0" smtClean="0">
                <a:solidFill>
                  <a:srgbClr val="FFFFFF"/>
                </a:solidFill>
              </a:rPr>
              <a:t>, знаменитий бактеріолог і імунолог. Народився в селі </a:t>
            </a:r>
            <a:r>
              <a:rPr lang="uk-UA" sz="2800" dirty="0" err="1" smtClean="0">
                <a:solidFill>
                  <a:srgbClr val="FFFFFF"/>
                </a:solidFill>
              </a:rPr>
              <a:t>Іванівка</a:t>
            </a:r>
            <a:r>
              <a:rPr lang="uk-UA" sz="2800" dirty="0" smtClean="0">
                <a:solidFill>
                  <a:srgbClr val="FFFFFF"/>
                </a:solidFill>
              </a:rPr>
              <a:t> Куп’янського уїзду на Харківщині. Вчений був удостоєний Нобелівської премії в галузі фізіології і медицини разом з Паулем </a:t>
            </a:r>
            <a:r>
              <a:rPr lang="uk-UA" sz="2800" dirty="0" err="1" smtClean="0">
                <a:solidFill>
                  <a:srgbClr val="FFFFFF"/>
                </a:solidFill>
              </a:rPr>
              <a:t>Ерліхом</a:t>
            </a:r>
            <a:r>
              <a:rPr lang="uk-UA" sz="2800" dirty="0" smtClean="0">
                <a:solidFill>
                  <a:srgbClr val="FFFFFF"/>
                </a:solidFill>
              </a:rPr>
              <a:t> за дослідження по імунології</a:t>
            </a:r>
            <a:r>
              <a:rPr lang="ru-RU" sz="2800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Mechni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3474518" cy="5224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928670"/>
            <a:ext cx="4195770" cy="4846320"/>
          </a:xfrm>
        </p:spPr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</a:rPr>
              <a:t>1966 рік - </a:t>
            </a:r>
            <a:r>
              <a:rPr lang="uk-UA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Шмуель</a:t>
            </a:r>
            <a:r>
              <a:rPr lang="uk-UA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Агнон</a:t>
            </a:r>
            <a:r>
              <a:rPr lang="uk-UA" sz="2800" dirty="0" smtClean="0">
                <a:solidFill>
                  <a:srgbClr val="FFFFFF"/>
                </a:solidFill>
              </a:rPr>
              <a:t>, народився в місті </a:t>
            </a:r>
            <a:r>
              <a:rPr lang="uk-UA" sz="2800" dirty="0" err="1" smtClean="0">
                <a:solidFill>
                  <a:srgbClr val="FFFFFF"/>
                </a:solidFill>
              </a:rPr>
              <a:t>Бучач</a:t>
            </a:r>
            <a:r>
              <a:rPr lang="uk-UA" sz="2800" dirty="0" smtClean="0">
                <a:solidFill>
                  <a:srgbClr val="FFFFFF"/>
                </a:solidFill>
              </a:rPr>
              <a:t> Тернопільської області. Премія в галузі літератури була присуджена йому за </a:t>
            </a:r>
            <a:r>
              <a:rPr lang="uk-UA" sz="2800" dirty="0" err="1" smtClean="0">
                <a:solidFill>
                  <a:srgbClr val="FFFFFF"/>
                </a:solidFill>
              </a:rPr>
              <a:t>“глибоко</a:t>
            </a:r>
            <a:r>
              <a:rPr lang="uk-UA" sz="2800" dirty="0" smtClean="0">
                <a:solidFill>
                  <a:srgbClr val="FFFFFF"/>
                </a:solidFill>
              </a:rPr>
              <a:t> оригінальне мистецтво розповіді, навіяне єврейськими народними </a:t>
            </a:r>
            <a:r>
              <a:rPr lang="uk-UA" sz="2800" dirty="0" err="1" smtClean="0">
                <a:solidFill>
                  <a:srgbClr val="FFFFFF"/>
                </a:solidFill>
              </a:rPr>
              <a:t>мотивами”</a:t>
            </a:r>
            <a:r>
              <a:rPr lang="uk-UA" sz="2800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agn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3384376" cy="4834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390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Геополітичне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інтеграційних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засади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науку </a:t>
            </a:r>
            <a:r>
              <a:rPr lang="ru-RU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культуру.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43050"/>
            <a:ext cx="3981456" cy="4846320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solidFill>
                  <a:srgbClr val="FFFFFF"/>
                </a:solidFill>
              </a:rPr>
              <a:t>1981 рік - </a:t>
            </a:r>
            <a:r>
              <a:rPr lang="uk-UA" sz="2800" b="1" i="1" dirty="0" err="1" smtClean="0">
                <a:solidFill>
                  <a:srgbClr val="FFFFFF"/>
                </a:solidFill>
              </a:rPr>
              <a:t>Роальф</a:t>
            </a:r>
            <a:r>
              <a:rPr lang="uk-UA" sz="2800" b="1" i="1" dirty="0" smtClean="0">
                <a:solidFill>
                  <a:srgbClr val="FFFFFF"/>
                </a:solidFill>
              </a:rPr>
              <a:t> Гофман</a:t>
            </a:r>
            <a:r>
              <a:rPr lang="uk-UA" sz="2800" dirty="0" smtClean="0">
                <a:solidFill>
                  <a:srgbClr val="FFFFFF"/>
                </a:solidFill>
              </a:rPr>
              <a:t>, уродженець Золочева на Львівщині. Вчений вважається великим американським спеціалістом в галузі органічної і квантової хімії. Нобелівську премію отримав спільно з </a:t>
            </a:r>
            <a:r>
              <a:rPr lang="uk-UA" sz="2800" dirty="0" err="1" smtClean="0">
                <a:solidFill>
                  <a:srgbClr val="FFFFFF"/>
                </a:solidFill>
              </a:rPr>
              <a:t>Кенеті</a:t>
            </a:r>
            <a:r>
              <a:rPr lang="uk-UA" sz="2800" dirty="0" smtClean="0">
                <a:solidFill>
                  <a:srgbClr val="FFFFFF"/>
                </a:solidFill>
              </a:rPr>
              <a:t> </a:t>
            </a:r>
            <a:r>
              <a:rPr lang="uk-UA" sz="2800" dirty="0" err="1" smtClean="0">
                <a:solidFill>
                  <a:srgbClr val="FFFFFF"/>
                </a:solidFill>
              </a:rPr>
              <a:t>Фукуї</a:t>
            </a:r>
            <a:r>
              <a:rPr lang="uk-UA" sz="2800" dirty="0" smtClean="0">
                <a:solidFill>
                  <a:srgbClr val="FFFFFF"/>
                </a:solidFill>
              </a:rPr>
              <a:t> </a:t>
            </a:r>
            <a:r>
              <a:rPr lang="uk-UA" sz="2800" dirty="0" err="1" smtClean="0">
                <a:solidFill>
                  <a:srgbClr val="FFFFFF"/>
                </a:solidFill>
              </a:rPr>
              <a:t>“за</a:t>
            </a:r>
            <a:r>
              <a:rPr lang="uk-UA" sz="2800" dirty="0" smtClean="0">
                <a:solidFill>
                  <a:srgbClr val="FFFFFF"/>
                </a:solidFill>
              </a:rPr>
              <a:t> розробку теорії протікання хімічної реакції, створеної ними незалежно один від </a:t>
            </a:r>
            <a:r>
              <a:rPr lang="uk-UA" sz="2800" dirty="0" err="1" smtClean="0">
                <a:solidFill>
                  <a:srgbClr val="FFFFFF"/>
                </a:solidFill>
              </a:rPr>
              <a:t>одного”</a:t>
            </a:r>
            <a:r>
              <a:rPr lang="uk-UA" sz="2800" dirty="0" smtClean="0">
                <a:solidFill>
                  <a:srgbClr val="FFFFFF"/>
                </a:solidFill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 descr="gofman-roa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500462" cy="4005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43050"/>
            <a:ext cx="3481390" cy="4846320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rgbClr val="FFFFFF"/>
                </a:solidFill>
              </a:rPr>
              <a:t>1992 рік - </a:t>
            </a:r>
            <a:r>
              <a:rPr lang="uk-UA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Георгій Шарпак</a:t>
            </a:r>
            <a:r>
              <a:rPr lang="uk-UA" sz="2800" dirty="0" smtClean="0">
                <a:solidFill>
                  <a:srgbClr val="FFFFFF"/>
                </a:solidFill>
              </a:rPr>
              <a:t>, народився на Рівненщині. У восьмирічному віці разом з сім’єю емігрував до Франції. Нобелівську премію він отримав за розробку детектора елементарних часток.</a:t>
            </a:r>
          </a:p>
          <a:p>
            <a:endParaRPr lang="ru-RU" dirty="0"/>
          </a:p>
        </p:txBody>
      </p:sp>
      <p:pic>
        <p:nvPicPr>
          <p:cNvPr id="4" name="Рисунок 3" descr="_harp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3528392" cy="4990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02768"/>
            <a:ext cx="7543824" cy="2455232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Сьогодні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винаходи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українських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вчених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мало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відомі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в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світі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. Але ж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наші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співвітчизники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залишили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глибокий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слід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в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історії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світової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науки.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Згадаємо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лиш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декілька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вчених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українського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 </a:t>
            </a:r>
            <a:r>
              <a:rPr lang="ru-RU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походження</a:t>
            </a: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tha-Modern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235536877_medi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3500462" cy="4002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268687729_medic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3047328" cy="362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28604"/>
            <a:ext cx="4714908" cy="685800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rgbClr val="FFFFFF"/>
                </a:solidFill>
              </a:rPr>
              <a:t>В</a:t>
            </a:r>
            <a:r>
              <a:rPr lang="uk-UA" sz="3800" dirty="0" err="1" smtClean="0">
                <a:solidFill>
                  <a:srgbClr val="FFFFFF"/>
                </a:solidFill>
              </a:rPr>
              <a:t>идатний</a:t>
            </a:r>
            <a:r>
              <a:rPr lang="uk-UA" sz="3800" dirty="0" smtClean="0">
                <a:solidFill>
                  <a:srgbClr val="FFFFFF"/>
                </a:solidFill>
              </a:rPr>
              <a:t> українець, </a:t>
            </a:r>
            <a:r>
              <a:rPr lang="uk-UA" sz="3800" dirty="0" smtClean="0">
                <a:solidFill>
                  <a:srgbClr val="FFFFFF"/>
                </a:solidFill>
              </a:rPr>
              <a:t>ім’я якого змінило хід історії, є Ігор Іванович Сікорський. Він народився 1889 року в Києві. Вже з дитинства захоплювався </a:t>
            </a:r>
            <a:r>
              <a:rPr lang="uk-UA" sz="3800" dirty="0" err="1" smtClean="0">
                <a:solidFill>
                  <a:srgbClr val="FFFFFF"/>
                </a:solidFill>
              </a:rPr>
              <a:t>авіамоделюванням</a:t>
            </a:r>
            <a:r>
              <a:rPr lang="uk-UA" sz="3800" dirty="0" smtClean="0">
                <a:solidFill>
                  <a:srgbClr val="FFFFFF"/>
                </a:solidFill>
              </a:rPr>
              <a:t>.</a:t>
            </a:r>
            <a:r>
              <a:rPr lang="uk-UA" sz="3800" dirty="0" smtClean="0">
                <a:solidFill>
                  <a:srgbClr val="FFFFFF"/>
                </a:solidFill>
              </a:rPr>
              <a:t> </a:t>
            </a:r>
            <a:r>
              <a:rPr lang="uk-UA" sz="3800" dirty="0" err="1" smtClean="0">
                <a:solidFill>
                  <a:srgbClr val="FFFFFF"/>
                </a:solidFill>
              </a:rPr>
              <a:t>“Гранд”</a:t>
            </a:r>
            <a:r>
              <a:rPr lang="uk-UA" sz="3800" dirty="0" smtClean="0">
                <a:solidFill>
                  <a:srgbClr val="FFFFFF"/>
                </a:solidFill>
              </a:rPr>
              <a:t>, </a:t>
            </a:r>
            <a:r>
              <a:rPr lang="uk-UA" sz="3800" dirty="0" err="1" smtClean="0">
                <a:solidFill>
                  <a:srgbClr val="FFFFFF"/>
                </a:solidFill>
              </a:rPr>
              <a:t>“Руський</a:t>
            </a:r>
            <a:r>
              <a:rPr lang="uk-UA" sz="3800" dirty="0" smtClean="0">
                <a:solidFill>
                  <a:srgbClr val="FFFFFF"/>
                </a:solidFill>
              </a:rPr>
              <a:t> </a:t>
            </a:r>
            <a:r>
              <a:rPr lang="uk-UA" sz="3800" dirty="0" err="1" smtClean="0">
                <a:solidFill>
                  <a:srgbClr val="FFFFFF"/>
                </a:solidFill>
              </a:rPr>
              <a:t>витязь”</a:t>
            </a:r>
            <a:r>
              <a:rPr lang="uk-UA" sz="3800" dirty="0" smtClean="0">
                <a:solidFill>
                  <a:srgbClr val="FFFFFF"/>
                </a:solidFill>
              </a:rPr>
              <a:t>, </a:t>
            </a:r>
            <a:r>
              <a:rPr lang="uk-UA" sz="3800" dirty="0" err="1" smtClean="0">
                <a:solidFill>
                  <a:srgbClr val="FFFFFF"/>
                </a:solidFill>
              </a:rPr>
              <a:t>“Ілля</a:t>
            </a:r>
            <a:r>
              <a:rPr lang="uk-UA" sz="3800" dirty="0" smtClean="0">
                <a:solidFill>
                  <a:srgbClr val="FFFFFF"/>
                </a:solidFill>
              </a:rPr>
              <a:t> </a:t>
            </a:r>
            <a:r>
              <a:rPr lang="uk-UA" sz="3800" dirty="0" err="1" smtClean="0">
                <a:solidFill>
                  <a:srgbClr val="FFFFFF"/>
                </a:solidFill>
              </a:rPr>
              <a:t>Муромець”</a:t>
            </a:r>
            <a:r>
              <a:rPr lang="uk-UA" sz="3800" dirty="0" smtClean="0">
                <a:solidFill>
                  <a:srgbClr val="FFFFFF"/>
                </a:solidFill>
              </a:rPr>
              <a:t> - ці </a:t>
            </a:r>
            <a:r>
              <a:rPr lang="uk-UA" sz="3800" dirty="0" err="1" smtClean="0">
                <a:solidFill>
                  <a:srgbClr val="FFFFFF"/>
                </a:solidFill>
              </a:rPr>
              <a:t>багатодвигунні</a:t>
            </a:r>
            <a:r>
              <a:rPr lang="uk-UA" sz="3800" dirty="0" smtClean="0">
                <a:solidFill>
                  <a:srgbClr val="FFFFFF"/>
                </a:solidFill>
              </a:rPr>
              <a:t> літаки були створені на Російсько-Балтійському заводі під керівництвом Сікорського. Всього за роки Першої світової війни було побудовано 75 </a:t>
            </a:r>
            <a:r>
              <a:rPr lang="uk-UA" sz="3800" dirty="0" err="1" smtClean="0">
                <a:solidFill>
                  <a:srgbClr val="FFFFFF"/>
                </a:solidFill>
              </a:rPr>
              <a:t>чотиридвигунних</a:t>
            </a:r>
            <a:r>
              <a:rPr lang="uk-UA" sz="3800" dirty="0" smtClean="0">
                <a:solidFill>
                  <a:srgbClr val="FFFFFF"/>
                </a:solidFill>
              </a:rPr>
              <a:t> бомбардувальників Сікорського</a:t>
            </a:r>
            <a:r>
              <a:rPr lang="uk-UA" sz="3800" dirty="0" smtClean="0">
                <a:solidFill>
                  <a:srgbClr val="FFFFFF"/>
                </a:solidFill>
              </a:rPr>
              <a:t>.</a:t>
            </a:r>
            <a:r>
              <a:rPr lang="uk-UA" sz="3800" dirty="0" smtClean="0">
                <a:solidFill>
                  <a:srgbClr val="FFFFFF"/>
                </a:solidFill>
              </a:rPr>
              <a:t> Вертольоти Сікорського встановили кілька світових рекордів; їх закуповували різні цивільні державні агентства і авіакомпанії, а також армія. Найвідоміша розробка Сікорського - вертоліт S-51, котрий широко застосовувався у бойових операціях.</a:t>
            </a:r>
          </a:p>
          <a:p>
            <a:endParaRPr lang="ru-RU" dirty="0"/>
          </a:p>
        </p:txBody>
      </p:sp>
      <p:pic>
        <p:nvPicPr>
          <p:cNvPr id="4" name="Рисунок 3" descr="Sikor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3304926" cy="470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857652" cy="5241314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err="1" smtClean="0">
                <a:solidFill>
                  <a:srgbClr val="FFFFFF"/>
                </a:solidFill>
              </a:rPr>
              <a:t>Клейнрок</a:t>
            </a:r>
            <a:r>
              <a:rPr lang="uk-UA" sz="2800" dirty="0" smtClean="0">
                <a:solidFill>
                  <a:srgbClr val="FFFFFF"/>
                </a:solidFill>
              </a:rPr>
              <a:t> в автобіографії пише, що народився у </a:t>
            </a:r>
            <a:r>
              <a:rPr lang="uk-UA" sz="2800" dirty="0" err="1" smtClean="0">
                <a:solidFill>
                  <a:srgbClr val="FFFFFF"/>
                </a:solidFill>
              </a:rPr>
              <a:t>Нью–Йорку</a:t>
            </a:r>
            <a:r>
              <a:rPr lang="uk-UA" sz="2800" dirty="0" smtClean="0">
                <a:solidFill>
                  <a:srgbClr val="FFFFFF"/>
                </a:solidFill>
              </a:rPr>
              <a:t> в родині вихідців з України.</a:t>
            </a:r>
            <a:r>
              <a:rPr lang="ru-RU" sz="2800" dirty="0" smtClean="0">
                <a:solidFill>
                  <a:srgbClr val="FFFFFF"/>
                </a:solidFill>
              </a:rPr>
              <a:t> За </a:t>
            </a:r>
            <a:r>
              <a:rPr lang="ru-RU" sz="2800" dirty="0" err="1" smtClean="0">
                <a:solidFill>
                  <a:srgbClr val="FFFFFF"/>
                </a:solidFill>
              </a:rPr>
              <a:t>версією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газети</a:t>
            </a:r>
            <a:r>
              <a:rPr lang="ru-RU" sz="2800" dirty="0" smtClean="0">
                <a:solidFill>
                  <a:srgbClr val="FFFFFF"/>
                </a:solidFill>
              </a:rPr>
              <a:t> «</a:t>
            </a:r>
            <a:r>
              <a:rPr lang="ru-RU" sz="2800" dirty="0" err="1" smtClean="0">
                <a:solidFill>
                  <a:srgbClr val="FFFFFF"/>
                </a:solidFill>
              </a:rPr>
              <a:t>Лос</a:t>
            </a:r>
            <a:r>
              <a:rPr lang="ru-RU" sz="2800" dirty="0" smtClean="0">
                <a:solidFill>
                  <a:srgbClr val="FFFFFF"/>
                </a:solidFill>
              </a:rPr>
              <a:t>–</a:t>
            </a:r>
            <a:r>
              <a:rPr lang="ru-RU" sz="2800" dirty="0" err="1" smtClean="0">
                <a:solidFill>
                  <a:srgbClr val="FFFFFF"/>
                </a:solidFill>
              </a:rPr>
              <a:t>Анджелес</a:t>
            </a:r>
            <a:r>
              <a:rPr lang="ru-RU" sz="2800" dirty="0" smtClean="0">
                <a:solidFill>
                  <a:srgbClr val="FFFFFF"/>
                </a:solidFill>
              </a:rPr>
              <a:t> таймс», </a:t>
            </a:r>
            <a:r>
              <a:rPr lang="ru-RU" sz="2800" b="1" dirty="0" smtClean="0">
                <a:solidFill>
                  <a:srgbClr val="FFFFFF"/>
                </a:solidFill>
              </a:rPr>
              <a:t>Леонард </a:t>
            </a:r>
            <a:r>
              <a:rPr lang="ru-RU" sz="2800" b="1" dirty="0" err="1" smtClean="0">
                <a:solidFill>
                  <a:srgbClr val="FFFFFF"/>
                </a:solidFill>
              </a:rPr>
              <a:t>Клейнрок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належить</a:t>
            </a:r>
            <a:r>
              <a:rPr lang="ru-RU" sz="2800" dirty="0" smtClean="0">
                <a:solidFill>
                  <a:srgbClr val="FFFFFF"/>
                </a:solidFill>
              </a:rPr>
              <a:t> до 50 </a:t>
            </a:r>
            <a:r>
              <a:rPr lang="ru-RU" sz="2800" dirty="0" err="1" smtClean="0">
                <a:solidFill>
                  <a:srgbClr val="FFFFFF"/>
                </a:solidFill>
              </a:rPr>
              <a:t>найвизначніших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осіб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чиї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дії</a:t>
            </a:r>
            <a:r>
              <a:rPr lang="ru-RU" sz="2800" dirty="0" smtClean="0">
                <a:solidFill>
                  <a:srgbClr val="FFFFFF"/>
                </a:solidFill>
              </a:rPr>
              <a:t> та </a:t>
            </a:r>
            <a:r>
              <a:rPr lang="ru-RU" sz="2800" dirty="0" err="1" smtClean="0">
                <a:solidFill>
                  <a:srgbClr val="FFFFFF"/>
                </a:solidFill>
              </a:rPr>
              <a:t>винаходи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вплинули</a:t>
            </a:r>
            <a:r>
              <a:rPr lang="ru-RU" sz="2800" dirty="0" smtClean="0">
                <a:solidFill>
                  <a:srgbClr val="FFFFFF"/>
                </a:solidFill>
              </a:rPr>
              <a:t> на </a:t>
            </a:r>
            <a:r>
              <a:rPr lang="ru-RU" sz="2800" dirty="0" err="1" smtClean="0">
                <a:solidFill>
                  <a:srgbClr val="FFFFFF"/>
                </a:solidFill>
              </a:rPr>
              <a:t>розвиток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людства</a:t>
            </a:r>
            <a:r>
              <a:rPr lang="ru-RU" sz="2800" dirty="0" smtClean="0">
                <a:solidFill>
                  <a:srgbClr val="FFFFFF"/>
                </a:solidFill>
              </a:rPr>
              <a:t> у ХХ </a:t>
            </a:r>
            <a:r>
              <a:rPr lang="ru-RU" sz="2800" dirty="0" err="1" smtClean="0">
                <a:solidFill>
                  <a:srgbClr val="FFFFFF"/>
                </a:solidFill>
              </a:rPr>
              <a:t>столітт</a:t>
            </a:r>
            <a:r>
              <a:rPr lang="ru-RU" sz="3200" dirty="0" err="1" smtClean="0">
                <a:solidFill>
                  <a:srgbClr val="FFFFFF"/>
                </a:solidFill>
              </a:rPr>
              <a:t>і</a:t>
            </a:r>
            <a:r>
              <a:rPr lang="ru-RU" sz="3200" dirty="0" smtClean="0">
                <a:solidFill>
                  <a:srgbClr val="FFFFFF"/>
                </a:solidFill>
              </a:rPr>
              <a:t>. </a:t>
            </a:r>
            <a:endParaRPr lang="uk-UA" sz="32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28660" y="-214338"/>
            <a:ext cx="9144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40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років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тому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інтернет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започаткував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учений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українського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походження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Рисунок 4" descr="kleinroc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142984"/>
            <a:ext cx="3810000" cy="344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4410084" cy="4846320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dirty="0" smtClean="0">
                <a:solidFill>
                  <a:srgbClr val="FFFFFF"/>
                </a:solidFill>
              </a:rPr>
              <a:t>Валентин </a:t>
            </a:r>
            <a:r>
              <a:rPr lang="uk-UA" sz="2800" b="1" dirty="0" err="1" smtClean="0">
                <a:solidFill>
                  <a:srgbClr val="FFFFFF"/>
                </a:solidFill>
              </a:rPr>
              <a:t>Сільвестров</a:t>
            </a:r>
            <a:r>
              <a:rPr lang="uk-UA" sz="2800" b="1" dirty="0" smtClean="0">
                <a:solidFill>
                  <a:srgbClr val="FFFFFF"/>
                </a:solidFill>
              </a:rPr>
              <a:t> </a:t>
            </a:r>
            <a:r>
              <a:rPr lang="uk-UA" sz="2800" dirty="0" smtClean="0">
                <a:solidFill>
                  <a:srgbClr val="FFFFFF"/>
                </a:solidFill>
              </a:rPr>
              <a:t>- напевне, найвідоміший на Заході сучасний український композитор. Якщо ви досі не замислювались про існування пронизливої і прекрасної неокласичної музики, можете послухати твори Валентина </a:t>
            </a:r>
            <a:r>
              <a:rPr lang="uk-UA" sz="2800" dirty="0" err="1" smtClean="0">
                <a:solidFill>
                  <a:srgbClr val="FFFFFF"/>
                </a:solidFill>
              </a:rPr>
              <a:t>Сільвестрова</a:t>
            </a:r>
            <a:r>
              <a:rPr lang="uk-UA" sz="2800" dirty="0" smtClean="0">
                <a:solidFill>
                  <a:srgbClr val="FFFFFF"/>
                </a:solidFill>
              </a:rPr>
              <a:t> у фільмі Франсуа </a:t>
            </a:r>
            <a:r>
              <a:rPr lang="uk-UA" sz="2800" dirty="0" err="1" smtClean="0">
                <a:solidFill>
                  <a:srgbClr val="FFFFFF"/>
                </a:solidFill>
              </a:rPr>
              <a:t>Озона</a:t>
            </a:r>
            <a:r>
              <a:rPr lang="uk-UA" sz="2800" dirty="0" smtClean="0">
                <a:solidFill>
                  <a:srgbClr val="FFFFFF"/>
                </a:solidFill>
              </a:rPr>
              <a:t> "Час розставання" (2005) або в "Настроювачі" (2004) Кіри Муратової. Його "Реквієм для Лариси" було </a:t>
            </a:r>
            <a:r>
              <a:rPr lang="uk-UA" sz="2800" dirty="0" err="1" smtClean="0">
                <a:solidFill>
                  <a:srgbClr val="FFFFFF"/>
                </a:solidFill>
              </a:rPr>
              <a:t>номіновано</a:t>
            </a:r>
            <a:r>
              <a:rPr lang="uk-UA" sz="2800" dirty="0" smtClean="0">
                <a:solidFill>
                  <a:srgbClr val="FFFFFF"/>
                </a:solidFill>
              </a:rPr>
              <a:t> в двох категоріях </a:t>
            </a:r>
            <a:r>
              <a:rPr lang="uk-UA" sz="2800" dirty="0" err="1" smtClean="0">
                <a:solidFill>
                  <a:srgbClr val="FFFFFF"/>
                </a:solidFill>
              </a:rPr>
              <a:t>Grammy</a:t>
            </a:r>
            <a:r>
              <a:rPr lang="uk-UA" sz="2800" dirty="0" smtClean="0">
                <a:solidFill>
                  <a:srgbClr val="FFFFFF"/>
                </a:solidFill>
              </a:rPr>
              <a:t> awards-2005, в тому числі як кращу класичну сучасну композицію</a:t>
            </a:r>
            <a:r>
              <a:rPr lang="ru-RU" sz="2800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silvestrov231-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342998" cy="464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910150" cy="6000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     Валентин </a:t>
            </a:r>
            <a:r>
              <a:rPr lang="ru-RU" sz="2800" b="1" dirty="0" smtClean="0">
                <a:solidFill>
                  <a:srgbClr val="FFFFFF"/>
                </a:solidFill>
              </a:rPr>
              <a:t>Глушко. 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FF"/>
                </a:solidFill>
              </a:rPr>
              <a:t>     Людина </a:t>
            </a:r>
            <a:r>
              <a:rPr lang="ru-RU" sz="2800" dirty="0" smtClean="0">
                <a:solidFill>
                  <a:srgbClr val="FFFFFF"/>
                </a:solidFill>
              </a:rPr>
              <a:t>№2 </a:t>
            </a:r>
            <a:r>
              <a:rPr lang="ru-RU" sz="2800" dirty="0" err="1" smtClean="0">
                <a:solidFill>
                  <a:srgbClr val="FFFFFF"/>
                </a:solidFill>
              </a:rPr>
              <a:t>після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Корольова</a:t>
            </a:r>
            <a:r>
              <a:rPr lang="ru-RU" sz="2800" dirty="0" smtClean="0">
                <a:solidFill>
                  <a:srgbClr val="FFFFFF"/>
                </a:solidFill>
              </a:rPr>
              <a:t> у </a:t>
            </a:r>
            <a:r>
              <a:rPr lang="ru-RU" sz="2800" dirty="0" err="1" smtClean="0">
                <a:solidFill>
                  <a:srgbClr val="FFFFFF"/>
                </a:solidFill>
              </a:rPr>
              <a:t>космонавтиці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радянської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доби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одесит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завжди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підкреслював</a:t>
            </a:r>
            <a:r>
              <a:rPr lang="ru-RU" sz="2800" dirty="0" smtClean="0">
                <a:solidFill>
                  <a:srgbClr val="FFFFFF"/>
                </a:solidFill>
              </a:rPr>
              <a:t> в анкетах – «</a:t>
            </a:r>
            <a:r>
              <a:rPr lang="ru-RU" sz="2800" dirty="0" err="1" smtClean="0">
                <a:solidFill>
                  <a:srgbClr val="FFFFFF"/>
                </a:solidFill>
              </a:rPr>
              <a:t>українець</a:t>
            </a:r>
            <a:r>
              <a:rPr lang="ru-RU" sz="2800" dirty="0" smtClean="0">
                <a:solidFill>
                  <a:srgbClr val="FFFFFF"/>
                </a:solidFill>
              </a:rPr>
              <a:t>», </a:t>
            </a:r>
            <a:r>
              <a:rPr lang="ru-RU" sz="2800" dirty="0" err="1" smtClean="0">
                <a:solidFill>
                  <a:srgbClr val="FFFFFF"/>
                </a:solidFill>
              </a:rPr>
              <a:t>вчений-фізик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конструктор.Двигуни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створені</a:t>
            </a:r>
            <a:r>
              <a:rPr lang="ru-RU" sz="2800" dirty="0" smtClean="0">
                <a:solidFill>
                  <a:srgbClr val="FFFFFF"/>
                </a:solidFill>
              </a:rPr>
              <a:t> КБ Валентина </a:t>
            </a:r>
            <a:r>
              <a:rPr lang="ru-RU" sz="2800" dirty="0" err="1" smtClean="0">
                <a:solidFill>
                  <a:srgbClr val="FFFFFF"/>
                </a:solidFill>
              </a:rPr>
              <a:t>Глушка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підняли</a:t>
            </a:r>
            <a:r>
              <a:rPr lang="ru-RU" sz="2800" dirty="0" smtClean="0">
                <a:solidFill>
                  <a:srgbClr val="FFFFFF"/>
                </a:solidFill>
              </a:rPr>
              <a:t> у космос перший </a:t>
            </a:r>
            <a:r>
              <a:rPr lang="ru-RU" sz="2800" dirty="0" err="1" smtClean="0">
                <a:solidFill>
                  <a:srgbClr val="FFFFFF"/>
                </a:solidFill>
              </a:rPr>
              <a:t>штучний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супутник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Землі</a:t>
            </a:r>
            <a:r>
              <a:rPr lang="ru-RU" sz="2800" dirty="0" smtClean="0">
                <a:solidFill>
                  <a:srgbClr val="FFFFFF"/>
                </a:solidFill>
              </a:rPr>
              <a:t>, першу </a:t>
            </a:r>
            <a:r>
              <a:rPr lang="ru-RU" sz="2800" dirty="0" err="1" smtClean="0">
                <a:solidFill>
                  <a:srgbClr val="FFFFFF"/>
                </a:solidFill>
              </a:rPr>
              <a:t>автоматичну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наукову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станцію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що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сягнула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Місяця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першу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пілотовану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орбітальну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станцію</a:t>
            </a:r>
            <a:r>
              <a:rPr lang="ru-RU" sz="2800" dirty="0" smtClean="0">
                <a:solidFill>
                  <a:srgbClr val="FFFFFF"/>
                </a:solidFill>
              </a:rPr>
              <a:t> «Салют», першу </a:t>
            </a:r>
            <a:r>
              <a:rPr lang="ru-RU" sz="2800" dirty="0" err="1" smtClean="0">
                <a:solidFill>
                  <a:srgbClr val="FFFFFF"/>
                </a:solidFill>
              </a:rPr>
              <a:t>автоматичну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станцію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що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здійснила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м‘яку</a:t>
            </a:r>
            <a:r>
              <a:rPr lang="ru-RU" sz="2800" dirty="0" smtClean="0">
                <a:solidFill>
                  <a:srgbClr val="FFFFFF"/>
                </a:solidFill>
              </a:rPr>
              <a:t> посадку на </a:t>
            </a:r>
            <a:r>
              <a:rPr lang="ru-RU" sz="2800" dirty="0" err="1" smtClean="0">
                <a:solidFill>
                  <a:srgbClr val="FFFFFF"/>
                </a:solidFill>
              </a:rPr>
              <a:t>поверхню</a:t>
            </a:r>
            <a:r>
              <a:rPr lang="ru-RU" sz="2800" dirty="0" smtClean="0">
                <a:solidFill>
                  <a:srgbClr val="FFFFFF"/>
                </a:solidFill>
              </a:rPr>
              <a:t> Марса, </a:t>
            </a:r>
            <a:r>
              <a:rPr lang="ru-RU" sz="2800" dirty="0" err="1" smtClean="0">
                <a:solidFill>
                  <a:srgbClr val="FFFFFF"/>
                </a:solidFill>
              </a:rPr>
              <a:t>зрештою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унікальний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орбітальний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літак</a:t>
            </a:r>
            <a:r>
              <a:rPr lang="ru-RU" sz="2800" dirty="0" smtClean="0">
                <a:solidFill>
                  <a:srgbClr val="FFFFFF"/>
                </a:solidFill>
              </a:rPr>
              <a:t> «Буран». </a:t>
            </a:r>
            <a:r>
              <a:rPr lang="ru-RU" sz="2800" dirty="0" err="1" smtClean="0">
                <a:solidFill>
                  <a:srgbClr val="FFFFFF"/>
                </a:solidFill>
              </a:rPr>
              <a:t>Досі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російська</a:t>
            </a:r>
            <a:r>
              <a:rPr lang="ru-RU" sz="2800" dirty="0" smtClean="0">
                <a:solidFill>
                  <a:srgbClr val="FFFFFF"/>
                </a:solidFill>
              </a:rPr>
              <a:t> космонавтика </a:t>
            </a:r>
            <a:r>
              <a:rPr lang="ru-RU" sz="2800" dirty="0" err="1" smtClean="0">
                <a:solidFill>
                  <a:srgbClr val="FFFFFF"/>
                </a:solidFill>
              </a:rPr>
              <a:t>використовує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двигуни</a:t>
            </a:r>
            <a:r>
              <a:rPr lang="ru-RU" sz="2800" dirty="0" smtClean="0">
                <a:solidFill>
                  <a:srgbClr val="FFFFFF"/>
                </a:solidFill>
              </a:rPr>
              <a:t>, </a:t>
            </a:r>
            <a:r>
              <a:rPr lang="ru-RU" sz="2800" dirty="0" err="1" smtClean="0">
                <a:solidFill>
                  <a:srgbClr val="FFFFFF"/>
                </a:solidFill>
              </a:rPr>
              <a:t>створені</a:t>
            </a:r>
            <a:r>
              <a:rPr lang="ru-RU" sz="2800" dirty="0" smtClean="0">
                <a:solidFill>
                  <a:srgbClr val="FFFFFF"/>
                </a:solidFill>
              </a:rPr>
              <a:t> КБ </a:t>
            </a:r>
            <a:r>
              <a:rPr lang="ru-RU" sz="2800" dirty="0" err="1" smtClean="0">
                <a:solidFill>
                  <a:srgbClr val="FFFFFF"/>
                </a:solidFill>
              </a:rPr>
              <a:t>Глушка</a:t>
            </a:r>
            <a:r>
              <a:rPr lang="ru-RU" sz="2800" dirty="0" smtClean="0">
                <a:solidFill>
                  <a:srgbClr val="FFFFFF"/>
                </a:solidFill>
              </a:rPr>
              <a:t>. </a:t>
            </a:r>
            <a:r>
              <a:rPr lang="ru-RU" sz="2800" dirty="0" err="1" smtClean="0">
                <a:solidFill>
                  <a:srgbClr val="FFFFFF"/>
                </a:solidFill>
              </a:rPr>
              <a:t>Надпотужний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носій</a:t>
            </a:r>
            <a:r>
              <a:rPr lang="ru-RU" sz="2800" dirty="0" smtClean="0">
                <a:solidFill>
                  <a:srgbClr val="FFFFFF"/>
                </a:solidFill>
              </a:rPr>
              <a:t> «</a:t>
            </a:r>
            <a:r>
              <a:rPr lang="ru-RU" sz="2800" dirty="0" err="1" smtClean="0">
                <a:solidFill>
                  <a:srgbClr val="FFFFFF"/>
                </a:solidFill>
              </a:rPr>
              <a:t>Енергія</a:t>
            </a:r>
            <a:r>
              <a:rPr lang="ru-RU" sz="2800" dirty="0" smtClean="0">
                <a:solidFill>
                  <a:srgbClr val="FFFFFF"/>
                </a:solidFill>
              </a:rPr>
              <a:t>», </a:t>
            </a:r>
            <a:r>
              <a:rPr lang="ru-RU" sz="2800" dirty="0" err="1" smtClean="0">
                <a:solidFill>
                  <a:srgbClr val="FFFFFF"/>
                </a:solidFill>
              </a:rPr>
              <a:t>що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виводив</a:t>
            </a:r>
            <a:r>
              <a:rPr lang="ru-RU" sz="2800" dirty="0" smtClean="0">
                <a:solidFill>
                  <a:srgbClr val="FFFFFF"/>
                </a:solidFill>
              </a:rPr>
              <a:t> на </a:t>
            </a:r>
            <a:r>
              <a:rPr lang="ru-RU" sz="2800" dirty="0" err="1" smtClean="0">
                <a:solidFill>
                  <a:srgbClr val="FFFFFF"/>
                </a:solidFill>
              </a:rPr>
              <a:t>навколоземну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орбіту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масу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понад</a:t>
            </a:r>
            <a:r>
              <a:rPr lang="ru-RU" sz="2800" dirty="0" smtClean="0">
                <a:solidFill>
                  <a:srgbClr val="FFFFFF"/>
                </a:solidFill>
              </a:rPr>
              <a:t> 100 тонн, </a:t>
            </a:r>
            <a:r>
              <a:rPr lang="ru-RU" sz="2800" dirty="0" err="1" smtClean="0">
                <a:solidFill>
                  <a:srgbClr val="FFFFFF"/>
                </a:solidFill>
              </a:rPr>
              <a:t>був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запущений</a:t>
            </a:r>
            <a:r>
              <a:rPr lang="ru-RU" sz="2800" dirty="0" smtClean="0">
                <a:solidFill>
                  <a:srgbClr val="FFFFFF"/>
                </a:solidFill>
              </a:rPr>
              <a:t> 1987 року.</a:t>
            </a:r>
          </a:p>
          <a:p>
            <a:endParaRPr lang="ru-RU" dirty="0"/>
          </a:p>
        </p:txBody>
      </p:sp>
      <p:pic>
        <p:nvPicPr>
          <p:cNvPr id="4" name="Рисунок 3" descr="200px-Glushko_Valentin_Petr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3168352" cy="4840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px-Ігор_Барань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429550" cy="3652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00hz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57496"/>
            <a:ext cx="2186573" cy="3113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43306" y="500042"/>
            <a:ext cx="4429156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FF"/>
                </a:solidFill>
              </a:rPr>
              <a:t>    </a:t>
            </a:r>
            <a:r>
              <a:rPr lang="ru-RU" sz="2800" b="1" dirty="0" err="1" smtClean="0">
                <a:solidFill>
                  <a:srgbClr val="FFFFFF"/>
                </a:solidFill>
              </a:rPr>
              <a:t>Ігор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</a:rPr>
              <a:t>Баранько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- </a:t>
            </a:r>
            <a:r>
              <a:rPr lang="ru-RU" sz="2800" dirty="0" err="1" smtClean="0">
                <a:solidFill>
                  <a:srgbClr val="FFFFFF"/>
                </a:solidFill>
              </a:rPr>
              <a:t>найуспішніший</a:t>
            </a:r>
            <a:r>
              <a:rPr lang="ru-RU" sz="2800" dirty="0" smtClean="0">
                <a:solidFill>
                  <a:srgbClr val="FFFFFF"/>
                </a:solidFill>
              </a:rPr>
              <a:t> за кордоном </a:t>
            </a:r>
            <a:r>
              <a:rPr lang="ru-RU" sz="2800" dirty="0" err="1" smtClean="0">
                <a:solidFill>
                  <a:srgbClr val="FFFFFF"/>
                </a:solidFill>
              </a:rPr>
              <a:t>український</a:t>
            </a:r>
            <a:r>
              <a:rPr lang="ru-RU" sz="2800" dirty="0" smtClean="0">
                <a:solidFill>
                  <a:srgbClr val="FFFFFF"/>
                </a:solidFill>
              </a:rPr>
              <a:t> художник та сценарист </a:t>
            </a:r>
            <a:r>
              <a:rPr lang="ru-RU" sz="2800" dirty="0" err="1" smtClean="0">
                <a:solidFill>
                  <a:srgbClr val="FFFFFF"/>
                </a:solidFill>
              </a:rPr>
              <a:t>коміксів</a:t>
            </a:r>
            <a:r>
              <a:rPr lang="ru-RU" sz="2800" dirty="0" smtClean="0">
                <a:solidFill>
                  <a:srgbClr val="FFFFFF"/>
                </a:solidFill>
              </a:rPr>
              <a:t>. При тому, </a:t>
            </a:r>
            <a:r>
              <a:rPr lang="ru-RU" sz="2800" dirty="0" err="1" smtClean="0">
                <a:solidFill>
                  <a:srgbClr val="FFFFFF"/>
                </a:solidFill>
              </a:rPr>
              <a:t>що</a:t>
            </a:r>
            <a:r>
              <a:rPr lang="ru-RU" sz="2800" dirty="0" smtClean="0">
                <a:solidFill>
                  <a:srgbClr val="FFFFFF"/>
                </a:solidFill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</a:rPr>
              <a:t>Україні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такої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професії</a:t>
            </a:r>
            <a:r>
              <a:rPr lang="ru-RU" sz="2800" dirty="0" smtClean="0">
                <a:solidFill>
                  <a:srgbClr val="FFFFFF"/>
                </a:solidFill>
              </a:rPr>
              <a:t> де-факто не </a:t>
            </a:r>
            <a:r>
              <a:rPr lang="ru-RU" sz="2800" dirty="0" err="1" smtClean="0">
                <a:solidFill>
                  <a:srgbClr val="FFFFFF"/>
                </a:solidFill>
              </a:rPr>
              <a:t>існує</a:t>
            </a:r>
            <a:r>
              <a:rPr lang="ru-RU" sz="2800" dirty="0" smtClean="0">
                <a:solidFill>
                  <a:srgbClr val="FFFFFF"/>
                </a:solidFill>
              </a:rPr>
              <a:t>! </a:t>
            </a:r>
            <a:r>
              <a:rPr lang="ru-RU" sz="2800" dirty="0" err="1" smtClean="0">
                <a:solidFill>
                  <a:srgbClr val="FFFFFF"/>
                </a:solidFill>
              </a:rPr>
              <a:t>Його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кар'єра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світить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зіркою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принадливого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щастя</a:t>
            </a:r>
            <a:r>
              <a:rPr lang="ru-RU" sz="2800" dirty="0" smtClean="0">
                <a:solidFill>
                  <a:srgbClr val="FFFFFF"/>
                </a:solidFill>
              </a:rPr>
              <a:t> в очах </a:t>
            </a:r>
            <a:r>
              <a:rPr lang="ru-RU" sz="2800" dirty="0" err="1" smtClean="0">
                <a:solidFill>
                  <a:srgbClr val="FFFFFF"/>
                </a:solidFill>
              </a:rPr>
              <a:t>коміксистів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усього</a:t>
            </a:r>
            <a:r>
              <a:rPr lang="ru-RU" sz="2800" dirty="0" smtClean="0">
                <a:solidFill>
                  <a:srgbClr val="FFFFFF"/>
                </a:solidFill>
              </a:rPr>
              <a:t> СНД, </a:t>
            </a:r>
            <a:r>
              <a:rPr lang="ru-RU" sz="2800" dirty="0" err="1" smtClean="0">
                <a:solidFill>
                  <a:srgbClr val="FFFFFF"/>
                </a:solidFill>
              </a:rPr>
              <a:t>серед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яких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передаються</a:t>
            </a:r>
            <a:r>
              <a:rPr lang="ru-RU" sz="2800" dirty="0" smtClean="0">
                <a:solidFill>
                  <a:srgbClr val="FFFFFF"/>
                </a:solidFill>
              </a:rPr>
              <a:t> чутки про художника, </a:t>
            </a:r>
            <a:r>
              <a:rPr lang="ru-RU" sz="2800" dirty="0" err="1" smtClean="0">
                <a:solidFill>
                  <a:srgbClr val="FFFFFF"/>
                </a:solidFill>
              </a:rPr>
              <a:t>що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живе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і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працює</a:t>
            </a:r>
            <a:r>
              <a:rPr lang="ru-RU" sz="2800" dirty="0" smtClean="0">
                <a:solidFill>
                  <a:srgbClr val="FFFFFF"/>
                </a:solidFill>
              </a:rPr>
              <a:t> в </a:t>
            </a:r>
            <a:r>
              <a:rPr lang="ru-RU" sz="2800" dirty="0" err="1" smtClean="0">
                <a:solidFill>
                  <a:srgbClr val="FFFFFF"/>
                </a:solidFill>
              </a:rPr>
              <a:t>селі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під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Києвом</a:t>
            </a:r>
            <a:r>
              <a:rPr lang="ru-RU" sz="2800" dirty="0" smtClean="0">
                <a:solidFill>
                  <a:srgbClr val="FFFFFF"/>
                </a:solidFill>
              </a:rPr>
              <a:t> та </a:t>
            </a:r>
            <a:r>
              <a:rPr lang="ru-RU" sz="2800" dirty="0" err="1" smtClean="0">
                <a:solidFill>
                  <a:srgbClr val="FFFFFF"/>
                </a:solidFill>
              </a:rPr>
              <a:t>малює</a:t>
            </a:r>
            <a:r>
              <a:rPr lang="ru-RU" sz="2800" dirty="0" smtClean="0">
                <a:solidFill>
                  <a:srgbClr val="FFFFFF"/>
                </a:solidFill>
              </a:rPr>
              <a:t> для культового </a:t>
            </a:r>
            <a:r>
              <a:rPr lang="ru-RU" sz="2800" dirty="0" err="1" smtClean="0">
                <a:solidFill>
                  <a:srgbClr val="FFFFFF"/>
                </a:solidFill>
              </a:rPr>
              <a:t>французького</a:t>
            </a:r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 err="1" smtClean="0">
                <a:solidFill>
                  <a:srgbClr val="FFFFFF"/>
                </a:solidFill>
              </a:rPr>
              <a:t>видавництва</a:t>
            </a:r>
            <a:r>
              <a:rPr lang="ru-RU" sz="2800" dirty="0" smtClean="0">
                <a:solidFill>
                  <a:srgbClr val="FFFFFF"/>
                </a:solidFill>
              </a:rPr>
              <a:t> "</a:t>
            </a:r>
            <a:r>
              <a:rPr lang="en-US" sz="2800" dirty="0" smtClean="0">
                <a:solidFill>
                  <a:srgbClr val="FFFFFF"/>
                </a:solidFill>
              </a:rPr>
              <a:t>Les </a:t>
            </a:r>
            <a:r>
              <a:rPr lang="en-US" sz="2800" dirty="0" err="1" smtClean="0">
                <a:solidFill>
                  <a:srgbClr val="FFFFFF"/>
                </a:solidFill>
              </a:rPr>
              <a:t>Humanoides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Associes</a:t>
            </a:r>
            <a:r>
              <a:rPr lang="en-US" sz="2800" dirty="0" smtClean="0">
                <a:solidFill>
                  <a:srgbClr val="FFFFFF"/>
                </a:solidFill>
              </a:rPr>
              <a:t>".</a:t>
            </a:r>
            <a:endParaRPr lang="ru-RU" sz="28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70"/>
            <a:ext cx="8286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FFFF"/>
                </a:solidFill>
              </a:rPr>
              <a:t> Подавшись у 1999 </a:t>
            </a:r>
            <a:r>
              <a:rPr lang="ru-RU" i="1" dirty="0" err="1" smtClean="0">
                <a:solidFill>
                  <a:srgbClr val="FFFFFF"/>
                </a:solidFill>
              </a:rPr>
              <a:t>році</a:t>
            </a:r>
            <a:r>
              <a:rPr lang="ru-RU" i="1" dirty="0" smtClean="0">
                <a:solidFill>
                  <a:srgbClr val="FFFFFF"/>
                </a:solidFill>
              </a:rPr>
              <a:t> до </a:t>
            </a:r>
            <a:r>
              <a:rPr lang="ru-RU" i="1" dirty="0" err="1" smtClean="0">
                <a:solidFill>
                  <a:srgbClr val="FFFFFF"/>
                </a:solidFill>
              </a:rPr>
              <a:t>країни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мрій</a:t>
            </a:r>
            <a:r>
              <a:rPr lang="ru-RU" i="1" dirty="0" smtClean="0">
                <a:solidFill>
                  <a:srgbClr val="FFFFFF"/>
                </a:solidFill>
              </a:rPr>
              <a:t>, </a:t>
            </a:r>
            <a:r>
              <a:rPr lang="ru-RU" i="1" dirty="0" err="1" smtClean="0">
                <a:solidFill>
                  <a:srgbClr val="FFFFFF"/>
                </a:solidFill>
              </a:rPr>
              <a:t>Ігор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Баранько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приклав</a:t>
            </a:r>
            <a:r>
              <a:rPr lang="ru-RU" i="1" dirty="0" smtClean="0">
                <a:solidFill>
                  <a:srgbClr val="FFFFFF"/>
                </a:solidFill>
              </a:rPr>
              <a:t> руку до </a:t>
            </a:r>
            <a:r>
              <a:rPr lang="ru-RU" i="1" dirty="0" err="1" smtClean="0">
                <a:solidFill>
                  <a:srgbClr val="FFFFFF"/>
                </a:solidFill>
              </a:rPr>
              <a:t>серіалу</a:t>
            </a:r>
            <a:r>
              <a:rPr lang="ru-RU" i="1" dirty="0" smtClean="0">
                <a:solidFill>
                  <a:srgbClr val="FFFFFF"/>
                </a:solidFill>
              </a:rPr>
              <a:t> "</a:t>
            </a:r>
            <a:r>
              <a:rPr lang="ru-RU" i="1" dirty="0" err="1" smtClean="0">
                <a:solidFill>
                  <a:srgbClr val="FFFFFF"/>
                </a:solidFill>
              </a:rPr>
              <a:t>The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Simpsons</a:t>
            </a:r>
            <a:r>
              <a:rPr lang="ru-RU" i="1" dirty="0" smtClean="0">
                <a:solidFill>
                  <a:srgbClr val="FFFFFF"/>
                </a:solidFill>
              </a:rPr>
              <a:t>" в </a:t>
            </a:r>
            <a:r>
              <a:rPr lang="ru-RU" i="1" dirty="0" err="1" smtClean="0">
                <a:solidFill>
                  <a:srgbClr val="FFFFFF"/>
                </a:solidFill>
              </a:rPr>
              <a:t>американському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видавництві</a:t>
            </a:r>
            <a:r>
              <a:rPr lang="ru-RU" i="1" dirty="0" smtClean="0">
                <a:solidFill>
                  <a:srgbClr val="FFFFFF"/>
                </a:solidFill>
              </a:rPr>
              <a:t> "</a:t>
            </a:r>
            <a:r>
              <a:rPr lang="ru-RU" i="1" dirty="0" err="1" smtClean="0">
                <a:solidFill>
                  <a:srgbClr val="FFFFFF"/>
                </a:solidFill>
              </a:rPr>
              <a:t>Bongo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Comics</a:t>
            </a:r>
            <a:r>
              <a:rPr lang="ru-RU" i="1" dirty="0" smtClean="0">
                <a:solidFill>
                  <a:srgbClr val="FFFFFF"/>
                </a:solidFill>
              </a:rPr>
              <a:t>" .</a:t>
            </a:r>
          </a:p>
          <a:p>
            <a:pPr algn="ctr"/>
            <a:r>
              <a:rPr lang="ru-RU" i="1" dirty="0" smtClean="0">
                <a:solidFill>
                  <a:srgbClr val="FFFFFF"/>
                </a:solidFill>
              </a:rPr>
              <a:t>Для </a:t>
            </a:r>
            <a:r>
              <a:rPr lang="ru-RU" i="1" dirty="0" err="1" smtClean="0">
                <a:solidFill>
                  <a:srgbClr val="FFFFFF"/>
                </a:solidFill>
              </a:rPr>
              <a:t>французів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він</a:t>
            </a:r>
            <a:r>
              <a:rPr lang="ru-RU" i="1" dirty="0" smtClean="0">
                <a:solidFill>
                  <a:srgbClr val="FFFFFF"/>
                </a:solidFill>
              </a:rPr>
              <a:t> створив </a:t>
            </a:r>
            <a:r>
              <a:rPr lang="ru-RU" i="1" dirty="0" err="1" smtClean="0">
                <a:solidFill>
                  <a:srgbClr val="FFFFFF"/>
                </a:solidFill>
              </a:rPr>
              <a:t>власний</a:t>
            </a:r>
            <a:r>
              <a:rPr lang="ru-RU" i="1" dirty="0" smtClean="0">
                <a:solidFill>
                  <a:srgbClr val="FFFFFF"/>
                </a:solidFill>
              </a:rPr>
              <a:t> цикл "</a:t>
            </a:r>
            <a:r>
              <a:rPr lang="ru-RU" i="1" dirty="0" err="1" smtClean="0">
                <a:solidFill>
                  <a:srgbClr val="FFFFFF"/>
                </a:solidFill>
              </a:rPr>
              <a:t>The</a:t>
            </a:r>
            <a:r>
              <a:rPr lang="ru-RU" i="1" dirty="0" smtClean="0">
                <a:solidFill>
                  <a:srgbClr val="FFFFFF"/>
                </a:solidFill>
              </a:rPr>
              <a:t> </a:t>
            </a:r>
            <a:r>
              <a:rPr lang="ru-RU" i="1" dirty="0" err="1" smtClean="0">
                <a:solidFill>
                  <a:srgbClr val="FFFFFF"/>
                </a:solidFill>
              </a:rPr>
              <a:t>Horde</a:t>
            </a:r>
            <a:r>
              <a:rPr lang="ru-RU" i="1" dirty="0" smtClean="0">
                <a:solidFill>
                  <a:srgbClr val="FFFFFF"/>
                </a:solidFill>
              </a:rPr>
              <a:t>" ("Орда")</a:t>
            </a:r>
            <a:endParaRPr lang="ru-RU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Це лише декілька видатних українців,які зробили внесок у світову культуру і науку. </a:t>
            </a:r>
          </a:p>
          <a:p>
            <a:pPr algn="ctr"/>
            <a:endParaRPr lang="uk-UA" sz="36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  <a:p>
            <a:pPr algn="ctr">
              <a:buNone/>
            </a:pPr>
            <a:r>
              <a:rPr lang="uk-UA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Та їх ще десятки,сотні,тисячі …</a:t>
            </a:r>
            <a:endParaRPr lang="ru-RU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zn.ua/media/images/original/Jul2013/66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6572232" cy="4929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uk-UA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інець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Геополітичне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615262" cy="3605534"/>
          </a:xfrm>
        </p:spPr>
        <p:txBody>
          <a:bodyPr/>
          <a:lstStyle/>
          <a:p>
            <a:r>
              <a:rPr lang="ru-RU" dirty="0" err="1" smtClean="0">
                <a:solidFill>
                  <a:srgbClr val="FFFFFF"/>
                </a:solidFill>
              </a:rPr>
              <a:t>Україна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розташована</a:t>
            </a:r>
            <a:r>
              <a:rPr lang="ru-RU" dirty="0" smtClean="0">
                <a:solidFill>
                  <a:srgbClr val="FFFFFF"/>
                </a:solidFill>
              </a:rPr>
              <a:t> в </a:t>
            </a:r>
            <a:r>
              <a:rPr lang="ru-RU" dirty="0" err="1" smtClean="0">
                <a:solidFill>
                  <a:srgbClr val="FFFFFF"/>
                </a:solidFill>
              </a:rPr>
              <a:t>центральній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частині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Європи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займає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площу</a:t>
            </a:r>
            <a:r>
              <a:rPr lang="ru-RU" dirty="0" smtClean="0">
                <a:solidFill>
                  <a:srgbClr val="FFFFFF"/>
                </a:solidFill>
              </a:rPr>
              <a:t> 603,7 тис. кв. км </a:t>
            </a:r>
            <a:r>
              <a:rPr lang="ru-RU" dirty="0" err="1" smtClean="0">
                <a:solidFill>
                  <a:srgbClr val="FFFFFF"/>
                </a:solidFill>
              </a:rPr>
              <a:t>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межує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з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Білоруссю</a:t>
            </a:r>
            <a:r>
              <a:rPr lang="ru-RU" dirty="0" smtClean="0">
                <a:solidFill>
                  <a:srgbClr val="FFFFFF"/>
                </a:solidFill>
              </a:rPr>
              <a:t> (на </a:t>
            </a:r>
            <a:r>
              <a:rPr lang="ru-RU" dirty="0" err="1" smtClean="0">
                <a:solidFill>
                  <a:srgbClr val="FFFFFF"/>
                </a:solidFill>
              </a:rPr>
              <a:t>півночі</a:t>
            </a:r>
            <a:r>
              <a:rPr lang="ru-RU" dirty="0" smtClean="0">
                <a:solidFill>
                  <a:srgbClr val="FFFFFF"/>
                </a:solidFill>
              </a:rPr>
              <a:t>), </a:t>
            </a:r>
            <a:r>
              <a:rPr lang="ru-RU" dirty="0" err="1" smtClean="0">
                <a:solidFill>
                  <a:srgbClr val="FFFFFF"/>
                </a:solidFill>
              </a:rPr>
              <a:t>Росією</a:t>
            </a:r>
            <a:r>
              <a:rPr lang="ru-RU" dirty="0" smtClean="0">
                <a:solidFill>
                  <a:srgbClr val="FFFFFF"/>
                </a:solidFill>
              </a:rPr>
              <a:t> (</a:t>
            </a:r>
            <a:r>
              <a:rPr lang="ru-RU" dirty="0" err="1" smtClean="0">
                <a:solidFill>
                  <a:srgbClr val="FFFFFF"/>
                </a:solidFill>
              </a:rPr>
              <a:t>на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сході</a:t>
            </a:r>
            <a:r>
              <a:rPr lang="ru-RU" dirty="0" smtClean="0">
                <a:solidFill>
                  <a:srgbClr val="FFFFFF"/>
                </a:solidFill>
              </a:rPr>
              <a:t>), </a:t>
            </a:r>
            <a:r>
              <a:rPr lang="ru-RU" dirty="0" err="1" smtClean="0">
                <a:solidFill>
                  <a:srgbClr val="FFFFFF"/>
                </a:solidFill>
              </a:rPr>
              <a:t>Румунією</a:t>
            </a:r>
            <a:r>
              <a:rPr lang="ru-RU" dirty="0" smtClean="0">
                <a:solidFill>
                  <a:srgbClr val="FFFFFF"/>
                </a:solidFill>
              </a:rPr>
              <a:t>, Молдовою, </a:t>
            </a:r>
            <a:r>
              <a:rPr lang="ru-RU" dirty="0" err="1" smtClean="0">
                <a:solidFill>
                  <a:srgbClr val="FFFFFF"/>
                </a:solidFill>
              </a:rPr>
              <a:t>Угорщиною</a:t>
            </a:r>
            <a:r>
              <a:rPr lang="ru-RU" dirty="0" smtClean="0">
                <a:solidFill>
                  <a:srgbClr val="FFFFFF"/>
                </a:solidFill>
              </a:rPr>
              <a:t> (на </a:t>
            </a:r>
            <a:r>
              <a:rPr lang="ru-RU" dirty="0" err="1" smtClean="0">
                <a:solidFill>
                  <a:srgbClr val="FFFFFF"/>
                </a:solidFill>
              </a:rPr>
              <a:t>південному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заході</a:t>
            </a:r>
            <a:r>
              <a:rPr lang="ru-RU" dirty="0" smtClean="0">
                <a:solidFill>
                  <a:srgbClr val="FFFFFF"/>
                </a:solidFill>
              </a:rPr>
              <a:t>), </a:t>
            </a:r>
            <a:r>
              <a:rPr lang="ru-RU" dirty="0" err="1" smtClean="0">
                <a:solidFill>
                  <a:srgbClr val="FFFFFF"/>
                </a:solidFill>
              </a:rPr>
              <a:t>Словаччиною</a:t>
            </a:r>
            <a:r>
              <a:rPr lang="ru-RU" dirty="0" smtClean="0">
                <a:solidFill>
                  <a:srgbClr val="FFFFFF"/>
                </a:solidFill>
              </a:rPr>
              <a:t> та </a:t>
            </a:r>
            <a:r>
              <a:rPr lang="ru-RU" dirty="0" err="1" smtClean="0">
                <a:solidFill>
                  <a:srgbClr val="FFFFFF"/>
                </a:solidFill>
              </a:rPr>
              <a:t>Польщею</a:t>
            </a:r>
            <a:r>
              <a:rPr lang="ru-RU" dirty="0" smtClean="0">
                <a:solidFill>
                  <a:srgbClr val="FFFFFF"/>
                </a:solidFill>
              </a:rPr>
              <a:t> (на </a:t>
            </a:r>
            <a:r>
              <a:rPr lang="ru-RU" dirty="0" err="1" smtClean="0">
                <a:solidFill>
                  <a:srgbClr val="FFFFFF"/>
                </a:solidFill>
              </a:rPr>
              <a:t>заході</a:t>
            </a:r>
            <a:r>
              <a:rPr lang="ru-RU" dirty="0" smtClean="0">
                <a:solidFill>
                  <a:srgbClr val="FFFFFF"/>
                </a:solidFill>
              </a:rPr>
              <a:t>). На </a:t>
            </a:r>
            <a:r>
              <a:rPr lang="ru-RU" dirty="0" err="1" smtClean="0">
                <a:solidFill>
                  <a:srgbClr val="FFFFFF"/>
                </a:solidFill>
              </a:rPr>
              <a:t>півдні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омивається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Азовським</a:t>
            </a:r>
            <a:r>
              <a:rPr lang="ru-RU" dirty="0" smtClean="0">
                <a:solidFill>
                  <a:srgbClr val="FFFFFF"/>
                </a:solidFill>
              </a:rPr>
              <a:t> та </a:t>
            </a:r>
            <a:r>
              <a:rPr lang="ru-RU" dirty="0" err="1" smtClean="0">
                <a:solidFill>
                  <a:srgbClr val="FFFFFF"/>
                </a:solidFill>
              </a:rPr>
              <a:t>Чорним</a:t>
            </a:r>
            <a:r>
              <a:rPr lang="ru-RU" dirty="0" smtClean="0">
                <a:solidFill>
                  <a:srgbClr val="FFFFFF"/>
                </a:solidFill>
              </a:rPr>
              <a:t> морями.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1202" name="Picture 2" descr="http://www.journal.esco.co.ua/2011_6/art079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2481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001024" cy="484632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FF"/>
                </a:solidFill>
              </a:rPr>
              <a:t>Україна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перебуває</a:t>
            </a:r>
            <a:r>
              <a:rPr lang="ru-RU" dirty="0" smtClean="0">
                <a:solidFill>
                  <a:srgbClr val="FFFFFF"/>
                </a:solidFill>
              </a:rPr>
              <a:t> на </a:t>
            </a:r>
            <a:r>
              <a:rPr lang="ru-RU" dirty="0" err="1" smtClean="0">
                <a:solidFill>
                  <a:srgbClr val="FFFFFF"/>
                </a:solidFill>
              </a:rPr>
              <a:t>перетині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Центральної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Східної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Європи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перебуває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одночасно</a:t>
            </a:r>
            <a:r>
              <a:rPr lang="ru-RU" dirty="0" smtClean="0">
                <a:solidFill>
                  <a:srgbClr val="FFFFFF"/>
                </a:solidFill>
              </a:rPr>
              <a:t> в </a:t>
            </a:r>
            <a:r>
              <a:rPr lang="ru-RU" dirty="0" err="1" smtClean="0">
                <a:solidFill>
                  <a:srgbClr val="FFFFFF"/>
                </a:solidFill>
              </a:rPr>
              <a:t>обох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регіонах</a:t>
            </a:r>
            <a:r>
              <a:rPr lang="ru-RU" dirty="0" smtClean="0">
                <a:solidFill>
                  <a:srgbClr val="FFFFFF"/>
                </a:solidFill>
              </a:rPr>
              <a:t>. Вона </a:t>
            </a:r>
            <a:r>
              <a:rPr lang="ru-RU" dirty="0" err="1" smtClean="0">
                <a:solidFill>
                  <a:srgbClr val="FFFFFF"/>
                </a:solidFill>
              </a:rPr>
              <a:t>має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розташовуючись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безпосередніх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сусідів</a:t>
            </a:r>
            <a:r>
              <a:rPr lang="ru-RU" dirty="0" smtClean="0">
                <a:solidFill>
                  <a:srgbClr val="FFFFFF"/>
                </a:solidFill>
              </a:rPr>
              <a:t>, широкий </a:t>
            </a:r>
            <a:r>
              <a:rPr lang="ru-RU" dirty="0" err="1" smtClean="0">
                <a:solidFill>
                  <a:srgbClr val="FFFFFF"/>
                </a:solidFill>
              </a:rPr>
              <a:t>вихід</a:t>
            </a:r>
            <a:r>
              <a:rPr lang="ru-RU" dirty="0" smtClean="0">
                <a:solidFill>
                  <a:srgbClr val="FFFFFF"/>
                </a:solidFill>
              </a:rPr>
              <a:t> до </a:t>
            </a:r>
            <a:r>
              <a:rPr lang="ru-RU" dirty="0" err="1" smtClean="0">
                <a:solidFill>
                  <a:srgbClr val="FFFFFF"/>
                </a:solidFill>
              </a:rPr>
              <a:t>морів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значну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протяжність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кордонів</a:t>
            </a:r>
            <a:r>
              <a:rPr lang="ru-RU" dirty="0" smtClean="0">
                <a:solidFill>
                  <a:srgbClr val="FFFFFF"/>
                </a:solidFill>
              </a:rPr>
              <a:t> (6993,63 км, у тому </a:t>
            </a:r>
            <a:r>
              <a:rPr lang="ru-RU" dirty="0" err="1" smtClean="0">
                <a:solidFill>
                  <a:srgbClr val="FFFFFF"/>
                </a:solidFill>
              </a:rPr>
              <a:t>числі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сухопутних</a:t>
            </a:r>
            <a:r>
              <a:rPr lang="ru-RU" dirty="0" smtClean="0">
                <a:solidFill>
                  <a:srgbClr val="FFFFFF"/>
                </a:solidFill>
              </a:rPr>
              <a:t> - 5638,63 км). </a:t>
            </a:r>
          </a:p>
        </p:txBody>
      </p:sp>
      <p:pic>
        <p:nvPicPr>
          <p:cNvPr id="53250" name="Picture 2" descr="http://upload.wikimedia.org/wikipedia/commons/1/14/Map_of_Ukrainian_dialec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5651497" cy="365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929618" cy="321471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FFFF"/>
                </a:solidFill>
              </a:rPr>
              <a:t>Найдовші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кордони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Україна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має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з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Росією</a:t>
            </a:r>
            <a:r>
              <a:rPr lang="ru-RU" dirty="0" smtClean="0">
                <a:solidFill>
                  <a:srgbClr val="FFFFFF"/>
                </a:solidFill>
              </a:rPr>
              <a:t> (2295,04 км), Молдовою (1222) та </a:t>
            </a:r>
            <a:r>
              <a:rPr lang="ru-RU" dirty="0" err="1" smtClean="0">
                <a:solidFill>
                  <a:srgbClr val="FFFFFF"/>
                </a:solidFill>
              </a:rPr>
              <a:t>Білоруссю</a:t>
            </a:r>
            <a:r>
              <a:rPr lang="ru-RU" dirty="0" smtClean="0">
                <a:solidFill>
                  <a:srgbClr val="FFFFFF"/>
                </a:solidFill>
              </a:rPr>
              <a:t> (1084,2 км). </a:t>
            </a:r>
            <a:r>
              <a:rPr lang="ru-RU" dirty="0" err="1" smtClean="0">
                <a:solidFill>
                  <a:srgbClr val="FFFFFF"/>
                </a:solidFill>
              </a:rPr>
              <a:t>Однак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кордони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з</a:t>
            </a:r>
            <a:r>
              <a:rPr lang="ru-RU" dirty="0" smtClean="0">
                <a:solidFill>
                  <a:srgbClr val="FFFFFF"/>
                </a:solidFill>
              </a:rPr>
              <a:t> ними </a:t>
            </a:r>
            <a:r>
              <a:rPr lang="ru-RU" dirty="0" err="1" smtClean="0">
                <a:solidFill>
                  <a:srgbClr val="FFFFFF"/>
                </a:solidFill>
              </a:rPr>
              <a:t>найменш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обладнані</a:t>
            </a:r>
            <a:r>
              <a:rPr lang="ru-RU" dirty="0" smtClean="0">
                <a:solidFill>
                  <a:srgbClr val="FFFFFF"/>
                </a:solidFill>
              </a:rPr>
              <a:t>: </a:t>
            </a:r>
            <a:r>
              <a:rPr lang="ru-RU" dirty="0" err="1" smtClean="0">
                <a:solidFill>
                  <a:srgbClr val="FFFFFF"/>
                </a:solidFill>
              </a:rPr>
              <a:t>існують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проблеми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їх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демаркації</a:t>
            </a:r>
            <a:r>
              <a:rPr lang="ru-RU" dirty="0" smtClean="0">
                <a:solidFill>
                  <a:srgbClr val="FFFFFF"/>
                </a:solidFill>
              </a:rPr>
              <a:t>, а </a:t>
            </a:r>
            <a:r>
              <a:rPr lang="ru-RU" dirty="0" err="1" smtClean="0">
                <a:solidFill>
                  <a:srgbClr val="FFFFFF"/>
                </a:solidFill>
              </a:rPr>
              <a:t>з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Росією</a:t>
            </a:r>
            <a:r>
              <a:rPr lang="ru-RU" dirty="0" smtClean="0">
                <a:solidFill>
                  <a:srgbClr val="FFFFFF"/>
                </a:solidFill>
              </a:rPr>
              <a:t> - </a:t>
            </a:r>
            <a:r>
              <a:rPr lang="ru-RU" dirty="0" err="1" smtClean="0">
                <a:solidFill>
                  <a:srgbClr val="FFFFFF"/>
                </a:solidFill>
              </a:rPr>
              <a:t>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делімітації</a:t>
            </a:r>
            <a:r>
              <a:rPr lang="ru-RU" dirty="0" smtClean="0">
                <a:solidFill>
                  <a:srgbClr val="FFFFFF"/>
                </a:solidFill>
              </a:rPr>
              <a:t> (</a:t>
            </a:r>
            <a:r>
              <a:rPr lang="ru-RU" dirty="0" err="1" smtClean="0">
                <a:solidFill>
                  <a:srgbClr val="FFFFFF"/>
                </a:solidFill>
              </a:rPr>
              <a:t>узгодження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проведення</a:t>
            </a:r>
            <a:r>
              <a:rPr lang="ru-RU" dirty="0" smtClean="0">
                <a:solidFill>
                  <a:srgbClr val="FFFFFF"/>
                </a:solidFill>
              </a:rPr>
              <a:t> на </a:t>
            </a:r>
            <a:r>
              <a:rPr lang="ru-RU" dirty="0" err="1" smtClean="0">
                <a:solidFill>
                  <a:srgbClr val="FFFFFF"/>
                </a:solidFill>
              </a:rPr>
              <a:t>топографічних</a:t>
            </a:r>
            <a:r>
              <a:rPr lang="ru-RU" dirty="0" smtClean="0">
                <a:solidFill>
                  <a:srgbClr val="FFFFFF"/>
                </a:solidFill>
              </a:rPr>
              <a:t> картах) </a:t>
            </a:r>
            <a:r>
              <a:rPr lang="ru-RU" dirty="0" err="1" smtClean="0">
                <a:solidFill>
                  <a:srgbClr val="FFFFFF"/>
                </a:solidFill>
              </a:rPr>
              <a:t>морського</a:t>
            </a:r>
            <a:r>
              <a:rPr lang="ru-RU" dirty="0" smtClean="0">
                <a:solidFill>
                  <a:srgbClr val="FFFFFF"/>
                </a:solidFill>
              </a:rPr>
              <a:t> кордону в </a:t>
            </a:r>
            <a:r>
              <a:rPr lang="ru-RU" dirty="0" err="1" smtClean="0">
                <a:solidFill>
                  <a:srgbClr val="FFFFFF"/>
                </a:solidFill>
              </a:rPr>
              <a:t>Азовському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морі</a:t>
            </a:r>
            <a:r>
              <a:rPr lang="ru-RU" dirty="0" smtClean="0">
                <a:solidFill>
                  <a:srgbClr val="FFFFFF"/>
                </a:solidFill>
              </a:rPr>
              <a:t> та </a:t>
            </a:r>
            <a:r>
              <a:rPr lang="ru-RU" dirty="0" err="1" smtClean="0">
                <a:solidFill>
                  <a:srgbClr val="FFFFFF"/>
                </a:solidFill>
              </a:rPr>
              <a:t>Керченській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протоці</a:t>
            </a:r>
            <a:r>
              <a:rPr lang="ru-RU" dirty="0" smtClean="0">
                <a:solidFill>
                  <a:srgbClr val="FFFFFF"/>
                </a:solidFill>
              </a:rPr>
              <a:t>. А тому </a:t>
            </a:r>
            <a:r>
              <a:rPr lang="ru-RU" dirty="0" err="1" smtClean="0">
                <a:solidFill>
                  <a:srgbClr val="FFFFFF"/>
                </a:solidFill>
              </a:rPr>
              <a:t>ці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кордони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найвразливіші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щодо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проникнення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нелегальних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мігрантів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злочинних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угруповань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наркотиків</a:t>
            </a:r>
            <a:r>
              <a:rPr lang="ru-RU" dirty="0" smtClean="0">
                <a:solidFill>
                  <a:srgbClr val="FFFFFF"/>
                </a:solidFill>
              </a:rPr>
              <a:t>, </a:t>
            </a:r>
            <a:r>
              <a:rPr lang="ru-RU" dirty="0" err="1" smtClean="0">
                <a:solidFill>
                  <a:srgbClr val="FFFFFF"/>
                </a:solidFill>
              </a:rPr>
              <a:t>контрабандних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товарів</a:t>
            </a:r>
            <a:r>
              <a:rPr lang="ru-RU" dirty="0" smtClean="0">
                <a:solidFill>
                  <a:srgbClr val="FFFFFF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4276" name="Picture 4" descr="http://image.tsn.ua/media/images2/original/Aug2009/15fb71ddd4_151416.jpg"/>
          <p:cNvPicPr>
            <a:picLocks noChangeAspect="1" noChangeArrowheads="1"/>
          </p:cNvPicPr>
          <p:nvPr/>
        </p:nvPicPr>
        <p:blipFill>
          <a:blip r:embed="rId2"/>
          <a:srcRect l="11250" t="1875" r="8749" b="11874"/>
          <a:stretch>
            <a:fillRect/>
          </a:stretch>
        </p:blipFill>
        <p:spPr bwMode="auto">
          <a:xfrm>
            <a:off x="1857356" y="3357562"/>
            <a:ext cx="457203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 descr="http://readbookz.com/pbooksimg/naumenko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77386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143932" cy="407196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FFFF"/>
                </a:solidFill>
              </a:rPr>
              <a:t>Найбільшою</a:t>
            </a:r>
            <a:r>
              <a:rPr lang="ru-RU" sz="2400" dirty="0" smtClean="0">
                <a:solidFill>
                  <a:srgbClr val="FFFFFF"/>
                </a:solidFill>
              </a:rPr>
              <a:t> за </a:t>
            </a:r>
            <a:r>
              <a:rPr lang="ru-RU" sz="2400" dirty="0" err="1" smtClean="0">
                <a:solidFill>
                  <a:srgbClr val="FFFFFF"/>
                </a:solidFill>
              </a:rPr>
              <a:t>політичним</a:t>
            </a:r>
            <a:r>
              <a:rPr lang="ru-RU" sz="2400" dirty="0" smtClean="0">
                <a:solidFill>
                  <a:srgbClr val="FFFFFF"/>
                </a:solidFill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</a:rPr>
              <a:t>економічним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впливом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країною-сусідкою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України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є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Федерація</a:t>
            </a:r>
            <a:r>
              <a:rPr lang="ru-RU" sz="2400" dirty="0" smtClean="0">
                <a:solidFill>
                  <a:srgbClr val="FFFFFF"/>
                </a:solidFill>
              </a:rPr>
              <a:t>. </a:t>
            </a:r>
            <a:r>
              <a:rPr lang="ru-RU" sz="2400" dirty="0" err="1" smtClean="0">
                <a:solidFill>
                  <a:srgbClr val="FFFFFF"/>
                </a:solidFill>
              </a:rPr>
              <a:t>Сучасні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відносини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між</a:t>
            </a:r>
            <a:r>
              <a:rPr lang="ru-RU" sz="2400" dirty="0" smtClean="0">
                <a:solidFill>
                  <a:srgbClr val="FFFFFF"/>
                </a:solidFill>
              </a:rPr>
              <a:t> державами </a:t>
            </a:r>
            <a:r>
              <a:rPr lang="ru-RU" sz="2400" dirty="0" err="1" smtClean="0">
                <a:solidFill>
                  <a:srgbClr val="FFFFFF"/>
                </a:solidFill>
              </a:rPr>
              <a:t>повинні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розвиватися</a:t>
            </a:r>
            <a:r>
              <a:rPr lang="ru-RU" sz="2400" dirty="0" smtClean="0">
                <a:solidFill>
                  <a:srgbClr val="FFFFFF"/>
                </a:solidFill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</a:rPr>
              <a:t>взаємовигідній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і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партнерській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основі</a:t>
            </a:r>
            <a:r>
              <a:rPr lang="ru-RU" sz="2400" dirty="0" smtClean="0">
                <a:solidFill>
                  <a:srgbClr val="FFFFFF"/>
                </a:solidFill>
              </a:rPr>
              <a:t>. У </a:t>
            </a:r>
            <a:r>
              <a:rPr lang="ru-RU" sz="2400" dirty="0" err="1" smtClean="0">
                <a:solidFill>
                  <a:srgbClr val="FFFFFF"/>
                </a:solidFill>
              </a:rPr>
              <a:t>Севастополі</a:t>
            </a:r>
            <a:r>
              <a:rPr lang="ru-RU" sz="2400" dirty="0" smtClean="0">
                <a:solidFill>
                  <a:srgbClr val="FFFFFF"/>
                </a:solidFill>
              </a:rPr>
              <a:t> на правах </a:t>
            </a:r>
            <a:r>
              <a:rPr lang="ru-RU" sz="2400" dirty="0" err="1" smtClean="0">
                <a:solidFill>
                  <a:srgbClr val="FFFFFF"/>
                </a:solidFill>
              </a:rPr>
              <a:t>довгострокової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оренди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території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базується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Чорноморський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військовий</a:t>
            </a:r>
            <a:r>
              <a:rPr lang="ru-RU" sz="2400" dirty="0" smtClean="0">
                <a:solidFill>
                  <a:srgbClr val="FFFFFF"/>
                </a:solidFill>
              </a:rPr>
              <a:t> флот </a:t>
            </a:r>
            <a:r>
              <a:rPr lang="ru-RU" sz="2400" dirty="0" err="1" smtClean="0">
                <a:solidFill>
                  <a:srgbClr val="FFFFFF"/>
                </a:solidFill>
              </a:rPr>
              <a:t>Росії.Участь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російських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бойових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кораблів</a:t>
            </a:r>
            <a:r>
              <a:rPr lang="ru-RU" sz="2400" dirty="0" smtClean="0">
                <a:solidFill>
                  <a:srgbClr val="FFFFFF"/>
                </a:solidFill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</a:rPr>
              <a:t>що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базуються</a:t>
            </a:r>
            <a:r>
              <a:rPr lang="ru-RU" sz="2400" dirty="0" smtClean="0">
                <a:solidFill>
                  <a:srgbClr val="FFFFFF"/>
                </a:solidFill>
              </a:rPr>
              <a:t> в </a:t>
            </a:r>
            <a:r>
              <a:rPr lang="ru-RU" sz="2400" dirty="0" err="1" smtClean="0">
                <a:solidFill>
                  <a:srgbClr val="FFFFFF"/>
                </a:solidFill>
              </a:rPr>
              <a:t>територіальних</a:t>
            </a:r>
            <a:r>
              <a:rPr lang="ru-RU" sz="2400" dirty="0" smtClean="0">
                <a:solidFill>
                  <a:srgbClr val="FFFFFF"/>
                </a:solidFill>
              </a:rPr>
              <a:t> водах </a:t>
            </a:r>
            <a:r>
              <a:rPr lang="ru-RU" sz="2400" dirty="0" err="1" smtClean="0">
                <a:solidFill>
                  <a:srgbClr val="FFFFFF"/>
                </a:solidFill>
              </a:rPr>
              <a:t>України</a:t>
            </a:r>
            <a:r>
              <a:rPr lang="ru-RU" sz="2400" dirty="0" smtClean="0">
                <a:solidFill>
                  <a:srgbClr val="FFFFFF"/>
                </a:solidFill>
              </a:rPr>
              <a:t>, у </a:t>
            </a:r>
            <a:r>
              <a:rPr lang="ru-RU" sz="2400" dirty="0" err="1" smtClean="0">
                <a:solidFill>
                  <a:srgbClr val="FFFFFF"/>
                </a:solidFill>
              </a:rPr>
              <a:t>військових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конфліктах</a:t>
            </a:r>
            <a:r>
              <a:rPr lang="ru-RU" sz="2400" dirty="0" smtClean="0">
                <a:solidFill>
                  <a:srgbClr val="FFFFFF"/>
                </a:solidFill>
              </a:rPr>
              <a:t> (як </a:t>
            </a:r>
            <a:r>
              <a:rPr lang="ru-RU" sz="2400" dirty="0" err="1" smtClean="0">
                <a:solidFill>
                  <a:srgbClr val="FFFFFF"/>
                </a:solidFill>
              </a:rPr>
              <a:t>це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було</a:t>
            </a:r>
            <a:r>
              <a:rPr lang="ru-RU" sz="2400" dirty="0" smtClean="0">
                <a:solidFill>
                  <a:srgbClr val="FFFFFF"/>
                </a:solidFill>
              </a:rPr>
              <a:t> у </a:t>
            </a:r>
            <a:r>
              <a:rPr lang="ru-RU" sz="2400" dirty="0" err="1" smtClean="0">
                <a:solidFill>
                  <a:srgbClr val="FFFFFF"/>
                </a:solidFill>
              </a:rPr>
              <a:t>серпні</a:t>
            </a:r>
            <a:r>
              <a:rPr lang="ru-RU" sz="2400" dirty="0" smtClean="0">
                <a:solidFill>
                  <a:srgbClr val="FFFFFF"/>
                </a:solidFill>
              </a:rPr>
              <a:t> 2008 р. </a:t>
            </a:r>
            <a:r>
              <a:rPr lang="ru-RU" sz="2400" dirty="0" err="1" smtClean="0">
                <a:solidFill>
                  <a:srgbClr val="FFFFFF"/>
                </a:solidFill>
              </a:rPr>
              <a:t>під</a:t>
            </a:r>
            <a:r>
              <a:rPr lang="ru-RU" sz="2400" dirty="0" smtClean="0">
                <a:solidFill>
                  <a:srgbClr val="FFFFFF"/>
                </a:solidFill>
              </a:rPr>
              <a:t> час </a:t>
            </a:r>
            <a:r>
              <a:rPr lang="ru-RU" sz="2400" dirty="0" err="1" smtClean="0">
                <a:solidFill>
                  <a:srgbClr val="FFFFFF"/>
                </a:solidFill>
              </a:rPr>
              <a:t>російсько-грузинської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війни</a:t>
            </a:r>
            <a:r>
              <a:rPr lang="ru-RU" sz="2400" dirty="0" smtClean="0">
                <a:solidFill>
                  <a:srgbClr val="FFFFFF"/>
                </a:solidFill>
              </a:rPr>
              <a:t>), </a:t>
            </a:r>
            <a:r>
              <a:rPr lang="ru-RU" sz="2400" dirty="0" err="1" smtClean="0">
                <a:solidFill>
                  <a:srgbClr val="FFFFFF"/>
                </a:solidFill>
              </a:rPr>
              <a:t>створює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небезпеку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перенесення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конфліктів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і</a:t>
            </a:r>
            <a:r>
              <a:rPr lang="ru-RU" sz="2400" dirty="0" smtClean="0">
                <a:solidFill>
                  <a:srgbClr val="FFFFFF"/>
                </a:solidFill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</a:rPr>
              <a:t>територію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</a:rPr>
              <a:t>України</a:t>
            </a:r>
            <a:r>
              <a:rPr lang="ru-RU" sz="2400" dirty="0" smtClean="0">
                <a:solidFill>
                  <a:srgbClr val="FFFFFF"/>
                </a:solidFill>
              </a:rPr>
              <a:t>.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55298" name="Picture 2" descr="http://bintel.com.ua/uploads/articlesImages/projects_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2857500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FF"/>
                </a:solidFill>
                <a:latin typeface="+mn-lt"/>
              </a:rPr>
              <a:t>Місце</a:t>
            </a:r>
            <a:r>
              <a:rPr lang="ru-RU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+mn-lt"/>
              </a:rPr>
              <a:t>України</a:t>
            </a:r>
            <a:r>
              <a:rPr lang="ru-RU" dirty="0" smtClean="0">
                <a:solidFill>
                  <a:srgbClr val="FFFFFF"/>
                </a:solidFill>
                <a:latin typeface="+mn-lt"/>
              </a:rPr>
              <a:t> в </a:t>
            </a:r>
            <a:r>
              <a:rPr lang="ru-RU" dirty="0" err="1" smtClean="0">
                <a:solidFill>
                  <a:srgbClr val="FFFFFF"/>
                </a:solidFill>
                <a:latin typeface="+mn-lt"/>
              </a:rPr>
              <a:t>інтеграційних</a:t>
            </a:r>
            <a:r>
              <a:rPr lang="ru-RU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+mn-lt"/>
              </a:rPr>
              <a:t>процесах</a:t>
            </a:r>
            <a:r>
              <a:rPr lang="ru-RU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+mn-lt"/>
              </a:rPr>
              <a:t>в</a:t>
            </a:r>
            <a:r>
              <a:rPr lang="ru-RU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+mn-lt"/>
              </a:rPr>
              <a:t>Європі</a:t>
            </a:r>
            <a:endParaRPr lang="ru-RU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186766" cy="48463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листопада 1993 </a:t>
            </a:r>
            <a:r>
              <a:rPr lang="ru-RU" dirty="0" err="1" smtClean="0">
                <a:solidFill>
                  <a:srgbClr val="FFFFFF"/>
                </a:solidFill>
              </a:rPr>
              <a:t>набув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чинності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Маастрихтський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договір</a:t>
            </a:r>
            <a:r>
              <a:rPr lang="ru-RU" dirty="0" smtClean="0">
                <a:solidFill>
                  <a:srgbClr val="FFFFFF"/>
                </a:solidFill>
              </a:rPr>
              <a:t> 1992 р. – </a:t>
            </a:r>
            <a:r>
              <a:rPr lang="ru-RU" dirty="0" err="1" smtClean="0">
                <a:solidFill>
                  <a:srgbClr val="FFFFFF"/>
                </a:solidFill>
              </a:rPr>
              <a:t>міжнародно-правовий</a:t>
            </a:r>
            <a:r>
              <a:rPr lang="ru-RU" dirty="0" smtClean="0">
                <a:solidFill>
                  <a:srgbClr val="FFFFFF"/>
                </a:solidFill>
              </a:rPr>
              <a:t> документ про </a:t>
            </a:r>
            <a:r>
              <a:rPr lang="ru-RU" dirty="0" err="1" smtClean="0">
                <a:solidFill>
                  <a:srgbClr val="FFFFFF"/>
                </a:solidFill>
              </a:rPr>
              <a:t>утворення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міжнародного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політико-економічного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об'єднання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Європейських</a:t>
            </a:r>
            <a:r>
              <a:rPr lang="ru-RU" dirty="0" smtClean="0">
                <a:solidFill>
                  <a:srgbClr val="FFFFFF"/>
                </a:solidFill>
              </a:rPr>
              <a:t> держав –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(ЄС).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http://i.obozrevatel.ua/8/1299032/316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 err="1" smtClean="0">
                <a:solidFill>
                  <a:srgbClr val="FFFFFF"/>
                </a:solidFill>
              </a:rPr>
              <a:t>Інтеґраційні</a:t>
            </a:r>
            <a:r>
              <a:rPr lang="uk-UA" sz="2800" dirty="0" smtClean="0">
                <a:solidFill>
                  <a:srgbClr val="FFFFFF"/>
                </a:solidFill>
              </a:rPr>
              <a:t> процеси властиві всім часам і народам</a:t>
            </a:r>
          </a:p>
          <a:p>
            <a:r>
              <a:rPr lang="uk-UA" sz="2800" dirty="0" smtClean="0">
                <a:solidFill>
                  <a:srgbClr val="FFFFFF"/>
                </a:solidFill>
              </a:rPr>
              <a:t>Війна та торгівля завжди були інструментами </a:t>
            </a:r>
            <a:r>
              <a:rPr lang="uk-UA" sz="2800" dirty="0" err="1" smtClean="0">
                <a:solidFill>
                  <a:srgbClr val="FFFFFF"/>
                </a:solidFill>
              </a:rPr>
              <a:t>інтеґрації</a:t>
            </a:r>
            <a:endParaRPr lang="uk-UA" sz="280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800" dirty="0" err="1" smtClean="0">
                <a:solidFill>
                  <a:srgbClr val="FFFFFF"/>
                </a:solidFill>
              </a:rPr>
              <a:t>Александр</a:t>
            </a:r>
            <a:r>
              <a:rPr lang="uk-UA" sz="2800" dirty="0" smtClean="0">
                <a:solidFill>
                  <a:srgbClr val="FFFFFF"/>
                </a:solidFill>
              </a:rPr>
              <a:t> Македонський, </a:t>
            </a:r>
            <a:r>
              <a:rPr lang="uk-UA" sz="2800" dirty="0" err="1" smtClean="0">
                <a:solidFill>
                  <a:srgbClr val="FFFFFF"/>
                </a:solidFill>
              </a:rPr>
              <a:t>Чингісхан</a:t>
            </a:r>
            <a:r>
              <a:rPr lang="uk-UA" sz="2800" dirty="0" smtClean="0">
                <a:solidFill>
                  <a:srgbClr val="FFFFFF"/>
                </a:solidFill>
              </a:rPr>
              <a:t>, Наполеон Бонапарт, Отто фон Бісмарк, Адольф Гітлер, Йосиф Сталін – найвідоміші автори </a:t>
            </a:r>
            <a:r>
              <a:rPr lang="uk-UA" sz="2800" dirty="0" err="1" smtClean="0">
                <a:solidFill>
                  <a:srgbClr val="FFFFFF"/>
                </a:solidFill>
              </a:rPr>
              <a:t>інтеґраційних</a:t>
            </a:r>
            <a:r>
              <a:rPr lang="uk-UA" sz="2800" dirty="0" smtClean="0">
                <a:solidFill>
                  <a:srgbClr val="FFFFFF"/>
                </a:solidFill>
              </a:rPr>
              <a:t> проектів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solidFill>
                  <a:srgbClr val="FFFFFF"/>
                </a:solidFill>
              </a:rPr>
              <a:t>Перша та Друга світові війни, розпад колоніальних імперій, Радянський та Європейський союзи – ось </a:t>
            </a:r>
            <a:r>
              <a:rPr lang="uk-UA" sz="2800" dirty="0" err="1" smtClean="0">
                <a:solidFill>
                  <a:srgbClr val="FFFFFF"/>
                </a:solidFill>
              </a:rPr>
              <a:t>інтеґраційні</a:t>
            </a:r>
            <a:r>
              <a:rPr lang="uk-UA" sz="2800" dirty="0" smtClean="0">
                <a:solidFill>
                  <a:srgbClr val="FFFFFF"/>
                </a:solidFill>
              </a:rPr>
              <a:t> проекти глобального масштабу за останнє століття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0"/>
            <a:ext cx="8429652" cy="118011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Інтеґрація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– основа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зв’язків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між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державами у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сучасному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глобалізованому</a:t>
            </a:r>
            <a:r>
              <a:rPr lang="ru-RU" sz="24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світі</a:t>
            </a:r>
            <a:endParaRPr lang="ru-RU" sz="24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images1.wikia.nocookie.net/__cb20130529170829/warrior/ru/images/c/ce/61778640_1279696739_36535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214546" cy="221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kray32.ru/images/interes/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2381250" cy="316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info-islam.ru/_pu/94/26901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000372"/>
            <a:ext cx="2178662" cy="264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h.ua/gallery/f/7/5/294028_1253206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357562"/>
            <a:ext cx="2143140" cy="328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vkurse.ua/i/2011-04/reklamu-so-stalinym-i-gitler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uadocs.exdat.com/pars_docs/tw_refs/30/29007/29007_html_ccd95c8.gif"/>
          <p:cNvPicPr>
            <a:picLocks noChangeAspect="1" noChangeArrowheads="1"/>
          </p:cNvPicPr>
          <p:nvPr/>
        </p:nvPicPr>
        <p:blipFill>
          <a:blip r:embed="rId2"/>
          <a:srcRect r="3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rgbClr val="0070C0"/>
      </a:lt1>
      <a:dk2>
        <a:srgbClr val="FFCA0C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1207</TotalTime>
  <Words>1449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 Україна і світ</vt:lpstr>
      <vt:lpstr>План</vt:lpstr>
      <vt:lpstr>Геополітичне становище сучасної України.</vt:lpstr>
      <vt:lpstr>Слайд 4</vt:lpstr>
      <vt:lpstr>Слайд 5</vt:lpstr>
      <vt:lpstr>Слайд 6</vt:lpstr>
      <vt:lpstr>Місце України в інтеграційних процесах в Європі</vt:lpstr>
      <vt:lpstr>Слайд 8</vt:lpstr>
      <vt:lpstr>Слайд 9</vt:lpstr>
      <vt:lpstr>Стан інтеґраційних діянь України між ЄС і РФ</vt:lpstr>
      <vt:lpstr>Эффективная интеграция Украины</vt:lpstr>
      <vt:lpstr>Слайд 12</vt:lpstr>
      <vt:lpstr>Основні засади світової політики України </vt:lpstr>
      <vt:lpstr>Геополітичні акценти зовнішньої політики України </vt:lpstr>
      <vt:lpstr>Слайд 15</vt:lpstr>
      <vt:lpstr>Слайд 16</vt:lpstr>
      <vt:lpstr>Внесок українців у світову науку і культуру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Кінець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2013-12-18T21:24:48Z</dcterms:created>
  <dcterms:modified xsi:type="dcterms:W3CDTF">2013-12-25T00:57:56Z</dcterms:modified>
</cp:coreProperties>
</file>