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1" r:id="rId3"/>
    <p:sldId id="272" r:id="rId4"/>
    <p:sldId id="273" r:id="rId5"/>
    <p:sldId id="27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38" autoAdjust="0"/>
    <p:restoredTop sz="94660"/>
  </p:normalViewPr>
  <p:slideViewPr>
    <p:cSldViewPr>
      <p:cViewPr varScale="1">
        <p:scale>
          <a:sx n="94" d="100"/>
          <a:sy n="94" d="100"/>
        </p:scale>
        <p:origin x="-3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Глобальн</a:t>
            </a:r>
            <a:r>
              <a:rPr lang="uk-UA" dirty="0" smtClean="0"/>
              <a:t>і проблеми людства.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3657600"/>
            <a:ext cx="7772400" cy="1199704"/>
          </a:xfrm>
        </p:spPr>
        <p:txBody>
          <a:bodyPr/>
          <a:lstStyle/>
          <a:p>
            <a:r>
              <a:rPr lang="uk-UA" smtClean="0"/>
              <a:t>В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7455269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19200"/>
            <a:ext cx="5569527" cy="38290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7455270_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47800"/>
            <a:ext cx="580273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 smtClean="0"/>
              <a:t>Виключно</a:t>
            </a:r>
            <a:r>
              <a:rPr lang="ru-RU" dirty="0" smtClean="0"/>
              <a:t> </a:t>
            </a:r>
            <a:r>
              <a:rPr lang="ru-RU" dirty="0" err="1" smtClean="0"/>
              <a:t>політично</a:t>
            </a:r>
            <a:r>
              <a:rPr lang="ru-RU" dirty="0" smtClean="0"/>
              <a:t> </a:t>
            </a:r>
            <a:r>
              <a:rPr lang="ru-RU" dirty="0" err="1" smtClean="0"/>
              <a:t>вмотивована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Насильницька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така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погрожує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насильства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Призначена</a:t>
            </a:r>
            <a:r>
              <a:rPr lang="ru-RU" dirty="0" smtClean="0"/>
              <a:t> 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довготривалий</a:t>
            </a:r>
            <a:r>
              <a:rPr lang="ru-RU" dirty="0" smtClean="0"/>
              <a:t> </a:t>
            </a:r>
            <a:r>
              <a:rPr lang="ru-RU" dirty="0" err="1" smtClean="0"/>
              <a:t>психологічний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, не </a:t>
            </a:r>
            <a:r>
              <a:rPr lang="ru-RU" dirty="0" err="1" smtClean="0"/>
              <a:t>лише</a:t>
            </a:r>
            <a:r>
              <a:rPr lang="ru-RU" dirty="0" smtClean="0"/>
              <a:t> для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конкретної</a:t>
            </a:r>
            <a:r>
              <a:rPr lang="ru-RU" dirty="0" smtClean="0"/>
              <a:t> </a:t>
            </a:r>
            <a:r>
              <a:rPr lang="ru-RU" dirty="0" err="1" smtClean="0"/>
              <a:t>жертви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Така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проводиться </a:t>
            </a:r>
            <a:r>
              <a:rPr lang="ru-RU" dirty="0" err="1" smtClean="0"/>
              <a:t>організацією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ланцюжком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розпізнається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конспіративною</a:t>
            </a:r>
            <a:r>
              <a:rPr lang="ru-RU" dirty="0" smtClean="0"/>
              <a:t> сотовою структурою, </a:t>
            </a:r>
            <a:r>
              <a:rPr lang="ru-RU" dirty="0" err="1" smtClean="0"/>
              <a:t>чиї</a:t>
            </a:r>
            <a:r>
              <a:rPr lang="ru-RU" dirty="0" smtClean="0"/>
              <a:t> </a:t>
            </a:r>
            <a:r>
              <a:rPr lang="ru-RU" dirty="0" err="1" smtClean="0"/>
              <a:t>представники</a:t>
            </a:r>
            <a:r>
              <a:rPr lang="ru-RU" dirty="0" smtClean="0"/>
              <a:t> не </a:t>
            </a:r>
            <a:r>
              <a:rPr lang="ru-RU" dirty="0" err="1" smtClean="0"/>
              <a:t>носять</a:t>
            </a:r>
            <a:r>
              <a:rPr lang="ru-RU" dirty="0" smtClean="0"/>
              <a:t> </a:t>
            </a:r>
            <a:r>
              <a:rPr lang="ru-RU" dirty="0" err="1" smtClean="0"/>
              <a:t>уніформу</a:t>
            </a:r>
            <a:r>
              <a:rPr lang="ru-RU" dirty="0" smtClean="0"/>
              <a:t> та знаки </a:t>
            </a:r>
            <a:r>
              <a:rPr lang="ru-RU" dirty="0" err="1" smtClean="0"/>
              <a:t>розрізнення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Така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чиниться </a:t>
            </a:r>
            <a:r>
              <a:rPr lang="ru-RU" dirty="0" err="1" smtClean="0"/>
              <a:t>позадержавним</a:t>
            </a:r>
            <a:r>
              <a:rPr lang="ru-RU" dirty="0" smtClean="0"/>
              <a:t> </a:t>
            </a:r>
            <a:r>
              <a:rPr lang="ru-RU" dirty="0" err="1" smtClean="0"/>
              <a:t>угрупуванням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dirty="0" smtClean="0"/>
              <a:t>Бідність.</a:t>
            </a:r>
          </a:p>
          <a:p>
            <a:r>
              <a:rPr lang="uk-UA" dirty="0" smtClean="0"/>
              <a:t>Брак демократичних свобод.</a:t>
            </a:r>
          </a:p>
          <a:p>
            <a:r>
              <a:rPr lang="uk-UA" dirty="0" smtClean="0"/>
              <a:t>Неспроможність влади.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Тероризм:</a:t>
            </a:r>
            <a:br>
              <a:rPr lang="uk-UA" dirty="0" smtClean="0"/>
            </a:br>
            <a:r>
              <a:rPr lang="uk-UA" sz="2000" dirty="0" smtClean="0"/>
              <a:t>Ознаки:                                         Обставини:</a:t>
            </a:r>
            <a:endParaRPr lang="ru-RU" dirty="0"/>
          </a:p>
        </p:txBody>
      </p:sp>
      <p:pic>
        <p:nvPicPr>
          <p:cNvPr id="5" name="Рисунок 4" descr="LorenzoCiniglio_CorbisSyg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743200"/>
            <a:ext cx="3919716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Нові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страшні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захворювання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долають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людство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Це</a:t>
            </a:r>
            <a:r>
              <a:rPr lang="ru-RU" sz="2000" dirty="0" smtClean="0"/>
              <a:t> СНІД, </a:t>
            </a:r>
            <a:r>
              <a:rPr lang="ru-RU" sz="2000" dirty="0" err="1" smtClean="0"/>
              <a:t>атипова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пневмонія</a:t>
            </a:r>
            <a:r>
              <a:rPr lang="ru-RU" sz="2000" dirty="0" smtClean="0"/>
              <a:t>, гепатит В, </a:t>
            </a:r>
            <a:r>
              <a:rPr lang="ru-RU" sz="2000" dirty="0" err="1" smtClean="0"/>
              <a:t>пташиний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свинячий </a:t>
            </a:r>
            <a:r>
              <a:rPr lang="ru-RU" sz="2000" dirty="0" err="1" smtClean="0"/>
              <a:t>грип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гостро</a:t>
            </a:r>
            <a:r>
              <a:rPr lang="ru-RU" sz="2000" dirty="0" smtClean="0"/>
              <a:t> </a:t>
            </a:r>
            <a:r>
              <a:rPr lang="ru-RU" sz="2000" dirty="0" err="1" smtClean="0"/>
              <a:t>стоїть</a:t>
            </a:r>
            <a:r>
              <a:rPr lang="ru-RU" sz="2000" dirty="0" smtClean="0"/>
              <a:t> проблема </a:t>
            </a:r>
            <a:r>
              <a:rPr lang="ru-RU" sz="2000" dirty="0" err="1" smtClean="0"/>
              <a:t>онкологічних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захворювань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Содержимое 4" descr="7589146_spi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1524000"/>
            <a:ext cx="3810000" cy="28575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Епідемії невиліковних хвороб: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il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342" y="990600"/>
            <a:ext cx="6158947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57846978_h36_18839319-800x5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14400"/>
            <a:ext cx="6191250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err="1" smtClean="0"/>
              <a:t>Виснаження</a:t>
            </a:r>
            <a:r>
              <a:rPr lang="ru-RU" dirty="0" smtClean="0"/>
              <a:t> </a:t>
            </a:r>
            <a:r>
              <a:rPr lang="ru-RU" dirty="0" err="1" smtClean="0"/>
              <a:t>водних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втрати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більшою</a:t>
            </a:r>
            <a:r>
              <a:rPr lang="ru-RU" dirty="0" smtClean="0"/>
              <a:t> </a:t>
            </a:r>
            <a:r>
              <a:rPr lang="ru-RU" dirty="0" err="1" smtClean="0"/>
              <a:t>загрозою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кількісне</a:t>
            </a:r>
            <a:r>
              <a:rPr lang="ru-RU" dirty="0" smtClean="0"/>
              <a:t> </a:t>
            </a:r>
            <a:r>
              <a:rPr lang="ru-RU" dirty="0" err="1" smtClean="0"/>
              <a:t>виснаження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водних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dirty="0" smtClean="0"/>
              <a:t> </a:t>
            </a:r>
            <a:r>
              <a:rPr lang="ru-RU" dirty="0" err="1" smtClean="0"/>
              <a:t>суші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вод </a:t>
            </a:r>
            <a:r>
              <a:rPr lang="ru-RU" dirty="0" err="1" smtClean="0"/>
              <a:t>Світового</a:t>
            </a:r>
            <a:r>
              <a:rPr lang="ru-RU" dirty="0" smtClean="0"/>
              <a:t> океану </a:t>
            </a:r>
            <a:r>
              <a:rPr lang="ru-RU" dirty="0" err="1" smtClean="0"/>
              <a:t>досягло</a:t>
            </a:r>
            <a:r>
              <a:rPr lang="ru-RU" dirty="0" smtClean="0"/>
              <a:t> </a:t>
            </a:r>
            <a:r>
              <a:rPr lang="ru-RU" dirty="0" err="1" smtClean="0"/>
              <a:t>небезпечного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Щорічно</a:t>
            </a:r>
            <a:r>
              <a:rPr lang="ru-RU" dirty="0" smtClean="0"/>
              <a:t> в океан </a:t>
            </a:r>
            <a:r>
              <a:rPr lang="ru-RU" dirty="0" err="1" smtClean="0"/>
              <a:t>потрапляє</a:t>
            </a:r>
            <a:r>
              <a:rPr lang="ru-RU" dirty="0" smtClean="0"/>
              <a:t> (</a:t>
            </a:r>
            <a:r>
              <a:rPr lang="ru-RU" dirty="0" err="1" smtClean="0"/>
              <a:t>млн</a:t>
            </a:r>
            <a:r>
              <a:rPr lang="ru-RU" dirty="0" smtClean="0"/>
              <a:t> т): 0,2 — 0,5 </a:t>
            </a:r>
            <a:r>
              <a:rPr lang="ru-RU" dirty="0" err="1" smtClean="0"/>
              <a:t>отрутохімікатів</a:t>
            </a:r>
            <a:r>
              <a:rPr lang="ru-RU" dirty="0" smtClean="0"/>
              <a:t>; 0,1 — </a:t>
            </a:r>
            <a:r>
              <a:rPr lang="ru-RU" dirty="0" err="1" smtClean="0"/>
              <a:t>хлорорганічних</a:t>
            </a:r>
            <a:r>
              <a:rPr lang="ru-RU" dirty="0" smtClean="0"/>
              <a:t> </a:t>
            </a:r>
            <a:r>
              <a:rPr lang="ru-RU" dirty="0" err="1" smtClean="0"/>
              <a:t>пестицидів</a:t>
            </a:r>
            <a:r>
              <a:rPr lang="ru-RU" dirty="0" smtClean="0"/>
              <a:t>; 5 — 11 — </a:t>
            </a:r>
            <a:r>
              <a:rPr lang="ru-RU" dirty="0" err="1" smtClean="0"/>
              <a:t>нафти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вуглеводнів</a:t>
            </a:r>
            <a:r>
              <a:rPr lang="ru-RU" dirty="0" smtClean="0"/>
              <a:t>; 10 — </a:t>
            </a:r>
            <a:r>
              <a:rPr lang="ru-RU" dirty="0" err="1" smtClean="0"/>
              <a:t>хімічних</a:t>
            </a:r>
            <a:r>
              <a:rPr lang="ru-RU" dirty="0" smtClean="0"/>
              <a:t> добрив; 6 — </a:t>
            </a:r>
            <a:r>
              <a:rPr lang="ru-RU" dirty="0" err="1" smtClean="0"/>
              <a:t>фосфорних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; 0,004 — </a:t>
            </a:r>
            <a:r>
              <a:rPr lang="ru-RU" dirty="0" err="1" smtClean="0"/>
              <a:t>ртуті</a:t>
            </a:r>
            <a:r>
              <a:rPr lang="ru-RU" dirty="0" smtClean="0"/>
              <a:t>; 0,2 — </a:t>
            </a:r>
            <a:r>
              <a:rPr lang="ru-RU" dirty="0" err="1" smtClean="0"/>
              <a:t>свинцю</a:t>
            </a:r>
            <a:r>
              <a:rPr lang="ru-RU" dirty="0" smtClean="0"/>
              <a:t>; 0,0005 — </a:t>
            </a:r>
            <a:r>
              <a:rPr lang="ru-RU" dirty="0" err="1" smtClean="0"/>
              <a:t>кадмію</a:t>
            </a:r>
            <a:r>
              <a:rPr lang="ru-RU" dirty="0" smtClean="0"/>
              <a:t>; 0,38 — </a:t>
            </a:r>
            <a:r>
              <a:rPr lang="ru-RU" dirty="0" err="1" smtClean="0"/>
              <a:t>міді</a:t>
            </a:r>
            <a:r>
              <a:rPr lang="ru-RU" dirty="0" smtClean="0"/>
              <a:t>; 0,44 — </a:t>
            </a:r>
            <a:r>
              <a:rPr lang="ru-RU" dirty="0" err="1" smtClean="0"/>
              <a:t>марганцю</a:t>
            </a:r>
            <a:r>
              <a:rPr lang="ru-RU" dirty="0" smtClean="0"/>
              <a:t>; 0,37 — цинку; 1000 — </a:t>
            </a:r>
            <a:r>
              <a:rPr lang="ru-RU" dirty="0" err="1" smtClean="0"/>
              <a:t>твердих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; 6,5 — 50 — твердого </a:t>
            </a:r>
            <a:r>
              <a:rPr lang="ru-RU" dirty="0" err="1" smtClean="0"/>
              <a:t>сміття</a:t>
            </a:r>
            <a:r>
              <a:rPr lang="ru-RU" dirty="0" smtClean="0"/>
              <a:t>; 6,4 — </a:t>
            </a:r>
            <a:r>
              <a:rPr lang="ru-RU" dirty="0" err="1" smtClean="0"/>
              <a:t>пластмас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У </a:t>
            </a:r>
            <a:r>
              <a:rPr lang="ru-RU" dirty="0" err="1" smtClean="0"/>
              <a:t>Північній</a:t>
            </a:r>
            <a:r>
              <a:rPr lang="ru-RU" dirty="0" smtClean="0"/>
              <a:t> </a:t>
            </a:r>
            <a:r>
              <a:rPr lang="ru-RU" dirty="0" err="1" smtClean="0"/>
              <a:t>Атлантиці</a:t>
            </a:r>
            <a:r>
              <a:rPr lang="ru-RU" dirty="0" smtClean="0"/>
              <a:t> </a:t>
            </a:r>
            <a:r>
              <a:rPr lang="ru-RU" dirty="0" err="1" smtClean="0"/>
              <a:t>нафтова</a:t>
            </a:r>
            <a:r>
              <a:rPr lang="ru-RU" dirty="0" smtClean="0"/>
              <a:t> </a:t>
            </a:r>
            <a:r>
              <a:rPr lang="ru-RU" dirty="0" err="1" smtClean="0"/>
              <a:t>плівка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2 — 3% </a:t>
            </a:r>
            <a:r>
              <a:rPr lang="ru-RU" dirty="0" err="1" smtClean="0"/>
              <a:t>площі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забруднені</a:t>
            </a:r>
            <a:r>
              <a:rPr lang="ru-RU" dirty="0" smtClean="0"/>
              <a:t> </a:t>
            </a:r>
            <a:r>
              <a:rPr lang="ru-RU" dirty="0" err="1" smtClean="0"/>
              <a:t>нафтою</a:t>
            </a:r>
            <a:r>
              <a:rPr lang="ru-RU" dirty="0" smtClean="0"/>
              <a:t> </a:t>
            </a:r>
            <a:r>
              <a:rPr lang="ru-RU" dirty="0" err="1" smtClean="0"/>
              <a:t>Північне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Карибське</a:t>
            </a:r>
            <a:r>
              <a:rPr lang="ru-RU" dirty="0" smtClean="0"/>
              <a:t> моря, </a:t>
            </a:r>
            <a:r>
              <a:rPr lang="ru-RU" dirty="0" err="1" smtClean="0"/>
              <a:t>Перська</a:t>
            </a:r>
            <a:r>
              <a:rPr lang="ru-RU" dirty="0" smtClean="0"/>
              <a:t> затока,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прилеглі</a:t>
            </a:r>
            <a:r>
              <a:rPr lang="ru-RU" dirty="0" smtClean="0"/>
              <a:t> до Африки </a:t>
            </a:r>
            <a:r>
              <a:rPr lang="ru-RU" dirty="0" err="1" smtClean="0"/>
              <a:t>і</a:t>
            </a:r>
            <a:r>
              <a:rPr lang="ru-RU" dirty="0" smtClean="0"/>
              <a:t> Америки </a:t>
            </a:r>
            <a:r>
              <a:rPr lang="ru-RU" dirty="0" err="1" smtClean="0"/>
              <a:t>ділянки</a:t>
            </a:r>
            <a:r>
              <a:rPr lang="ru-RU" dirty="0" smtClean="0"/>
              <a:t>, де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перевезення</a:t>
            </a:r>
            <a:r>
              <a:rPr lang="ru-RU" dirty="0" smtClean="0"/>
              <a:t> </a:t>
            </a:r>
            <a:r>
              <a:rPr lang="ru-RU" dirty="0" err="1" smtClean="0"/>
              <a:t>танкерним</a:t>
            </a:r>
            <a:r>
              <a:rPr lang="ru-RU" dirty="0" smtClean="0"/>
              <a:t> флотом.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Вода і ресурси:</a:t>
            </a:r>
            <a:endParaRPr lang="ru-RU" dirty="0"/>
          </a:p>
        </p:txBody>
      </p:sp>
      <p:pic>
        <p:nvPicPr>
          <p:cNvPr id="7" name="Содержимое 6" descr="0010-010-Vodnye-resursy-mir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752600"/>
            <a:ext cx="4038600" cy="30289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titled5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14400"/>
            <a:ext cx="6797308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1-011-Vodnye-resursy-mi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57200"/>
            <a:ext cx="7391400" cy="55435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Знищення тварин і рослин:</a:t>
            </a:r>
            <a:endParaRPr lang="ru-RU" dirty="0"/>
          </a:p>
        </p:txBody>
      </p:sp>
      <p:pic>
        <p:nvPicPr>
          <p:cNvPr id="3" name="Рисунок 2" descr="original-13747451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495800"/>
            <a:ext cx="2857500" cy="1714500"/>
          </a:xfrm>
          <a:prstGeom prst="rect">
            <a:avLst/>
          </a:prstGeom>
        </p:spPr>
      </p:pic>
      <p:pic>
        <p:nvPicPr>
          <p:cNvPr id="4" name="Рисунок 3" descr="667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600200"/>
            <a:ext cx="2857500" cy="1905000"/>
          </a:xfrm>
          <a:prstGeom prst="rect">
            <a:avLst/>
          </a:prstGeom>
        </p:spPr>
      </p:pic>
      <p:pic>
        <p:nvPicPr>
          <p:cNvPr id="5" name="Рисунок 4" descr="society-l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447800"/>
            <a:ext cx="3810000" cy="2527300"/>
          </a:xfrm>
          <a:prstGeom prst="rect">
            <a:avLst/>
          </a:prstGeom>
        </p:spPr>
      </p:pic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733800"/>
            <a:ext cx="3800475" cy="28528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комплекс проблем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ситуацій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зачіпають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життєві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інтереси</a:t>
            </a:r>
            <a:r>
              <a:rPr lang="ru-RU" sz="2000" dirty="0" smtClean="0"/>
              <a:t> </a:t>
            </a:r>
            <a:r>
              <a:rPr lang="ru-RU" sz="2000" dirty="0" err="1" smtClean="0"/>
              <a:t>всіх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народів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світу,характеризуються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динамізмом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вимагають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свого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розв'язання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колективних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зусиль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громадськості</a:t>
            </a:r>
            <a:r>
              <a:rPr lang="ru-RU" sz="2000" dirty="0" smtClean="0"/>
              <a:t> ,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вирішення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залежить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подальший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прогрес</a:t>
            </a:r>
            <a:r>
              <a:rPr lang="ru-RU" sz="2000" dirty="0" smtClean="0"/>
              <a:t> </a:t>
            </a:r>
            <a:r>
              <a:rPr lang="ru-RU" sz="2000" dirty="0" err="1" smtClean="0"/>
              <a:t>людства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збереження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цивілізації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600" dirty="0" err="1" smtClean="0"/>
              <a:t>Глобальні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проблеми</a:t>
            </a:r>
            <a:r>
              <a:rPr lang="ru-RU" sz="1600" dirty="0" smtClean="0"/>
              <a:t> </a:t>
            </a:r>
            <a:r>
              <a:rPr lang="ru-RU" sz="1600" dirty="0" err="1" smtClean="0"/>
              <a:t>людства</a:t>
            </a:r>
            <a:r>
              <a:rPr lang="ru-RU" sz="1600" dirty="0" smtClean="0"/>
              <a:t> </a:t>
            </a:r>
            <a:r>
              <a:rPr lang="ru-RU" sz="1600" dirty="0" err="1" smtClean="0"/>
              <a:t>взаємопов'язані</a:t>
            </a:r>
            <a:r>
              <a:rPr lang="ru-RU" sz="1600" dirty="0" smtClean="0"/>
              <a:t> </a:t>
            </a:r>
            <a:r>
              <a:rPr lang="ru-RU" sz="1600" dirty="0" err="1" smtClean="0"/>
              <a:t>охоплюють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всі</a:t>
            </a:r>
            <a:r>
              <a:rPr lang="ru-RU" sz="1600" dirty="0" smtClean="0"/>
              <a:t> </a:t>
            </a:r>
            <a:r>
              <a:rPr lang="ru-RU" sz="1600" dirty="0" err="1" smtClean="0"/>
              <a:t>сторони</a:t>
            </a:r>
            <a:r>
              <a:rPr lang="ru-RU" sz="1600" dirty="0" smtClean="0"/>
              <a:t> </a:t>
            </a:r>
            <a:r>
              <a:rPr lang="ru-RU" sz="1600" dirty="0" err="1" smtClean="0"/>
              <a:t>життя</a:t>
            </a:r>
            <a:r>
              <a:rPr lang="ru-RU" sz="1600" dirty="0" smtClean="0"/>
              <a:t> </a:t>
            </a:r>
            <a:r>
              <a:rPr lang="ru-RU" sz="1600" dirty="0" err="1" smtClean="0"/>
              <a:t>людей,стосуються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всіх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</a:t>
            </a:r>
            <a:r>
              <a:rPr lang="ru-RU" sz="1600" dirty="0" smtClean="0"/>
              <a:t> </a:t>
            </a:r>
            <a:r>
              <a:rPr lang="ru-RU" sz="1600" dirty="0" err="1" smtClean="0"/>
              <a:t>народів</a:t>
            </a:r>
            <a:r>
              <a:rPr lang="ru-RU" sz="1600" dirty="0" smtClean="0"/>
              <a:t> та </a:t>
            </a:r>
            <a:r>
              <a:rPr lang="ru-RU" sz="1600" dirty="0" err="1" smtClean="0"/>
              <a:t>верств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населення,стосуються</a:t>
            </a:r>
            <a:r>
              <a:rPr lang="ru-RU" sz="1600" dirty="0" smtClean="0"/>
              <a:t> як </a:t>
            </a:r>
            <a:r>
              <a:rPr lang="ru-RU" sz="1600" dirty="0" err="1" smtClean="0"/>
              <a:t>поверхні</a:t>
            </a:r>
            <a:r>
              <a:rPr lang="ru-RU" sz="1600" dirty="0" smtClean="0"/>
              <a:t> </a:t>
            </a:r>
            <a:r>
              <a:rPr lang="ru-RU" sz="1600" dirty="0" err="1" smtClean="0"/>
              <a:t>землі</a:t>
            </a:r>
            <a:r>
              <a:rPr lang="ru-RU" sz="1600" dirty="0" smtClean="0"/>
              <a:t>, так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Світового</a:t>
            </a:r>
            <a:r>
              <a:rPr lang="ru-RU" sz="1600" dirty="0" smtClean="0"/>
              <a:t> океану, </a:t>
            </a:r>
            <a:r>
              <a:rPr lang="ru-RU" sz="1600" dirty="0" err="1" smtClean="0"/>
              <a:t>атмосфери</a:t>
            </a:r>
            <a:r>
              <a:rPr lang="ru-RU" sz="1600" dirty="0" smtClean="0"/>
              <a:t> </a:t>
            </a:r>
            <a:r>
              <a:rPr lang="ru-RU" sz="1600" dirty="0" err="1" smtClean="0"/>
              <a:t>планети</a:t>
            </a:r>
            <a:r>
              <a:rPr lang="ru-RU" sz="1600" dirty="0" smtClean="0"/>
              <a:t>, </a:t>
            </a:r>
            <a:r>
              <a:rPr lang="ru-RU" sz="1600" dirty="0" err="1" smtClean="0"/>
              <a:t>навколоземного</a:t>
            </a:r>
            <a:r>
              <a:rPr lang="ru-RU" sz="1600" dirty="0" smtClean="0"/>
              <a:t> та </a:t>
            </a:r>
            <a:r>
              <a:rPr lang="ru-RU" sz="1600" dirty="0" err="1" smtClean="0"/>
              <a:t>космічного</a:t>
            </a:r>
            <a:r>
              <a:rPr lang="ru-RU" sz="1600" dirty="0" smtClean="0"/>
              <a:t> простору.</a:t>
            </a:r>
          </a:p>
          <a:p>
            <a:r>
              <a:rPr lang="ru-RU" sz="1600" dirty="0" smtClean="0"/>
              <a:t>Вони </a:t>
            </a:r>
            <a:r>
              <a:rPr lang="ru-RU" sz="1600" dirty="0" err="1" smtClean="0"/>
              <a:t>призводять</a:t>
            </a:r>
            <a:r>
              <a:rPr lang="ru-RU" sz="1600" dirty="0" smtClean="0"/>
              <a:t> до великих </a:t>
            </a:r>
            <a:r>
              <a:rPr lang="ru-RU" sz="1600" dirty="0" err="1" smtClean="0"/>
              <a:t>економічних</a:t>
            </a:r>
            <a:r>
              <a:rPr lang="ru-RU" sz="1600" dirty="0" smtClean="0"/>
              <a:t> та </a:t>
            </a:r>
            <a:r>
              <a:rPr lang="ru-RU" sz="1600" dirty="0" err="1" smtClean="0"/>
              <a:t>соціальних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збитків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Глобальні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Екологія</a:t>
            </a:r>
            <a:endParaRPr lang="ru-RU" dirty="0" smtClean="0"/>
          </a:p>
          <a:p>
            <a:r>
              <a:rPr lang="ru-RU" dirty="0" err="1" smtClean="0"/>
              <a:t>Економіка</a:t>
            </a:r>
            <a:endParaRPr lang="ru-RU" dirty="0" smtClean="0"/>
          </a:p>
          <a:p>
            <a:r>
              <a:rPr lang="ru-RU" dirty="0" err="1" smtClean="0"/>
              <a:t>Енергетика</a:t>
            </a:r>
            <a:endParaRPr lang="ru-RU" dirty="0" smtClean="0"/>
          </a:p>
          <a:p>
            <a:r>
              <a:rPr lang="ru-RU" dirty="0" err="1" smtClean="0"/>
              <a:t>Здоров'я</a:t>
            </a:r>
            <a:endParaRPr lang="ru-RU" dirty="0" smtClean="0"/>
          </a:p>
          <a:p>
            <a:r>
              <a:rPr lang="ru-RU" dirty="0" smtClean="0"/>
              <a:t>Космос та </a:t>
            </a:r>
            <a:r>
              <a:rPr lang="ru-RU" dirty="0" err="1" smtClean="0"/>
              <a:t>космічні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Озброєння</a:t>
            </a:r>
            <a:endParaRPr lang="ru-RU" dirty="0" smtClean="0"/>
          </a:p>
          <a:p>
            <a:r>
              <a:rPr lang="ru-RU" dirty="0" smtClean="0"/>
              <a:t>Природа</a:t>
            </a:r>
          </a:p>
          <a:p>
            <a:r>
              <a:rPr lang="ru-RU" dirty="0" err="1" smtClean="0"/>
              <a:t>Політика</a:t>
            </a:r>
            <a:endParaRPr lang="ru-RU" dirty="0" smtClean="0"/>
          </a:p>
          <a:p>
            <a:r>
              <a:rPr lang="ru-RU" dirty="0" err="1" smtClean="0"/>
              <a:t>Промисловість</a:t>
            </a:r>
            <a:endParaRPr lang="ru-RU" dirty="0" smtClean="0"/>
          </a:p>
          <a:p>
            <a:r>
              <a:rPr lang="ru-RU" dirty="0" err="1" smtClean="0"/>
              <a:t>Суспільство</a:t>
            </a:r>
            <a:endParaRPr lang="ru-RU" dirty="0" smtClean="0"/>
          </a:p>
          <a:p>
            <a:r>
              <a:rPr lang="ru-RU" dirty="0" err="1" smtClean="0"/>
              <a:t>Технології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Глобальні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проблеми</a:t>
            </a:r>
            <a:r>
              <a:rPr lang="ru-RU" sz="3200" dirty="0" smtClean="0"/>
              <a:t> </a:t>
            </a:r>
            <a:r>
              <a:rPr lang="ru-RU" sz="3200" dirty="0" err="1" smtClean="0"/>
              <a:t>людства</a:t>
            </a:r>
            <a:r>
              <a:rPr lang="ru-RU" sz="3200" dirty="0" smtClean="0"/>
              <a:t> на </a:t>
            </a:r>
            <a:r>
              <a:rPr lang="ru-RU" sz="3200" dirty="0" err="1" smtClean="0"/>
              <a:t>сучасному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етапі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розвитку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4038600" cy="5626291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 err="1" smtClean="0"/>
              <a:t>Екологія</a:t>
            </a:r>
            <a:r>
              <a:rPr lang="ru-RU" sz="3600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деградація</a:t>
            </a:r>
            <a:r>
              <a:rPr lang="ru-RU" dirty="0" smtClean="0"/>
              <a:t> земель — </a:t>
            </a:r>
            <a:r>
              <a:rPr lang="ru-RU" dirty="0" err="1" smtClean="0"/>
              <a:t>екологічні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сучасності</a:t>
            </a:r>
            <a:r>
              <a:rPr lang="ru-RU" dirty="0" smtClean="0"/>
              <a:t> — </a:t>
            </a:r>
            <a:r>
              <a:rPr lang="ru-RU" dirty="0" err="1" smtClean="0"/>
              <a:t>озонові</a:t>
            </a:r>
            <a:r>
              <a:rPr lang="ru-RU" dirty="0" smtClean="0"/>
              <a:t> </a:t>
            </a:r>
            <a:r>
              <a:rPr lang="ru-RU" dirty="0" err="1" smtClean="0"/>
              <a:t>діри</a:t>
            </a:r>
            <a:r>
              <a:rPr lang="ru-RU" dirty="0" smtClean="0"/>
              <a:t> — </a:t>
            </a:r>
            <a:r>
              <a:rPr lang="ru-RU" dirty="0" err="1" smtClean="0"/>
              <a:t>парниковий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 — проблема </a:t>
            </a:r>
            <a:r>
              <a:rPr lang="ru-RU" dirty="0" err="1" smtClean="0"/>
              <a:t>регулювання</a:t>
            </a:r>
            <a:r>
              <a:rPr lang="ru-RU" dirty="0" smtClean="0"/>
              <a:t>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 smtClean="0"/>
              <a:t>викидів</a:t>
            </a:r>
            <a:r>
              <a:rPr lang="ru-RU" dirty="0" smtClean="0"/>
              <a:t> —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руйнування</a:t>
            </a:r>
            <a:r>
              <a:rPr lang="ru-RU" dirty="0" smtClean="0"/>
              <a:t> </a:t>
            </a:r>
            <a:r>
              <a:rPr lang="ru-RU" dirty="0" err="1" smtClean="0"/>
              <a:t>екосистем</a:t>
            </a:r>
            <a:r>
              <a:rPr lang="ru-RU" dirty="0" smtClean="0"/>
              <a:t> — </a:t>
            </a:r>
            <a:r>
              <a:rPr lang="ru-RU" dirty="0" err="1" smtClean="0"/>
              <a:t>екологічні</a:t>
            </a:r>
            <a:r>
              <a:rPr lang="ru-RU" dirty="0" smtClean="0"/>
              <a:t> лиха —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геоактивності</a:t>
            </a:r>
            <a:r>
              <a:rPr lang="ru-RU" dirty="0" smtClean="0"/>
              <a:t> —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геліоактивності</a:t>
            </a:r>
            <a:r>
              <a:rPr lang="ru-RU" dirty="0" smtClean="0"/>
              <a:t> —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endParaRPr lang="ru-RU" dirty="0" smtClean="0"/>
          </a:p>
          <a:p>
            <a:r>
              <a:rPr lang="ru-RU" sz="3600" dirty="0" err="1" smtClean="0"/>
              <a:t>Економіка</a:t>
            </a:r>
            <a:r>
              <a:rPr lang="ru-RU" sz="3600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Вичерпання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— глобальна </a:t>
            </a:r>
            <a:r>
              <a:rPr lang="ru-RU" dirty="0" err="1" smtClean="0"/>
              <a:t>конкурентноспроможність</a:t>
            </a:r>
            <a:r>
              <a:rPr lang="ru-RU" dirty="0" smtClean="0"/>
              <a:t> — </a:t>
            </a:r>
            <a:r>
              <a:rPr lang="ru-RU" dirty="0" err="1" smtClean="0"/>
              <a:t>економічна</a:t>
            </a:r>
            <a:r>
              <a:rPr lang="ru-RU" dirty="0" smtClean="0"/>
              <a:t> парадигма — </a:t>
            </a:r>
            <a:r>
              <a:rPr lang="ru-RU" dirty="0" err="1" smtClean="0"/>
              <a:t>Інтеграція</a:t>
            </a:r>
            <a:r>
              <a:rPr lang="ru-RU" dirty="0" smtClean="0"/>
              <a:t> та </a:t>
            </a:r>
            <a:r>
              <a:rPr lang="ru-RU" dirty="0" err="1" smtClean="0"/>
              <a:t>дезінтеграція</a:t>
            </a:r>
            <a:r>
              <a:rPr lang="ru-RU" dirty="0" smtClean="0"/>
              <a:t> </a:t>
            </a:r>
            <a:r>
              <a:rPr lang="ru-RU" dirty="0" err="1" smtClean="0"/>
              <a:t>господарських</a:t>
            </a:r>
            <a:r>
              <a:rPr lang="ru-RU" dirty="0" smtClean="0"/>
              <a:t> </a:t>
            </a:r>
            <a:r>
              <a:rPr lang="ru-RU" dirty="0" err="1" smtClean="0"/>
              <a:t>ринків</a:t>
            </a:r>
            <a:r>
              <a:rPr lang="ru-RU" dirty="0" smtClean="0"/>
              <a:t> — </a:t>
            </a:r>
            <a:r>
              <a:rPr lang="ru-RU" dirty="0" err="1" smtClean="0"/>
              <a:t>затратні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—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— </a:t>
            </a:r>
            <a:r>
              <a:rPr lang="ru-RU" dirty="0" err="1" smtClean="0"/>
              <a:t>перерозподіл</a:t>
            </a:r>
            <a:r>
              <a:rPr lang="ru-RU" dirty="0" smtClean="0"/>
              <a:t> блага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традиційними</a:t>
            </a:r>
            <a:r>
              <a:rPr lang="ru-RU" dirty="0" smtClean="0"/>
              <a:t> та </a:t>
            </a:r>
            <a:r>
              <a:rPr lang="ru-RU" dirty="0" err="1" smtClean="0"/>
              <a:t>новими</a:t>
            </a:r>
            <a:r>
              <a:rPr lang="ru-RU" dirty="0" smtClean="0"/>
              <a:t> </a:t>
            </a:r>
            <a:r>
              <a:rPr lang="ru-RU" dirty="0" err="1" smtClean="0"/>
              <a:t>економіками</a:t>
            </a:r>
            <a:r>
              <a:rPr lang="ru-RU" dirty="0" smtClean="0"/>
              <a:t> — </a:t>
            </a:r>
            <a:r>
              <a:rPr lang="ru-RU" dirty="0" err="1" smtClean="0"/>
              <a:t>Ресурсний</a:t>
            </a:r>
            <a:r>
              <a:rPr lang="ru-RU" dirty="0" smtClean="0"/>
              <a:t> </a:t>
            </a:r>
            <a:r>
              <a:rPr lang="ru-RU" dirty="0" err="1" smtClean="0"/>
              <a:t>потенціал</a:t>
            </a:r>
            <a:r>
              <a:rPr lang="ru-RU" dirty="0" smtClean="0"/>
              <a:t>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цивілізації</a:t>
            </a:r>
            <a:r>
              <a:rPr lang="ru-RU" dirty="0" smtClean="0"/>
              <a:t> — </a:t>
            </a:r>
            <a:r>
              <a:rPr lang="ru-RU" dirty="0" err="1" smtClean="0"/>
              <a:t>Сталий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endParaRPr lang="ru-RU" dirty="0" smtClean="0"/>
          </a:p>
          <a:p>
            <a:r>
              <a:rPr lang="ru-RU" sz="3600" dirty="0" smtClean="0"/>
              <a:t>Космос та </a:t>
            </a:r>
            <a:r>
              <a:rPr lang="ru-RU" sz="3600" dirty="0" err="1" smtClean="0"/>
              <a:t>космічні</a:t>
            </a:r>
            <a:r>
              <a:rPr lang="ru-RU" sz="3600" dirty="0" smtClean="0"/>
              <a:t> </a:t>
            </a:r>
            <a:r>
              <a:rPr lang="ru-RU" sz="3600" dirty="0" err="1" smtClean="0"/>
              <a:t>технології</a:t>
            </a:r>
            <a:r>
              <a:rPr lang="ru-RU" sz="3600" dirty="0" smtClean="0"/>
              <a:t>: </a:t>
            </a:r>
            <a:r>
              <a:rPr lang="ru-RU" dirty="0" err="1" smtClean="0"/>
              <a:t>космічне</a:t>
            </a:r>
            <a:r>
              <a:rPr lang="ru-RU" dirty="0" smtClean="0"/>
              <a:t> </a:t>
            </a:r>
            <a:r>
              <a:rPr lang="ru-RU" dirty="0" err="1" smtClean="0"/>
              <a:t>сміття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космосу — </a:t>
            </a:r>
            <a:r>
              <a:rPr lang="ru-RU" dirty="0" err="1" smtClean="0"/>
              <a:t>Ноосферно-космічна</a:t>
            </a:r>
            <a:r>
              <a:rPr lang="ru-RU" dirty="0" smtClean="0"/>
              <a:t> </a:t>
            </a:r>
            <a:r>
              <a:rPr lang="ru-RU" dirty="0" err="1" smtClean="0"/>
              <a:t>цивілізація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48200" y="457200"/>
            <a:ext cx="4038600" cy="5550091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 err="1" smtClean="0"/>
              <a:t>Енергетика</a:t>
            </a:r>
            <a:r>
              <a:rPr lang="ru-RU" sz="3600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Енергетична</a:t>
            </a:r>
            <a:r>
              <a:rPr lang="ru-RU" dirty="0" smtClean="0"/>
              <a:t> криза — проблема </a:t>
            </a:r>
            <a:r>
              <a:rPr lang="ru-RU" dirty="0" err="1" smtClean="0"/>
              <a:t>безпеки</a:t>
            </a:r>
            <a:r>
              <a:rPr lang="ru-RU" dirty="0" smtClean="0"/>
              <a:t> АЕС,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енергоблоків</a:t>
            </a:r>
            <a:r>
              <a:rPr lang="ru-RU" dirty="0" smtClean="0"/>
              <a:t> та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виведення</a:t>
            </a:r>
            <a:r>
              <a:rPr lang="ru-RU" dirty="0" smtClean="0"/>
              <a:t> АЕС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експлуатації</a:t>
            </a:r>
            <a:r>
              <a:rPr lang="ru-RU" dirty="0" smtClean="0"/>
              <a:t> — </a:t>
            </a:r>
            <a:r>
              <a:rPr lang="ru-RU" dirty="0" err="1" smtClean="0"/>
              <a:t>Аварії</a:t>
            </a:r>
            <a:r>
              <a:rPr lang="ru-RU" dirty="0" smtClean="0"/>
              <a:t> на </a:t>
            </a:r>
            <a:r>
              <a:rPr lang="ru-RU" dirty="0" err="1" smtClean="0"/>
              <a:t>атомних</a:t>
            </a:r>
            <a:r>
              <a:rPr lang="ru-RU" dirty="0" smtClean="0"/>
              <a:t> </a:t>
            </a:r>
            <a:r>
              <a:rPr lang="ru-RU" dirty="0" err="1" smtClean="0"/>
              <a:t>електростанціях</a:t>
            </a:r>
            <a:r>
              <a:rPr lang="ru-RU" dirty="0" smtClean="0"/>
              <a:t> (</a:t>
            </a:r>
            <a:r>
              <a:rPr lang="ru-RU" dirty="0" err="1" smtClean="0"/>
              <a:t>Японія</a:t>
            </a:r>
            <a:r>
              <a:rPr lang="ru-RU" dirty="0" smtClean="0"/>
              <a:t>, 1997, 2011)</a:t>
            </a:r>
          </a:p>
          <a:p>
            <a:r>
              <a:rPr lang="ru-RU" sz="3600" dirty="0" err="1" smtClean="0"/>
              <a:t>Здоров'я</a:t>
            </a:r>
            <a:r>
              <a:rPr lang="ru-RU" sz="3600" dirty="0" smtClean="0"/>
              <a:t>:</a:t>
            </a:r>
            <a:r>
              <a:rPr lang="ru-RU" dirty="0" smtClean="0"/>
              <a:t> контроль </a:t>
            </a:r>
            <a:r>
              <a:rPr lang="ru-RU" dirty="0" err="1" smtClean="0"/>
              <a:t>народжуваності</a:t>
            </a:r>
            <a:r>
              <a:rPr lang="ru-RU" dirty="0" smtClean="0"/>
              <a:t> та </a:t>
            </a:r>
            <a:r>
              <a:rPr lang="ru-RU" dirty="0" err="1" smtClean="0"/>
              <a:t>демографічні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у </a:t>
            </a:r>
            <a:r>
              <a:rPr lang="ru-RU" dirty="0" err="1" smtClean="0"/>
              <a:t>країнах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розвиваються</a:t>
            </a:r>
            <a:r>
              <a:rPr lang="ru-RU" dirty="0" smtClean="0"/>
              <a:t> — СНІД — </a:t>
            </a:r>
            <a:r>
              <a:rPr lang="ru-RU" dirty="0" err="1" smtClean="0"/>
              <a:t>старіння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— </a:t>
            </a:r>
            <a:r>
              <a:rPr lang="ru-RU" dirty="0" err="1" smtClean="0"/>
              <a:t>санітарно-ветиринарний</a:t>
            </a:r>
            <a:r>
              <a:rPr lang="ru-RU" dirty="0" smtClean="0"/>
              <a:t> контроль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пандемій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загроз</a:t>
            </a:r>
            <a:r>
              <a:rPr lang="ru-RU" dirty="0" smtClean="0"/>
              <a:t> (</a:t>
            </a:r>
            <a:r>
              <a:rPr lang="ru-RU" dirty="0" err="1" smtClean="0"/>
              <a:t>грип</a:t>
            </a:r>
            <a:r>
              <a:rPr lang="ru-RU" dirty="0" smtClean="0"/>
              <a:t> </a:t>
            </a:r>
            <a:r>
              <a:rPr lang="ru-RU" dirty="0" err="1" smtClean="0"/>
              <a:t>пташиний</a:t>
            </a:r>
            <a:r>
              <a:rPr lang="ru-RU" dirty="0" smtClean="0"/>
              <a:t>, </a:t>
            </a:r>
            <a:r>
              <a:rPr lang="ru-RU" dirty="0" err="1" smtClean="0"/>
              <a:t>грип</a:t>
            </a:r>
            <a:r>
              <a:rPr lang="ru-RU" dirty="0" smtClean="0"/>
              <a:t> свинячий)</a:t>
            </a:r>
          </a:p>
          <a:p>
            <a:r>
              <a:rPr lang="ru-RU" sz="3600" dirty="0" err="1" smtClean="0"/>
              <a:t>Озброєння</a:t>
            </a:r>
            <a:r>
              <a:rPr lang="ru-RU" sz="3600" dirty="0" smtClean="0"/>
              <a:t>: </a:t>
            </a:r>
            <a:r>
              <a:rPr lang="ru-RU" dirty="0" smtClean="0"/>
              <a:t>контроль </a:t>
            </a:r>
            <a:r>
              <a:rPr lang="ru-RU" dirty="0" err="1" smtClean="0"/>
              <a:t>озброєнь</a:t>
            </a:r>
            <a:r>
              <a:rPr lang="ru-RU" dirty="0" smtClean="0"/>
              <a:t> — </a:t>
            </a:r>
            <a:r>
              <a:rPr lang="ru-RU" dirty="0" err="1" smtClean="0"/>
              <a:t>контроль</a:t>
            </a:r>
            <a:r>
              <a:rPr lang="ru-RU" dirty="0" smtClean="0"/>
              <a:t> </a:t>
            </a:r>
            <a:r>
              <a:rPr lang="ru-RU" dirty="0" err="1" smtClean="0"/>
              <a:t>атомних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 («</a:t>
            </a:r>
            <a:r>
              <a:rPr lang="ru-RU" dirty="0" err="1" smtClean="0"/>
              <a:t>Атомний</a:t>
            </a:r>
            <a:r>
              <a:rPr lang="ru-RU" dirty="0" smtClean="0"/>
              <a:t> клуб»)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169091"/>
          </a:xfrm>
        </p:spPr>
        <p:txBody>
          <a:bodyPr>
            <a:normAutofit fontScale="47500" lnSpcReduction="20000"/>
          </a:bodyPr>
          <a:lstStyle/>
          <a:p>
            <a:r>
              <a:rPr lang="ru-RU" sz="3600" dirty="0" smtClean="0"/>
              <a:t>Природа: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розуміння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 — </a:t>
            </a:r>
            <a:r>
              <a:rPr lang="ru-RU" dirty="0" err="1" smtClean="0"/>
              <a:t>самозародження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endParaRPr lang="ru-RU" dirty="0" smtClean="0"/>
          </a:p>
          <a:p>
            <a:r>
              <a:rPr lang="ru-RU" dirty="0" err="1" smtClean="0"/>
              <a:t>Політика</a:t>
            </a:r>
            <a:r>
              <a:rPr lang="ru-RU" dirty="0" smtClean="0"/>
              <a:t>: </a:t>
            </a:r>
            <a:r>
              <a:rPr lang="ru-RU" dirty="0" err="1" smtClean="0"/>
              <a:t>взаємопристосування</a:t>
            </a:r>
            <a:r>
              <a:rPr lang="ru-RU" dirty="0" smtClean="0"/>
              <a:t> </a:t>
            </a:r>
            <a:r>
              <a:rPr lang="ru-RU" dirty="0" err="1" smtClean="0"/>
              <a:t>господарських</a:t>
            </a:r>
            <a:r>
              <a:rPr lang="ru-RU" dirty="0" smtClean="0"/>
              <a:t> </a:t>
            </a:r>
            <a:r>
              <a:rPr lang="ru-RU" dirty="0" err="1" smtClean="0"/>
              <a:t>механізмів</a:t>
            </a:r>
            <a:r>
              <a:rPr lang="ru-RU" dirty="0" smtClean="0"/>
              <a:t> та </a:t>
            </a:r>
            <a:r>
              <a:rPr lang="ru-RU" dirty="0" err="1" smtClean="0"/>
              <a:t>інституціональних</a:t>
            </a:r>
            <a:r>
              <a:rPr lang="ru-RU" dirty="0" smtClean="0"/>
              <a:t> структур на </a:t>
            </a:r>
            <a:r>
              <a:rPr lang="ru-RU" dirty="0" err="1" smtClean="0"/>
              <a:t>міждержавному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міжнародному</a:t>
            </a:r>
            <a:r>
              <a:rPr lang="ru-RU" dirty="0" smtClean="0"/>
              <a:t> </a:t>
            </a:r>
            <a:r>
              <a:rPr lang="ru-RU" dirty="0" err="1" smtClean="0"/>
              <a:t>рівнях</a:t>
            </a:r>
            <a:r>
              <a:rPr lang="ru-RU" dirty="0" smtClean="0"/>
              <a:t> — </a:t>
            </a:r>
            <a:r>
              <a:rPr lang="ru-RU" dirty="0" err="1" smtClean="0"/>
              <a:t>гармонізація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міжнародної</a:t>
            </a:r>
            <a:r>
              <a:rPr lang="ru-RU" dirty="0" smtClean="0"/>
              <a:t>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— </a:t>
            </a:r>
            <a:r>
              <a:rPr lang="ru-RU" dirty="0" err="1" smtClean="0"/>
              <a:t>уніфікація</a:t>
            </a:r>
            <a:r>
              <a:rPr lang="ru-RU" dirty="0" smtClean="0"/>
              <a:t> </a:t>
            </a:r>
            <a:r>
              <a:rPr lang="ru-RU" dirty="0" err="1" smtClean="0"/>
              <a:t>господарського</a:t>
            </a:r>
            <a:r>
              <a:rPr lang="ru-RU" dirty="0" smtClean="0"/>
              <a:t> </a:t>
            </a:r>
            <a:r>
              <a:rPr lang="ru-RU" dirty="0" err="1" smtClean="0"/>
              <a:t>законодавства</a:t>
            </a:r>
            <a:endParaRPr lang="ru-RU" dirty="0" smtClean="0"/>
          </a:p>
          <a:p>
            <a:r>
              <a:rPr lang="ru-RU" sz="3600" dirty="0" err="1" smtClean="0"/>
              <a:t>Промисловість</a:t>
            </a:r>
            <a:r>
              <a:rPr lang="ru-RU" sz="3600" dirty="0" smtClean="0"/>
              <a:t>: </a:t>
            </a:r>
            <a:r>
              <a:rPr lang="ru-RU" dirty="0" err="1" smtClean="0"/>
              <a:t>Постіндустріальна</a:t>
            </a:r>
            <a:r>
              <a:rPr lang="ru-RU" dirty="0" smtClean="0"/>
              <a:t> модель </a:t>
            </a:r>
            <a:r>
              <a:rPr lang="ru-RU" dirty="0" err="1" smtClean="0"/>
              <a:t>розвитку</a:t>
            </a:r>
            <a:r>
              <a:rPr lang="ru-RU" dirty="0" smtClean="0"/>
              <a:t> — </a:t>
            </a:r>
            <a:r>
              <a:rPr lang="ru-RU" dirty="0" err="1" smtClean="0"/>
              <a:t>Третя</a:t>
            </a:r>
            <a:r>
              <a:rPr lang="ru-RU" dirty="0" smtClean="0"/>
              <a:t> </a:t>
            </a:r>
            <a:r>
              <a:rPr lang="ru-RU" dirty="0" err="1" smtClean="0"/>
              <a:t>промислова</a:t>
            </a:r>
            <a:r>
              <a:rPr lang="ru-RU" dirty="0" smtClean="0"/>
              <a:t> </a:t>
            </a:r>
            <a:r>
              <a:rPr lang="ru-RU" dirty="0" err="1" smtClean="0"/>
              <a:t>революція</a:t>
            </a:r>
            <a:endParaRPr lang="ru-RU" dirty="0" smtClean="0"/>
          </a:p>
          <a:p>
            <a:r>
              <a:rPr lang="ru-RU" sz="3800" dirty="0" err="1" smtClean="0"/>
              <a:t>Суспільство</a:t>
            </a:r>
            <a:r>
              <a:rPr lang="ru-RU" sz="4200" dirty="0" smtClean="0"/>
              <a:t>: </a:t>
            </a:r>
            <a:r>
              <a:rPr lang="ru-RU" dirty="0" err="1" smtClean="0"/>
              <a:t>гіпотеза</a:t>
            </a:r>
            <a:r>
              <a:rPr lang="ru-RU" dirty="0" smtClean="0"/>
              <a:t> другого </a:t>
            </a:r>
            <a:r>
              <a:rPr lang="ru-RU" dirty="0" err="1" smtClean="0"/>
              <a:t>демографічного</a:t>
            </a:r>
            <a:r>
              <a:rPr lang="ru-RU" dirty="0" smtClean="0"/>
              <a:t> переходу — </a:t>
            </a:r>
            <a:r>
              <a:rPr lang="ru-RU" dirty="0" err="1" smtClean="0"/>
              <a:t>експорт</a:t>
            </a:r>
            <a:r>
              <a:rPr lang="ru-RU" dirty="0" smtClean="0"/>
              <a:t> </a:t>
            </a:r>
            <a:r>
              <a:rPr lang="ru-RU" dirty="0" err="1" smtClean="0"/>
              <a:t>демократії</a:t>
            </a:r>
            <a:r>
              <a:rPr lang="ru-RU" dirty="0" smtClean="0"/>
              <a:t> — </a:t>
            </a:r>
            <a:r>
              <a:rPr lang="ru-RU" dirty="0" err="1" smtClean="0"/>
              <a:t>зближення</a:t>
            </a:r>
            <a:r>
              <a:rPr lang="ru-RU" dirty="0" smtClean="0"/>
              <a:t> </a:t>
            </a:r>
            <a:r>
              <a:rPr lang="ru-RU" dirty="0" err="1" smtClean="0"/>
              <a:t>націй</a:t>
            </a:r>
            <a:r>
              <a:rPr lang="ru-RU" dirty="0" smtClean="0"/>
              <a:t> (</a:t>
            </a:r>
            <a:r>
              <a:rPr lang="ru-RU" dirty="0" err="1" smtClean="0"/>
              <a:t>асиміляційний</a:t>
            </a:r>
            <a:r>
              <a:rPr lang="ru-RU" dirty="0" smtClean="0"/>
              <a:t> характер </a:t>
            </a:r>
            <a:r>
              <a:rPr lang="ru-RU" dirty="0" err="1" smtClean="0"/>
              <a:t>глобалізації</a:t>
            </a:r>
            <a:r>
              <a:rPr lang="ru-RU" dirty="0" smtClean="0"/>
              <a:t>) — </a:t>
            </a:r>
            <a:r>
              <a:rPr lang="ru-RU" dirty="0" err="1" smtClean="0"/>
              <a:t>перенаселення</a:t>
            </a:r>
            <a:r>
              <a:rPr lang="ru-RU" dirty="0" smtClean="0"/>
              <a:t> — </a:t>
            </a:r>
            <a:r>
              <a:rPr lang="ru-RU" dirty="0" err="1" smtClean="0"/>
              <a:t>продовольча</a:t>
            </a:r>
            <a:r>
              <a:rPr lang="ru-RU" dirty="0" smtClean="0"/>
              <a:t> проблема — </a:t>
            </a:r>
            <a:r>
              <a:rPr lang="ru-RU" dirty="0" err="1" smtClean="0"/>
              <a:t>соціально-економічний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— </a:t>
            </a:r>
            <a:r>
              <a:rPr lang="ru-RU" dirty="0" err="1" smtClean="0"/>
              <a:t>цивілізаційний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— </a:t>
            </a:r>
            <a:r>
              <a:rPr lang="ru-RU" dirty="0" err="1" smtClean="0"/>
              <a:t>технологічна</a:t>
            </a:r>
            <a:r>
              <a:rPr lang="ru-RU" dirty="0" smtClean="0"/>
              <a:t> </a:t>
            </a:r>
            <a:r>
              <a:rPr lang="ru-RU" dirty="0" err="1" smtClean="0"/>
              <a:t>революція</a:t>
            </a:r>
            <a:endParaRPr lang="ru-RU" dirty="0" smtClean="0"/>
          </a:p>
          <a:p>
            <a:r>
              <a:rPr lang="ru-RU" sz="3800" dirty="0" err="1" smtClean="0"/>
              <a:t>Технології</a:t>
            </a:r>
            <a:r>
              <a:rPr lang="ru-RU" sz="3800" dirty="0" smtClean="0"/>
              <a:t>: </a:t>
            </a:r>
            <a:r>
              <a:rPr lang="ru-RU" dirty="0" err="1" smtClean="0"/>
              <a:t>інформатизація</a:t>
            </a:r>
            <a:r>
              <a:rPr lang="ru-RU" dirty="0" smtClean="0"/>
              <a:t> (у глобальному </a:t>
            </a:r>
            <a:r>
              <a:rPr lang="ru-RU" dirty="0" err="1" smtClean="0"/>
              <a:t>вимірі</a:t>
            </a:r>
            <a:r>
              <a:rPr lang="ru-RU" dirty="0" smtClean="0"/>
              <a:t>) — </a:t>
            </a:r>
            <a:r>
              <a:rPr lang="ru-RU" dirty="0" err="1" smtClean="0"/>
              <a:t>машинна</a:t>
            </a:r>
            <a:r>
              <a:rPr lang="ru-RU" dirty="0" smtClean="0"/>
              <a:t> ера — </a:t>
            </a:r>
            <a:r>
              <a:rPr lang="ru-RU" dirty="0" err="1" smtClean="0"/>
              <a:t>обмеженість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 — </a:t>
            </a:r>
            <a:r>
              <a:rPr lang="ru-RU" dirty="0" err="1" smtClean="0"/>
              <a:t>технологізація</a:t>
            </a:r>
            <a:endParaRPr lang="ru-RU" dirty="0" smtClean="0"/>
          </a:p>
        </p:txBody>
      </p:sp>
      <p:pic>
        <p:nvPicPr>
          <p:cNvPr id="5" name="Содержимое 4" descr="i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6400" y="990600"/>
            <a:ext cx="2967228" cy="4495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Основні групи проблем: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429000" y="3200400"/>
          <a:ext cx="1676400" cy="1046480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1676400"/>
              </a:tblGrid>
              <a:tr h="1046480">
                <a:tc>
                  <a:txBody>
                    <a:bodyPr/>
                    <a:lstStyle/>
                    <a:p>
                      <a:r>
                        <a:rPr lang="uk-UA" dirty="0" smtClean="0"/>
                        <a:t>  </a:t>
                      </a: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Глобальні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</a:rPr>
                        <a:t>                                                            </a:t>
                      </a:r>
                    </a:p>
                    <a:p>
                      <a:r>
                        <a:rPr lang="uk-UA" baseline="0" dirty="0" smtClean="0">
                          <a:solidFill>
                            <a:schemeClr val="tx1"/>
                          </a:solidFill>
                        </a:rPr>
                        <a:t>  проблеми                              </a:t>
                      </a:r>
                    </a:p>
                    <a:p>
                      <a:r>
                        <a:rPr lang="uk-UA" baseline="0" dirty="0" smtClean="0">
                          <a:solidFill>
                            <a:schemeClr val="tx1"/>
                          </a:solidFill>
                        </a:rPr>
                        <a:t>   людства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забрудненн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295400"/>
            <a:ext cx="2143125" cy="1857375"/>
          </a:xfrm>
          <a:prstGeom prst="rect">
            <a:avLst/>
          </a:prstGeom>
        </p:spPr>
      </p:pic>
      <p:pic>
        <p:nvPicPr>
          <p:cNvPr id="9" name="Рисунок 8" descr="знищення твари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057400"/>
            <a:ext cx="2028825" cy="1552575"/>
          </a:xfrm>
          <a:prstGeom prst="rect">
            <a:avLst/>
          </a:prstGeom>
        </p:spPr>
      </p:pic>
      <p:pic>
        <p:nvPicPr>
          <p:cNvPr id="10" name="Рисунок 9" descr="недолик води и ресурси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733800"/>
            <a:ext cx="2124075" cy="1552575"/>
          </a:xfrm>
          <a:prstGeom prst="rect">
            <a:avLst/>
          </a:prstGeom>
        </p:spPr>
      </p:pic>
      <p:pic>
        <p:nvPicPr>
          <p:cNvPr id="11" name="Рисунок 10" descr="епидемии невиликовних хвороб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4419600"/>
            <a:ext cx="2009775" cy="1743075"/>
          </a:xfrm>
          <a:prstGeom prst="rect">
            <a:avLst/>
          </a:prstGeom>
        </p:spPr>
      </p:pic>
      <p:pic>
        <p:nvPicPr>
          <p:cNvPr id="12" name="Рисунок 11" descr="демографична ситуаци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2057400"/>
            <a:ext cx="1828800" cy="1501519"/>
          </a:xfrm>
          <a:prstGeom prst="rect">
            <a:avLst/>
          </a:prstGeom>
        </p:spPr>
      </p:pic>
      <p:pic>
        <p:nvPicPr>
          <p:cNvPr id="13" name="Рисунок 12" descr="тероризм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800" y="3733800"/>
            <a:ext cx="1853754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864291"/>
          </a:xfrm>
        </p:spPr>
        <p:txBody>
          <a:bodyPr>
            <a:noAutofit/>
          </a:bodyPr>
          <a:lstStyle/>
          <a:p>
            <a:r>
              <a:rPr lang="ru-RU" sz="1600" dirty="0" smtClean="0"/>
              <a:t>Приводить до </a:t>
            </a:r>
            <a:r>
              <a:rPr lang="ru-RU" sz="1600" dirty="0" err="1" smtClean="0"/>
              <a:t>погіршення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якості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атмосфери</a:t>
            </a:r>
            <a:r>
              <a:rPr lang="ru-RU" sz="1600" dirty="0" smtClean="0"/>
              <a:t>, </a:t>
            </a:r>
            <a:r>
              <a:rPr lang="ru-RU" sz="1600" dirty="0" err="1" smtClean="0"/>
              <a:t>гідросфери</a:t>
            </a:r>
            <a:r>
              <a:rPr lang="ru-RU" sz="1600" dirty="0" smtClean="0"/>
              <a:t>, </a:t>
            </a:r>
            <a:r>
              <a:rPr lang="ru-RU" sz="1600" dirty="0" err="1" smtClean="0"/>
              <a:t>літосфери</a:t>
            </a:r>
            <a:r>
              <a:rPr lang="ru-RU" sz="1600" dirty="0" smtClean="0"/>
              <a:t> та </a:t>
            </a:r>
            <a:r>
              <a:rPr lang="ru-RU" sz="1600" dirty="0" err="1" smtClean="0"/>
              <a:t>біосфери</a:t>
            </a:r>
            <a:r>
              <a:rPr lang="ru-RU" sz="1600" dirty="0" smtClean="0"/>
              <a:t>. </a:t>
            </a:r>
          </a:p>
          <a:p>
            <a:r>
              <a:rPr lang="ru-RU" sz="1600" dirty="0" smtClean="0"/>
              <a:t>Допустима </a:t>
            </a:r>
            <a:r>
              <a:rPr lang="ru-RU" sz="1600" dirty="0" err="1" smtClean="0"/>
              <a:t>міра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довкілля</a:t>
            </a:r>
            <a:r>
              <a:rPr lang="ru-RU" sz="1600" dirty="0" smtClean="0"/>
              <a:t> в </a:t>
            </a:r>
            <a:r>
              <a:rPr lang="ru-RU" sz="1600" dirty="0" err="1" smtClean="0"/>
              <a:t>різних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країнах</a:t>
            </a:r>
            <a:r>
              <a:rPr lang="ru-RU" sz="1600" dirty="0" smtClean="0"/>
              <a:t> </a:t>
            </a:r>
            <a:r>
              <a:rPr lang="ru-RU" sz="1600" dirty="0" err="1" smtClean="0"/>
              <a:t>регламентується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відповідними</a:t>
            </a:r>
            <a:r>
              <a:rPr lang="ru-RU" sz="1600" dirty="0" smtClean="0"/>
              <a:t> стандартами, нормативами, законами. </a:t>
            </a:r>
          </a:p>
          <a:p>
            <a:r>
              <a:rPr lang="ru-RU" sz="1600" dirty="0" err="1" smtClean="0"/>
              <a:t>Розрізняють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забруднення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отруйні</a:t>
            </a:r>
            <a:r>
              <a:rPr lang="ru-RU" sz="1600" dirty="0" smtClean="0"/>
              <a:t>, </a:t>
            </a:r>
            <a:r>
              <a:rPr lang="ru-RU" sz="1600" dirty="0" err="1" smtClean="0"/>
              <a:t>хвороботворні</a:t>
            </a:r>
            <a:r>
              <a:rPr lang="ru-RU" sz="1600" dirty="0" smtClean="0"/>
              <a:t>, </a:t>
            </a:r>
            <a:r>
              <a:rPr lang="ru-RU" sz="1600" dirty="0" err="1" smtClean="0"/>
              <a:t>хімічні</a:t>
            </a:r>
            <a:r>
              <a:rPr lang="ru-RU" sz="1600" dirty="0" smtClean="0"/>
              <a:t>, </a:t>
            </a:r>
            <a:r>
              <a:rPr lang="ru-RU" sz="1600" dirty="0" err="1" smtClean="0"/>
              <a:t>механічні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теплові</a:t>
            </a:r>
            <a:r>
              <a:rPr lang="ru-RU" sz="1600" dirty="0" smtClean="0"/>
              <a:t>. </a:t>
            </a:r>
          </a:p>
          <a:p>
            <a:r>
              <a:rPr lang="ru-RU" sz="1600" dirty="0" err="1" smtClean="0"/>
              <a:t>Допустимі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кількості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відходів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скидають</a:t>
            </a:r>
            <a:r>
              <a:rPr lang="ru-RU" sz="1600" dirty="0" smtClean="0"/>
              <a:t> в </a:t>
            </a:r>
            <a:r>
              <a:rPr lang="ru-RU" sz="1600" dirty="0" err="1" smtClean="0"/>
              <a:t>гідро</a:t>
            </a:r>
            <a:r>
              <a:rPr lang="ru-RU" sz="1600" dirty="0" smtClean="0"/>
              <a:t>-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атмосферу </a:t>
            </a:r>
            <a:r>
              <a:rPr lang="ru-RU" sz="1600" dirty="0" err="1" smtClean="0"/>
              <a:t>регламентують</a:t>
            </a:r>
            <a:r>
              <a:rPr lang="ru-RU" sz="1600" dirty="0" smtClean="0"/>
              <a:t> нормативами </a:t>
            </a:r>
            <a:r>
              <a:rPr lang="ru-RU" sz="1600" dirty="0" err="1" smtClean="0"/>
              <a:t>гранично</a:t>
            </a:r>
            <a:r>
              <a:rPr lang="ru-RU" sz="1600" dirty="0" smtClean="0"/>
              <a:t> </a:t>
            </a:r>
            <a:r>
              <a:rPr lang="ru-RU" sz="1600" dirty="0" err="1" smtClean="0"/>
              <a:t>допустимих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викидів</a:t>
            </a:r>
            <a:r>
              <a:rPr lang="ru-RU" sz="1600" dirty="0" smtClean="0"/>
              <a:t> (ГДВ)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урахуванням</a:t>
            </a:r>
            <a:r>
              <a:rPr lang="ru-RU" sz="1600" dirty="0" smtClean="0"/>
              <a:t> </a:t>
            </a:r>
            <a:r>
              <a:rPr lang="ru-RU" sz="1600" dirty="0" err="1" smtClean="0"/>
              <a:t>гранично</a:t>
            </a:r>
            <a:r>
              <a:rPr lang="ru-RU" sz="1600" dirty="0" smtClean="0"/>
              <a:t> </a:t>
            </a:r>
            <a:r>
              <a:rPr lang="ru-RU" sz="1600" dirty="0" err="1" smtClean="0"/>
              <a:t>допустимих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концентрацій</a:t>
            </a:r>
            <a:r>
              <a:rPr lang="ru-RU" sz="1600" dirty="0" smtClean="0"/>
              <a:t> (ГДК). </a:t>
            </a:r>
          </a:p>
          <a:p>
            <a:r>
              <a:rPr lang="ru-RU" sz="1600" dirty="0" smtClean="0"/>
              <a:t>В </a:t>
            </a:r>
            <a:r>
              <a:rPr lang="ru-RU" sz="1600" dirty="0" err="1" smtClean="0"/>
              <a:t>Україні</a:t>
            </a:r>
            <a:r>
              <a:rPr lang="ru-RU" sz="1600" dirty="0" smtClean="0"/>
              <a:t> вони </a:t>
            </a:r>
            <a:r>
              <a:rPr lang="ru-RU" sz="1600" dirty="0" err="1" smtClean="0"/>
              <a:t>затверджуються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Міністерством</a:t>
            </a:r>
            <a:r>
              <a:rPr lang="ru-RU" sz="1600" dirty="0" smtClean="0"/>
              <a:t> </a:t>
            </a:r>
            <a:r>
              <a:rPr lang="ru-RU" sz="1600" dirty="0" err="1" smtClean="0"/>
              <a:t>охорони</a:t>
            </a:r>
            <a:r>
              <a:rPr lang="ru-RU" sz="1600" dirty="0" smtClean="0"/>
              <a:t> </a:t>
            </a:r>
            <a:r>
              <a:rPr lang="ru-RU" sz="1600" dirty="0" err="1" smtClean="0"/>
              <a:t>здоров'я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5" name="Содержимое 4" descr="Air_Pollution_Ukraine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52601"/>
            <a:ext cx="4038600" cy="352632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Забруднення навколишнього середовища: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68CB8BD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24400" y="3352800"/>
            <a:ext cx="4003964" cy="2590800"/>
          </a:xfrm>
        </p:spPr>
      </p:pic>
      <p:pic>
        <p:nvPicPr>
          <p:cNvPr id="6" name="Содержимое 5" descr="c4effrmkez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304800"/>
            <a:ext cx="4038600" cy="2688554"/>
          </a:xfrm>
        </p:spPr>
      </p:pic>
      <p:pic>
        <p:nvPicPr>
          <p:cNvPr id="7" name="Рисунок 6" descr="image_43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57200"/>
            <a:ext cx="3492500" cy="5308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За </a:t>
            </a:r>
            <a:r>
              <a:rPr lang="ru-RU" sz="2000" dirty="0" err="1" smtClean="0"/>
              <a:t>кількістю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посідає</a:t>
            </a:r>
            <a:r>
              <a:rPr lang="ru-RU" sz="2000" dirty="0" smtClean="0"/>
              <a:t> 5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 в </a:t>
            </a:r>
            <a:r>
              <a:rPr lang="ru-RU" sz="2000" dirty="0" err="1" smtClean="0"/>
              <a:t>Європі</a:t>
            </a:r>
            <a:r>
              <a:rPr lang="ru-RU" sz="2000" dirty="0" smtClean="0"/>
              <a:t> (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Німеччини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Італії</a:t>
            </a:r>
            <a:r>
              <a:rPr lang="ru-RU" sz="2000" dirty="0" smtClean="0"/>
              <a:t>, </a:t>
            </a:r>
            <a:r>
              <a:rPr lang="ru-RU" sz="2000" dirty="0" err="1" smtClean="0"/>
              <a:t>Великобританії</a:t>
            </a:r>
            <a:r>
              <a:rPr lang="ru-RU" sz="2000" dirty="0" smtClean="0"/>
              <a:t>, </a:t>
            </a:r>
            <a:r>
              <a:rPr lang="ru-RU" sz="2000" dirty="0" err="1" smtClean="0"/>
              <a:t>Франції</a:t>
            </a:r>
            <a:r>
              <a:rPr lang="ru-RU" sz="2000" dirty="0" smtClean="0"/>
              <a:t>) та 21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 у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На </a:t>
            </a:r>
            <a:r>
              <a:rPr lang="ru-RU" sz="2000" dirty="0" err="1" smtClean="0"/>
              <a:t>її</a:t>
            </a:r>
            <a:r>
              <a:rPr lang="ru-RU" sz="2000" dirty="0" smtClean="0"/>
              <a:t> долю </a:t>
            </a:r>
            <a:r>
              <a:rPr lang="ru-RU" sz="2000" dirty="0" err="1" smtClean="0"/>
              <a:t>припадає</a:t>
            </a:r>
            <a:r>
              <a:rPr lang="ru-RU" sz="2000" dirty="0" smtClean="0"/>
              <a:t> 7,3%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Європи</a:t>
            </a:r>
            <a:r>
              <a:rPr lang="ru-RU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1%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Содержимое 4" descr="people03_2012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1524000"/>
            <a:ext cx="4038600" cy="245008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Демографічна ситуація: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</TotalTime>
  <Words>752</Words>
  <PresentationFormat>Экран (4:3)</PresentationFormat>
  <Paragraphs>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Глобальні проблеми людства.</vt:lpstr>
      <vt:lpstr>Глобальні проблеми людства</vt:lpstr>
      <vt:lpstr>Глобальні проблеми людства на сучасному етапі розвитку</vt:lpstr>
      <vt:lpstr>Слайд 4</vt:lpstr>
      <vt:lpstr>Слайд 5</vt:lpstr>
      <vt:lpstr>    Основні групи проблем: </vt:lpstr>
      <vt:lpstr>Забруднення навколишнього середовища:</vt:lpstr>
      <vt:lpstr>Слайд 8</vt:lpstr>
      <vt:lpstr>Демографічна ситуація:</vt:lpstr>
      <vt:lpstr>Слайд 10</vt:lpstr>
      <vt:lpstr>Слайд 11</vt:lpstr>
      <vt:lpstr>Тероризм: Ознаки:                                         Обставини:</vt:lpstr>
      <vt:lpstr>Епідемії невиліковних хвороб:</vt:lpstr>
      <vt:lpstr>Слайд 14</vt:lpstr>
      <vt:lpstr>Слайд 15</vt:lpstr>
      <vt:lpstr>Вода і ресурси:</vt:lpstr>
      <vt:lpstr>Слайд 17</vt:lpstr>
      <vt:lpstr>Слайд 18</vt:lpstr>
      <vt:lpstr>Знищення тварин і рослин: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Загальні проблеми людства.</dc:title>
  <dc:creator>Polina</dc:creator>
  <cp:lastModifiedBy>Polina</cp:lastModifiedBy>
  <cp:revision>14</cp:revision>
  <dcterms:created xsi:type="dcterms:W3CDTF">2013-10-24T16:54:40Z</dcterms:created>
  <dcterms:modified xsi:type="dcterms:W3CDTF">2013-12-12T21:29:06Z</dcterms:modified>
</cp:coreProperties>
</file>